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74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98905"/>
            <a:ext cx="44805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D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3728" y="9925303"/>
            <a:ext cx="2197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470C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concepts-and-queries/" TargetMode="External"/><Relationship Id="rId2" Type="http://schemas.openxmlformats.org/officeDocument/2006/relationships/hyperlink" Target="https://www.geeksforgeeks.org/structured-query-language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ql-select-clause/" TargetMode="External"/><Relationship Id="rId13" Type="http://schemas.openxmlformats.org/officeDocument/2006/relationships/hyperlink" Target="https://www.geeksforgeeks.org/mysql-grant-revoke-privileges/" TargetMode="External"/><Relationship Id="rId3" Type="http://schemas.openxmlformats.org/officeDocument/2006/relationships/hyperlink" Target="https://www.geeksforgeeks.org/sql-create/" TargetMode="External"/><Relationship Id="rId7" Type="http://schemas.openxmlformats.org/officeDocument/2006/relationships/hyperlink" Target="https://www.geeksforgeeks.org/sql-alter-rename/" TargetMode="External"/><Relationship Id="rId12" Type="http://schemas.openxmlformats.org/officeDocument/2006/relationships/hyperlink" Target="https://www.geeksforgeeks.org/sql-lock-table/" TargetMode="External"/><Relationship Id="rId2" Type="http://schemas.openxmlformats.org/officeDocument/2006/relationships/hyperlink" Target="https://www.geeksforgeeks.org/features-of-structured-query-language-sql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sql-comments/" TargetMode="External"/><Relationship Id="rId11" Type="http://schemas.openxmlformats.org/officeDocument/2006/relationships/hyperlink" Target="https://www.geeksforgeeks.org/sql-delete-statement/" TargetMode="External"/><Relationship Id="rId5" Type="http://schemas.openxmlformats.org/officeDocument/2006/relationships/hyperlink" Target="https://www.geeksforgeeks.org/sql-alter-add-drop-modify/" TargetMode="External"/><Relationship Id="rId10" Type="http://schemas.openxmlformats.org/officeDocument/2006/relationships/hyperlink" Target="https://www.geeksforgeeks.org/sql-update-statement/" TargetMode="External"/><Relationship Id="rId4" Type="http://schemas.openxmlformats.org/officeDocument/2006/relationships/hyperlink" Target="https://www.geeksforgeeks.org/sql-drop-truncate/" TargetMode="External"/><Relationship Id="rId9" Type="http://schemas.openxmlformats.org/officeDocument/2006/relationships/hyperlink" Target="https://www.geeksforgeeks.org/sql-insert-statemen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eq-e_n7lm2M" TargetMode="External"/><Relationship Id="rId3" Type="http://schemas.openxmlformats.org/officeDocument/2006/relationships/hyperlink" Target="https://www.geeksforgeeks.org/sql-transactions/" TargetMode="External"/><Relationship Id="rId7" Type="http://schemas.openxmlformats.org/officeDocument/2006/relationships/hyperlink" Target="https://dev.mysql.com/downloads/installer/" TargetMode="External"/><Relationship Id="rId2" Type="http://schemas.openxmlformats.org/officeDocument/2006/relationships/hyperlink" Target="https://www.geeksforgeeks.org/difference-between-grant-and-revok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estingdocs.com/download-install-mysql-on-windows-11/" TargetMode="External"/><Relationship Id="rId5" Type="http://schemas.openxmlformats.org/officeDocument/2006/relationships/hyperlink" Target="https://youtu.be/seFRL1GAzLY" TargetMode="External"/><Relationship Id="rId10" Type="http://schemas.openxmlformats.org/officeDocument/2006/relationships/hyperlink" Target="https://www.youtube.com/watch?v=wEHWYuzP7VE" TargetMode="External"/><Relationship Id="rId4" Type="http://schemas.openxmlformats.org/officeDocument/2006/relationships/hyperlink" Target="https://www.oracle.com/database/technologies/xe-prior-release-downloads.html" TargetMode="External"/><Relationship Id="rId9" Type="http://schemas.openxmlformats.org/officeDocument/2006/relationships/hyperlink" Target="https://www.youtube.com/watch?v=WuBcTJnIuz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67713"/>
            <a:ext cx="6678295" cy="316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100"/>
              </a:spcBef>
            </a:pPr>
            <a:r>
              <a:rPr lang="en-US" sz="1400" i="1">
                <a:solidFill>
                  <a:srgbClr val="2D5395"/>
                </a:solidFill>
                <a:latin typeface="Calibri"/>
                <a:cs typeface="Calibri"/>
              </a:rPr>
              <a:t>Pooja Patil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</a:pPr>
            <a:r>
              <a:rPr sz="1400" i="1" spc="-5" dirty="0">
                <a:solidFill>
                  <a:srgbClr val="2D5395"/>
                </a:solidFill>
                <a:latin typeface="Calibri"/>
                <a:cs typeface="Calibri"/>
              </a:rPr>
              <a:t>Batch</a:t>
            </a:r>
            <a:r>
              <a:rPr sz="1400" i="1" spc="-55" dirty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D5395"/>
                </a:solidFill>
                <a:latin typeface="Calibri"/>
                <a:cs typeface="Calibri"/>
              </a:rPr>
              <a:t>Code:7670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95900"/>
              </a:lnSpc>
              <a:spcBef>
                <a:spcPts val="1215"/>
              </a:spcBef>
            </a:pP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SQL:</a:t>
            </a:r>
            <a:r>
              <a:rPr sz="1300" b="1" spc="-3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Structured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Query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Language(SQL)</a:t>
            </a:r>
            <a:r>
              <a:rPr sz="1300" spc="-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as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we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all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know</a:t>
            </a:r>
            <a:r>
              <a:rPr sz="1300" spc="-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-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language</a:t>
            </a:r>
            <a:r>
              <a:rPr sz="1300" spc="-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by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use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which </a:t>
            </a:r>
            <a:r>
              <a:rPr sz="1300" spc="-15" dirty="0">
                <a:solidFill>
                  <a:srgbClr val="273039"/>
                </a:solidFill>
                <a:latin typeface="Arial MT"/>
                <a:cs typeface="Arial MT"/>
              </a:rPr>
              <a:t>we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can perform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certain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operations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on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existing database and also we can use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this language to create a database.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SQL</a:t>
            </a:r>
            <a:r>
              <a:rPr sz="13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uses certain commands like Create,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Drop,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Insert,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etc.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carry</a:t>
            </a:r>
            <a:r>
              <a:rPr sz="1300" spc="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out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required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tasks.</a:t>
            </a:r>
            <a:endParaRPr sz="1300" dirty="0">
              <a:latin typeface="Arial MT"/>
              <a:cs typeface="Arial MT"/>
            </a:endParaRPr>
          </a:p>
          <a:p>
            <a:pPr marL="12700" algn="just">
              <a:lnSpc>
                <a:spcPts val="1435"/>
              </a:lnSpc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These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SQL</a:t>
            </a:r>
            <a:r>
              <a:rPr sz="13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commands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are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mainly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categorized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into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four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categories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as:</a:t>
            </a:r>
            <a:endParaRPr sz="1300" dirty="0">
              <a:latin typeface="Arial MT"/>
              <a:cs typeface="Arial MT"/>
            </a:endParaRPr>
          </a:p>
          <a:p>
            <a:pPr marL="698500" indent="-230504">
              <a:lnSpc>
                <a:spcPts val="1495"/>
              </a:lnSpc>
              <a:buAutoNum type="arabicPeriod"/>
              <a:tabLst>
                <a:tab pos="699135" algn="l"/>
              </a:tabLst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DDL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–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Definition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</a:t>
            </a:r>
            <a:endParaRPr sz="1300" dirty="0">
              <a:latin typeface="Arial MT"/>
              <a:cs typeface="Arial MT"/>
            </a:endParaRPr>
          </a:p>
          <a:p>
            <a:pPr marL="698500" indent="-230504">
              <a:lnSpc>
                <a:spcPts val="1505"/>
              </a:lnSpc>
              <a:buAutoNum type="arabicPeriod"/>
              <a:tabLst>
                <a:tab pos="699135" algn="l"/>
              </a:tabLst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DQl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–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Query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Language/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DRL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7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Retrieval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</a:t>
            </a:r>
            <a:endParaRPr sz="1300" dirty="0">
              <a:latin typeface="Arial MT"/>
              <a:cs typeface="Arial MT"/>
            </a:endParaRPr>
          </a:p>
          <a:p>
            <a:pPr marL="698500" indent="-230504">
              <a:lnSpc>
                <a:spcPts val="1500"/>
              </a:lnSpc>
              <a:buAutoNum type="arabicPeriod"/>
              <a:tabLst>
                <a:tab pos="699135" algn="l"/>
              </a:tabLst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DML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–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7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Manipulation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</a:t>
            </a:r>
            <a:endParaRPr sz="1300" dirty="0">
              <a:latin typeface="Arial MT"/>
              <a:cs typeface="Arial MT"/>
            </a:endParaRPr>
          </a:p>
          <a:p>
            <a:pPr marL="698500" indent="-230504">
              <a:lnSpc>
                <a:spcPts val="1495"/>
              </a:lnSpc>
              <a:buAutoNum type="arabicPeriod"/>
              <a:tabLst>
                <a:tab pos="699135" algn="l"/>
              </a:tabLst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DCL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–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Control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</a:t>
            </a:r>
            <a:endParaRPr sz="1300" dirty="0">
              <a:latin typeface="Arial MT"/>
              <a:cs typeface="Arial MT"/>
            </a:endParaRPr>
          </a:p>
          <a:p>
            <a:pPr marL="12700" marR="577850">
              <a:lnSpc>
                <a:spcPts val="1500"/>
              </a:lnSpc>
              <a:spcBef>
                <a:spcPts val="75"/>
              </a:spcBef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Though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many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resources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claim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there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another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category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SQL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clauses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TCL</a:t>
            </a:r>
            <a:r>
              <a:rPr sz="13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– </a:t>
            </a:r>
            <a:r>
              <a:rPr sz="1300" b="1" spc="-34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Transaction</a:t>
            </a:r>
            <a:r>
              <a:rPr sz="13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Control</a:t>
            </a:r>
            <a:r>
              <a:rPr sz="1300" b="1" spc="5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Language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.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73039"/>
                </a:solidFill>
                <a:latin typeface="Arial MT"/>
                <a:cs typeface="Arial MT"/>
              </a:rPr>
              <a:t>we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will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see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detail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about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TCL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well.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9471152"/>
            <a:ext cx="2788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DDL</a:t>
            </a:r>
            <a:r>
              <a:rPr sz="1400" b="1" spc="5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(Data</a:t>
            </a:r>
            <a:r>
              <a:rPr sz="14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Definition</a:t>
            </a:r>
            <a:r>
              <a:rPr sz="1400" b="1" spc="7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Language):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7425" y="1153159"/>
            <a:ext cx="5586730" cy="6350"/>
          </a:xfrm>
          <a:custGeom>
            <a:avLst/>
            <a:gdLst/>
            <a:ahLst/>
            <a:cxnLst/>
            <a:rect l="l" t="t" r="r" b="b"/>
            <a:pathLst>
              <a:path w="5586730" h="6350">
                <a:moveTo>
                  <a:pt x="5586730" y="0"/>
                </a:moveTo>
                <a:lnTo>
                  <a:pt x="0" y="0"/>
                </a:lnTo>
                <a:lnTo>
                  <a:pt x="0" y="6350"/>
                </a:lnTo>
                <a:lnTo>
                  <a:pt x="5586730" y="6350"/>
                </a:lnTo>
                <a:lnTo>
                  <a:pt x="558673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858384"/>
            <a:ext cx="5287645" cy="426453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88060" y="2110993"/>
            <a:ext cx="5586095" cy="6350"/>
          </a:xfrm>
          <a:custGeom>
            <a:avLst/>
            <a:gdLst/>
            <a:ahLst/>
            <a:cxnLst/>
            <a:rect l="l" t="t" r="r" b="b"/>
            <a:pathLst>
              <a:path w="5586095" h="6350">
                <a:moveTo>
                  <a:pt x="5586095" y="0"/>
                </a:moveTo>
                <a:lnTo>
                  <a:pt x="0" y="0"/>
                </a:lnTo>
                <a:lnTo>
                  <a:pt x="0" y="6350"/>
                </a:lnTo>
                <a:lnTo>
                  <a:pt x="5586095" y="6350"/>
                </a:lnTo>
                <a:lnTo>
                  <a:pt x="5586095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83691"/>
            <a:ext cx="2903855" cy="695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3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Rollback: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Rollback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savepoint_name;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32552"/>
            <a:ext cx="2353945" cy="20974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b="1" spc="-10" dirty="0">
                <a:solidFill>
                  <a:srgbClr val="2D5294"/>
                </a:solidFill>
                <a:latin typeface="Calibri"/>
                <a:cs typeface="Calibri"/>
              </a:rPr>
              <a:t>GROUP</a:t>
            </a:r>
            <a:r>
              <a:rPr sz="1600" b="1" spc="-3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D5294"/>
                </a:solidFill>
                <a:latin typeface="Calibri"/>
                <a:cs typeface="Calibri"/>
              </a:rPr>
              <a:t>BY: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86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Syntax: 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endParaRPr sz="1400">
              <a:latin typeface="Calibri"/>
              <a:cs typeface="Calibri"/>
            </a:endParaRPr>
          </a:p>
          <a:p>
            <a:pPr marL="12700" marR="305435">
              <a:lnSpc>
                <a:spcPts val="2650"/>
              </a:lnSpc>
              <a:spcBef>
                <a:spcPts val="70"/>
              </a:spcBef>
            </a:pPr>
            <a:r>
              <a:rPr sz="1400" dirty="0">
                <a:latin typeface="Calibri"/>
                <a:cs typeface="Calibri"/>
              </a:rPr>
              <a:t>GROUP BY </a:t>
            </a:r>
            <a:r>
              <a:rPr sz="1400" spc="-5" dirty="0">
                <a:latin typeface="Calibri"/>
                <a:cs typeface="Calibri"/>
              </a:rPr>
              <a:t>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column_name(s);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152476"/>
            <a:ext cx="5281295" cy="34746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598675"/>
            <a:ext cx="3696335" cy="19278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905001"/>
            <a:ext cx="3168015" cy="161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D5395"/>
                </a:solidFill>
                <a:latin typeface="Calibri"/>
                <a:cs typeface="Calibri"/>
              </a:rPr>
              <a:t>ORDER</a:t>
            </a:r>
            <a:r>
              <a:rPr sz="1600" b="1" spc="-55" dirty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D5395"/>
                </a:solidFill>
                <a:latin typeface="Calibri"/>
                <a:cs typeface="Calibri"/>
              </a:rPr>
              <a:t>BY</a:t>
            </a:r>
            <a:r>
              <a:rPr sz="1600" b="1" spc="-45" dirty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D5395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12700" marR="1035685">
              <a:lnSpc>
                <a:spcPct val="156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SELECT column1, column2, </a:t>
            </a:r>
            <a:r>
              <a:rPr sz="1400" dirty="0">
                <a:latin typeface="Calibri"/>
                <a:cs typeface="Calibri"/>
              </a:rPr>
              <a:t>...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column1,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column2,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...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ASC|DESC;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38551"/>
            <a:ext cx="5700649" cy="39135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8335" y="903477"/>
            <a:ext cx="1412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2D5294"/>
                </a:solidFill>
                <a:latin typeface="Calibri"/>
                <a:cs typeface="Calibri"/>
              </a:rPr>
              <a:t>SQL</a:t>
            </a:r>
            <a:r>
              <a:rPr sz="2200" b="1" spc="-9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D5294"/>
                </a:solidFill>
                <a:latin typeface="Calibri"/>
                <a:cs typeface="Calibri"/>
              </a:rPr>
              <a:t>SELECT: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591410"/>
            <a:ext cx="4004310" cy="10287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3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SELECT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DISTINCT: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5700"/>
              </a:lnSpc>
              <a:spcBef>
                <a:spcPts val="2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 distinct column_name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table_name;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DISTINCT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6232626"/>
            <a:ext cx="3916045" cy="1031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9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SELECT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7100"/>
              </a:lnSpc>
            </a:pPr>
            <a:r>
              <a:rPr sz="1400" spc="-5" dirty="0">
                <a:latin typeface="Calibri"/>
                <a:cs typeface="Calibri"/>
              </a:rPr>
              <a:t>Syntax: select count(column_name)from table_name;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count(Student_Name)from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8823807"/>
            <a:ext cx="5353685" cy="7315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6.</a:t>
            </a:r>
            <a:r>
              <a:rPr sz="1400" b="1" spc="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FUNCTION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WHERE CLAUSE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SQL:</a:t>
            </a:r>
            <a:endParaRPr sz="1400">
              <a:latin typeface="Calibri"/>
              <a:cs typeface="Calibri"/>
            </a:endParaRPr>
          </a:p>
          <a:p>
            <a:pPr marL="469900" marR="5080">
              <a:lnSpc>
                <a:spcPct val="109300"/>
              </a:lnSpc>
              <a:spcBef>
                <a:spcPts val="20"/>
              </a:spcBef>
            </a:pPr>
            <a:r>
              <a:rPr sz="1400" spc="-5" dirty="0">
                <a:latin typeface="Calibri"/>
                <a:cs typeface="Calibri"/>
              </a:rPr>
              <a:t>Syntax: SELECT COUNT(column_name)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(table_name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)WHERE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(column_name)condition;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40151"/>
            <a:ext cx="5296535" cy="31767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7382255"/>
            <a:ext cx="4307840" cy="1028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7323"/>
            <a:ext cx="588899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Example: select count(Student_Name) </a:t>
            </a:r>
            <a:r>
              <a:rPr sz="1400" dirty="0">
                <a:latin typeface="Calibri"/>
                <a:cs typeface="Calibri"/>
              </a:rPr>
              <a:t>AS totalCityNashik </a:t>
            </a:r>
            <a:r>
              <a:rPr sz="1400" spc="-5" dirty="0">
                <a:latin typeface="Calibri"/>
                <a:cs typeface="Calibri"/>
              </a:rPr>
              <a:t>from stud </a:t>
            </a:r>
            <a:r>
              <a:rPr sz="1400" dirty="0">
                <a:latin typeface="Calibri"/>
                <a:cs typeface="Calibri"/>
              </a:rPr>
              <a:t>Where City =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'Nashik';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498191"/>
            <a:ext cx="6089015" cy="1036319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7.</a:t>
            </a:r>
            <a:r>
              <a:rPr sz="1400" b="1" spc="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FUNCTION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DISTINCT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KEYWORD</a:t>
            </a:r>
            <a:endParaRPr sz="1400">
              <a:latin typeface="Calibri"/>
              <a:cs typeface="Calibri"/>
            </a:endParaRPr>
          </a:p>
          <a:p>
            <a:pPr marL="241300" marR="5080">
              <a:lnSpc>
                <a:spcPts val="2650"/>
              </a:lnSpc>
              <a:spcBef>
                <a:spcPts val="11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count(distinct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column_name) from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 </a:t>
            </a:r>
            <a:r>
              <a:rPr sz="1400" spc="-5" dirty="0">
                <a:latin typeface="Calibri"/>
                <a:cs typeface="Calibri"/>
              </a:rPr>
              <a:t>(condition);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80" y="4968722"/>
            <a:ext cx="5534025" cy="93471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4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ROWNUM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KEYWORD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WHERE CLAUSE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3970" marR="5080">
              <a:lnSpc>
                <a:spcPct val="1086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Syntax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_Nam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umn</a:t>
            </a:r>
            <a:r>
              <a:rPr sz="1400" spc="-5" dirty="0">
                <a:latin typeface="Calibri"/>
                <a:cs typeface="Calibri"/>
              </a:rPr>
              <a:t>_Nam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....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umn</a:t>
            </a:r>
            <a:r>
              <a:rPr sz="1400" spc="-5" dirty="0">
                <a:latin typeface="Calibri"/>
                <a:cs typeface="Calibri"/>
              </a:rPr>
              <a:t>_Nam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  </a:t>
            </a:r>
            <a:r>
              <a:rPr sz="1400" spc="-5" dirty="0">
                <a:latin typeface="Calibri"/>
                <a:cs typeface="Calibri"/>
              </a:rPr>
              <a:t>table_name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ROWNUM &lt;=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97507"/>
            <a:ext cx="5702427" cy="9890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651503"/>
            <a:ext cx="3179191" cy="10043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019367"/>
            <a:ext cx="5394960" cy="34759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87323"/>
            <a:ext cx="2645410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251460" indent="-228600">
              <a:lnSpc>
                <a:spcPct val="110000"/>
              </a:lnSpc>
              <a:spcBef>
                <a:spcPts val="100"/>
              </a:spcBef>
              <a:buAutoNum type="arabicPeriod" startAt="4"/>
              <a:tabLst>
                <a:tab pos="243204" algn="l"/>
              </a:tabLst>
            </a:pPr>
            <a:r>
              <a:rPr sz="1400" b="1" spc="-5" dirty="0">
                <a:latin typeface="Calibri"/>
                <a:cs typeface="Calibri"/>
              </a:rPr>
              <a:t>SQL SELECT </a:t>
            </a:r>
            <a:r>
              <a:rPr sz="1400" b="1" dirty="0">
                <a:latin typeface="Calibri"/>
                <a:cs typeface="Calibri"/>
              </a:rPr>
              <a:t>RANDOM: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Syntax: SELECT column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(SELECT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242570" marR="79375">
              <a:lnSpc>
                <a:spcPts val="185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ORDER BY dbms_random.value)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rownum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buFont typeface="Calibri"/>
              <a:buAutoNum type="arabicPeriod" startAt="5"/>
              <a:tabLst>
                <a:tab pos="243204" algn="l"/>
              </a:tabLst>
            </a:pP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SELECT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SUM: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10000"/>
              </a:lnSpc>
            </a:pPr>
            <a:r>
              <a:rPr sz="1400" spc="-5" dirty="0">
                <a:latin typeface="Calibri"/>
                <a:cs typeface="Calibri"/>
              </a:rPr>
              <a:t>Syntax: SELECT SUM (expression)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conditions;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903477"/>
            <a:ext cx="5251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4470C4"/>
                </a:solidFill>
                <a:latin typeface="Calibri"/>
                <a:cs typeface="Calibri"/>
              </a:rPr>
              <a:t>SQL</a:t>
            </a:r>
            <a:r>
              <a:rPr sz="2200" b="1" spc="-4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0C4"/>
                </a:solidFill>
                <a:latin typeface="Calibri"/>
                <a:cs typeface="Calibri"/>
              </a:rPr>
              <a:t>COUNT(),</a:t>
            </a:r>
            <a:r>
              <a:rPr sz="2200" b="1" spc="-2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0C4"/>
                </a:solidFill>
                <a:latin typeface="Calibri"/>
                <a:cs typeface="Calibri"/>
              </a:rPr>
              <a:t>AVG() </a:t>
            </a:r>
            <a:r>
              <a:rPr sz="2200" b="1" dirty="0">
                <a:solidFill>
                  <a:srgbClr val="4470C4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0C4"/>
                </a:solidFill>
                <a:latin typeface="Calibri"/>
                <a:cs typeface="Calibri"/>
              </a:rPr>
              <a:t>SUM()</a:t>
            </a:r>
            <a:r>
              <a:rPr sz="2200" b="1" spc="-2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0C4"/>
                </a:solidFill>
                <a:latin typeface="Calibri"/>
                <a:cs typeface="Calibri"/>
              </a:rPr>
              <a:t>FUNCTIONS: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080" y="1486255"/>
            <a:ext cx="3044825" cy="9690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3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COUNT():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100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Syntax: SELECT COUNT(column_name)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080" y="3940276"/>
            <a:ext cx="2823845" cy="9658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AVG():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10000"/>
              </a:lnSpc>
            </a:pPr>
            <a:r>
              <a:rPr sz="1400" spc="-10" dirty="0">
                <a:latin typeface="Calibri"/>
                <a:cs typeface="Calibri"/>
              </a:rPr>
              <a:t>Syntax: SELECT </a:t>
            </a:r>
            <a:r>
              <a:rPr sz="1400" spc="-5" dirty="0">
                <a:latin typeface="Calibri"/>
                <a:cs typeface="Calibri"/>
              </a:rPr>
              <a:t>AVG(column_name)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6250914"/>
            <a:ext cx="2823845" cy="7296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SUM()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08600"/>
              </a:lnSpc>
              <a:spcBef>
                <a:spcPts val="35"/>
              </a:spcBef>
            </a:pPr>
            <a:r>
              <a:rPr sz="1400" spc="-10" dirty="0">
                <a:latin typeface="Calibri"/>
                <a:cs typeface="Calibri"/>
              </a:rPr>
              <a:t>Syntax: SELECT </a:t>
            </a:r>
            <a:r>
              <a:rPr sz="1400" spc="-5" dirty="0">
                <a:latin typeface="Calibri"/>
                <a:cs typeface="Calibri"/>
              </a:rPr>
              <a:t>AVG(column_name)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992111"/>
            <a:ext cx="3852291" cy="10377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699727"/>
            <a:ext cx="3369310" cy="10438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4915674"/>
            <a:ext cx="3246120" cy="11428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8839" y="903477"/>
            <a:ext cx="2946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2D5294"/>
                </a:solidFill>
                <a:latin typeface="Calibri"/>
                <a:cs typeface="Calibri"/>
              </a:rPr>
              <a:t>SQL</a:t>
            </a:r>
            <a:r>
              <a:rPr sz="2200" b="1" spc="-8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D5294"/>
                </a:solidFill>
                <a:latin typeface="Calibri"/>
                <a:cs typeface="Calibri"/>
              </a:rPr>
              <a:t>LOGICAL</a:t>
            </a:r>
            <a:r>
              <a:rPr sz="2200" b="1" spc="-5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D5294"/>
                </a:solidFill>
                <a:latin typeface="Calibri"/>
                <a:cs typeface="Calibri"/>
              </a:rPr>
              <a:t>OPERATOR: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1254606"/>
            <a:ext cx="2914015" cy="9658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3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242570" marR="1202690">
              <a:lnSpc>
                <a:spcPct val="110000"/>
              </a:lnSpc>
            </a:pPr>
            <a:r>
              <a:rPr sz="1400" spc="-5" dirty="0">
                <a:latin typeface="Calibri"/>
                <a:cs typeface="Calibri"/>
              </a:rPr>
              <a:t>Syntax: SELECT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53278"/>
            <a:ext cx="2569845" cy="13684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OR:</a:t>
            </a:r>
            <a:endParaRPr sz="1400">
              <a:latin typeface="Calibri"/>
              <a:cs typeface="Calibri"/>
            </a:endParaRPr>
          </a:p>
          <a:p>
            <a:pPr marL="12700" marR="1088390">
              <a:lnSpc>
                <a:spcPct val="156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Syntax: SELECT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_name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32735"/>
            <a:ext cx="5739511" cy="2729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836168"/>
            <a:ext cx="6411849" cy="27247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80" y="885799"/>
            <a:ext cx="2799715" cy="9613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SQL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NOT:</a:t>
            </a:r>
            <a:endParaRPr sz="1400">
              <a:latin typeface="Calibri"/>
              <a:cs typeface="Calibri"/>
            </a:endParaRPr>
          </a:p>
          <a:p>
            <a:pPr marL="242570" marR="1088390">
              <a:lnSpc>
                <a:spcPct val="107900"/>
              </a:lnSpc>
              <a:spcBef>
                <a:spcPts val="45"/>
              </a:spcBef>
            </a:pPr>
            <a:r>
              <a:rPr sz="1400" spc="-5" dirty="0">
                <a:latin typeface="Calibri"/>
                <a:cs typeface="Calibri"/>
              </a:rPr>
              <a:t>Syntax: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SELECT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4682464"/>
            <a:ext cx="2679700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3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Like: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55700"/>
              </a:lnSpc>
              <a:spcBef>
                <a:spcPts val="50"/>
              </a:spcBef>
            </a:pPr>
            <a:r>
              <a:rPr sz="1400" spc="-5" dirty="0">
                <a:latin typeface="Calibri"/>
                <a:cs typeface="Calibri"/>
              </a:rPr>
              <a:t>SELECT </a:t>
            </a:r>
            <a:r>
              <a:rPr sz="1400" dirty="0">
                <a:latin typeface="Calibri"/>
                <a:cs typeface="Calibri"/>
              </a:rPr>
              <a:t>* FROM </a:t>
            </a:r>
            <a:r>
              <a:rPr sz="1400" spc="-5" dirty="0">
                <a:latin typeface="Calibri"/>
                <a:cs typeface="Calibri"/>
              </a:rPr>
              <a:t>Customers </a:t>
            </a:r>
            <a:r>
              <a:rPr sz="1400" dirty="0">
                <a:latin typeface="Calibri"/>
                <a:cs typeface="Calibri"/>
              </a:rPr>
              <a:t> 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CustomerName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LIKE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'a%';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6166891"/>
            <a:ext cx="5248275" cy="34383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2096007"/>
            <a:ext cx="4858385" cy="249161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80" y="783691"/>
            <a:ext cx="3041015" cy="13684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3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Like: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Customers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LIKE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'a%';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4683988"/>
            <a:ext cx="4067810" cy="13747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6.</a:t>
            </a:r>
            <a:r>
              <a:rPr sz="1400" b="1" spc="3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Between:</a:t>
            </a:r>
            <a:endParaRPr sz="1400">
              <a:latin typeface="Calibri"/>
              <a:cs typeface="Calibri"/>
            </a:endParaRPr>
          </a:p>
          <a:p>
            <a:pPr marL="242570" marR="2051685">
              <a:lnSpc>
                <a:spcPts val="265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value1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value2</a:t>
            </a:r>
            <a:r>
              <a:rPr sz="1200" spc="-5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69616"/>
            <a:ext cx="5672328" cy="2479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0015"/>
            <a:ext cx="5573395" cy="35286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80" y="888238"/>
            <a:ext cx="3275965" cy="1427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7.</a:t>
            </a:r>
            <a:r>
              <a:rPr sz="1200" b="1" spc="2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All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242570" marR="1028065">
              <a:lnSpc>
                <a:spcPct val="108300"/>
              </a:lnSpc>
              <a:spcBef>
                <a:spcPts val="25"/>
              </a:spcBef>
            </a:pPr>
            <a:r>
              <a:rPr sz="1200" spc="-5" dirty="0">
                <a:latin typeface="Calibri"/>
                <a:cs typeface="Calibri"/>
              </a:rPr>
              <a:t>Syntax: SELECT column_name(s)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table_name</a:t>
            </a:r>
            <a:endParaRPr sz="1200">
              <a:latin typeface="Calibri"/>
              <a:cs typeface="Calibri"/>
            </a:endParaRPr>
          </a:p>
          <a:p>
            <a:pPr marL="242570" marR="5080">
              <a:lnSpc>
                <a:spcPct val="110000"/>
              </a:lnSpc>
            </a:pPr>
            <a:r>
              <a:rPr sz="1200" spc="-5" dirty="0">
                <a:latin typeface="Calibri"/>
                <a:cs typeface="Calibri"/>
              </a:rPr>
              <a:t>WHERE column_name comparison_operator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(SELECT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column_name</a:t>
            </a:r>
            <a:endParaRPr sz="1200">
              <a:latin typeface="Calibri"/>
              <a:cs typeface="Calibri"/>
            </a:endParaRPr>
          </a:p>
          <a:p>
            <a:pPr marL="242570" marR="1708785">
              <a:lnSpc>
                <a:spcPct val="107500"/>
              </a:lnSpc>
              <a:spcBef>
                <a:spcPts val="50"/>
              </a:spcBef>
            </a:pPr>
            <a:r>
              <a:rPr sz="1200" spc="-5" dirty="0">
                <a:latin typeface="Calibri"/>
                <a:cs typeface="Calibri"/>
              </a:rPr>
              <a:t>FROM table_name </a:t>
            </a:r>
            <a:r>
              <a:rPr sz="1200" dirty="0">
                <a:latin typeface="Calibri"/>
                <a:cs typeface="Calibri"/>
              </a:rPr>
              <a:t> W</a:t>
            </a:r>
            <a:r>
              <a:rPr sz="1200" spc="-5" dirty="0">
                <a:latin typeface="Calibri"/>
                <a:cs typeface="Calibri"/>
              </a:rPr>
              <a:t>HER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4897094"/>
            <a:ext cx="3831590" cy="16675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8.</a:t>
            </a:r>
            <a:r>
              <a:rPr sz="1400" b="1" spc="3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Any:</a:t>
            </a:r>
            <a:endParaRPr sz="1400">
              <a:latin typeface="Calibri"/>
              <a:cs typeface="Calibri"/>
            </a:endParaRPr>
          </a:p>
          <a:p>
            <a:pPr marL="242570" marR="1251585">
              <a:lnSpc>
                <a:spcPct val="11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Syntax: 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09300"/>
              </a:lnSpc>
              <a:spcBef>
                <a:spcPts val="10"/>
              </a:spcBef>
            </a:pPr>
            <a:r>
              <a:rPr sz="1400" dirty="0">
                <a:latin typeface="Calibri"/>
                <a:cs typeface="Calibri"/>
              </a:rPr>
              <a:t>WHERE </a:t>
            </a:r>
            <a:r>
              <a:rPr sz="1400" spc="-5" dirty="0">
                <a:latin typeface="Calibri"/>
                <a:cs typeface="Calibri"/>
              </a:rPr>
              <a:t>column_name comparison_operator ANY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(SELECT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endParaRPr sz="1400">
              <a:latin typeface="Calibri"/>
              <a:cs typeface="Calibri"/>
            </a:endParaRPr>
          </a:p>
          <a:p>
            <a:pPr marL="242570" marR="2045335">
              <a:lnSpc>
                <a:spcPct val="108600"/>
              </a:lnSpc>
              <a:spcBef>
                <a:spcPts val="25"/>
              </a:spcBef>
            </a:pP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table_name </a:t>
            </a:r>
            <a:r>
              <a:rPr sz="1400" dirty="0">
                <a:latin typeface="Calibri"/>
                <a:cs typeface="Calibri"/>
              </a:rPr>
              <a:t> WHERE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ition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s)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529966"/>
            <a:ext cx="5715000" cy="2179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6811390"/>
            <a:ext cx="5357240" cy="18656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05001"/>
            <a:ext cx="6677659" cy="86245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60"/>
              </a:spcBef>
            </a:pP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DDL</a:t>
            </a:r>
            <a:r>
              <a:rPr sz="1300" spc="-5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or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 Definition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 actually consists of the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SQL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 that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can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be used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 define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 schema. It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simply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deals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with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descriptions of the database schema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create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modify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structure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objects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DDL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set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SQL</a:t>
            </a:r>
            <a:r>
              <a:rPr sz="1300" spc="-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commands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-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create,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modify,</a:t>
            </a:r>
            <a:r>
              <a:rPr sz="1300" spc="-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delete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-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structures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but</a:t>
            </a:r>
            <a:r>
              <a:rPr sz="1300" spc="-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not</a:t>
            </a:r>
            <a:r>
              <a:rPr sz="1300" spc="-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data.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These commands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are normally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not used by a general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user,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who should be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accessingthe </a:t>
            </a:r>
            <a:r>
              <a:rPr sz="1300" spc="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via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application.</a:t>
            </a:r>
            <a:endParaRPr sz="1300">
              <a:latin typeface="Arial MT"/>
              <a:cs typeface="Arial MT"/>
            </a:endParaRPr>
          </a:p>
          <a:p>
            <a:pPr marL="12700" algn="just">
              <a:lnSpc>
                <a:spcPts val="1465"/>
              </a:lnSpc>
            </a:pP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List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DDL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commands:</a:t>
            </a:r>
            <a:endParaRPr sz="1300">
              <a:latin typeface="Arial MT"/>
              <a:cs typeface="Arial MT"/>
            </a:endParaRPr>
          </a:p>
          <a:p>
            <a:pPr marL="698500" marR="27940" indent="-228600">
              <a:lnSpc>
                <a:spcPts val="1500"/>
              </a:lnSpc>
              <a:spcBef>
                <a:spcPts val="810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CREATE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:</a:t>
            </a:r>
            <a:r>
              <a:rPr sz="1300" spc="3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3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</a:t>
            </a:r>
            <a:r>
              <a:rPr sz="1300" spc="3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3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create</a:t>
            </a:r>
            <a:r>
              <a:rPr sz="1300" spc="3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or</a:t>
            </a:r>
            <a:r>
              <a:rPr sz="1300" spc="3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its</a:t>
            </a:r>
            <a:r>
              <a:rPr sz="1300" spc="3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objects</a:t>
            </a:r>
            <a:r>
              <a:rPr sz="1300" spc="3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(like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table,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index,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function,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views,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store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procedure,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triggers).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39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DROP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: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command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delete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objects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from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0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ALTER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alter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structure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698500" marR="527685" indent="-228600">
              <a:lnSpc>
                <a:spcPts val="1500"/>
              </a:lnSpc>
              <a:spcBef>
                <a:spcPts val="75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TRUNCATE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remove</a:t>
            </a:r>
            <a:r>
              <a:rPr sz="1300" spc="7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all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records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from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table,</a:t>
            </a:r>
            <a:r>
              <a:rPr sz="1300" spc="8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including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all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spaces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allocated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for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records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are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removed.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00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COMMENT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: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add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comments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dictionary.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8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RENAME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rename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object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existing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DQL</a:t>
            </a:r>
            <a:r>
              <a:rPr sz="1400" b="1" spc="7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(Data</a:t>
            </a:r>
            <a:r>
              <a:rPr sz="1400" b="1" spc="7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73039"/>
                </a:solidFill>
                <a:latin typeface="Arial"/>
                <a:cs typeface="Arial"/>
              </a:rPr>
              <a:t>Query</a:t>
            </a:r>
            <a:r>
              <a:rPr sz="1400" b="1" spc="2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Language):</a:t>
            </a:r>
            <a:r>
              <a:rPr sz="1400" b="1" spc="7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Data</a:t>
            </a:r>
            <a:r>
              <a:rPr sz="14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Retrieval</a:t>
            </a:r>
            <a:r>
              <a:rPr sz="1400" b="1" spc="8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language.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95900"/>
              </a:lnSpc>
              <a:spcBef>
                <a:spcPts val="50"/>
              </a:spcBef>
            </a:pP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DQL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statements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are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used for performing queries on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 within schema objects.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purpose of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DQL Command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is to get some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schema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relation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based on the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query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passed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 it. </a:t>
            </a:r>
            <a:r>
              <a:rPr sz="1300" spc="10" dirty="0">
                <a:solidFill>
                  <a:srgbClr val="273039"/>
                </a:solidFill>
                <a:latin typeface="Arial MT"/>
                <a:cs typeface="Arial MT"/>
              </a:rPr>
              <a:t>We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can define DQL as follows it is a component of SQL statement that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allows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getting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204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from</a:t>
            </a:r>
            <a:r>
              <a:rPr sz="1300" spc="204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imposing</a:t>
            </a:r>
            <a:r>
              <a:rPr sz="1300" spc="2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order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upon</a:t>
            </a:r>
            <a:r>
              <a:rPr sz="1300" spc="204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it.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204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includes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2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SELECT</a:t>
            </a:r>
            <a:r>
              <a:rPr sz="1300" spc="229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statement. </a:t>
            </a:r>
            <a:r>
              <a:rPr sz="1300" spc="-3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allows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getting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out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 the database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perform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operations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 it.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When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 SELECT is fired against a table or tables the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result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compiled into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 further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temporary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table,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which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displayed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or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perhaps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received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by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program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i.e.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front-end.</a:t>
            </a:r>
            <a:endParaRPr sz="13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List</a:t>
            </a:r>
            <a:r>
              <a:rPr sz="1300" spc="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DQL: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20"/>
              </a:lnSpc>
              <a:spcBef>
                <a:spcPts val="660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8"/>
              </a:rPr>
              <a:t>SELECT</a:t>
            </a:r>
            <a:r>
              <a:rPr sz="1300" b="1" spc="-10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retrieve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from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DML(Data</a:t>
            </a:r>
            <a:r>
              <a:rPr sz="1400" b="1" spc="7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Manipulation</a:t>
            </a:r>
            <a:r>
              <a:rPr sz="1400" b="1" spc="9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Language):</a:t>
            </a:r>
            <a:endParaRPr sz="1400">
              <a:latin typeface="Arial"/>
              <a:cs typeface="Arial"/>
            </a:endParaRPr>
          </a:p>
          <a:p>
            <a:pPr marL="12700" marR="13970" algn="just">
              <a:lnSpc>
                <a:spcPct val="95900"/>
              </a:lnSpc>
              <a:spcBef>
                <a:spcPts val="45"/>
              </a:spcBef>
            </a:pP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SQL</a:t>
            </a:r>
            <a:r>
              <a:rPr sz="1300" spc="-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</a:t>
            </a:r>
            <a:r>
              <a:rPr sz="1300" spc="-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that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deals</a:t>
            </a:r>
            <a:r>
              <a:rPr sz="1300" spc="-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manipulation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present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-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belong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 DML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or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 Manipulation Language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and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this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includes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most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SQL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statements. It is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component of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SQL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statement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that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controls access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and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Basically,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DCL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statements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are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grouped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DML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statements.</a:t>
            </a:r>
            <a:endParaRPr sz="13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List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DML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commands: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25"/>
              </a:lnSpc>
              <a:spcBef>
                <a:spcPts val="660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9"/>
              </a:rPr>
              <a:t>INSERT</a:t>
            </a:r>
            <a:r>
              <a:rPr sz="1300" b="1" spc="30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: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insert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into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table.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9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0"/>
              </a:rPr>
              <a:t>UPDATE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update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existing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data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within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table.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00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DELETE</a:t>
            </a:r>
            <a:r>
              <a:rPr sz="1300" b="1" spc="45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: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used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delete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records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from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table.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9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2"/>
              </a:rPr>
              <a:t>LOCK:</a:t>
            </a:r>
            <a:r>
              <a:rPr sz="1300" b="1" spc="7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Table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control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concurrency.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90"/>
              </a:lnSpc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CALL:</a:t>
            </a:r>
            <a:r>
              <a:rPr sz="13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Call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PL/SQL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or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JAVA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subprogram.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85"/>
              </a:lnSpc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EXPLAIN</a:t>
            </a:r>
            <a:r>
              <a:rPr sz="1300" b="1" spc="4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PLAN:</a:t>
            </a:r>
            <a:r>
              <a:rPr sz="1300" b="1" spc="8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It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describes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access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path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DCL</a:t>
            </a:r>
            <a:r>
              <a:rPr sz="14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(Data</a:t>
            </a:r>
            <a:r>
              <a:rPr sz="1400" b="1" spc="60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73039"/>
                </a:solidFill>
                <a:latin typeface="Arial"/>
                <a:cs typeface="Arial"/>
              </a:rPr>
              <a:t>Control</a:t>
            </a:r>
            <a:r>
              <a:rPr sz="1400" b="1" spc="5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039"/>
                </a:solidFill>
                <a:latin typeface="Arial"/>
                <a:cs typeface="Arial"/>
              </a:rPr>
              <a:t>Language):</a:t>
            </a:r>
            <a:endParaRPr sz="1400">
              <a:latin typeface="Arial"/>
              <a:cs typeface="Arial"/>
            </a:endParaRPr>
          </a:p>
          <a:p>
            <a:pPr marL="12700" marR="21590">
              <a:lnSpc>
                <a:spcPts val="1500"/>
              </a:lnSpc>
              <a:spcBef>
                <a:spcPts val="85"/>
              </a:spcBef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DCL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includes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such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GRANT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REVOKE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which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mainly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deal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rights,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permissions,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and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other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controls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2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</a:t>
            </a:r>
            <a:r>
              <a:rPr sz="1300" spc="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system.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List</a:t>
            </a:r>
            <a:r>
              <a:rPr sz="1300" spc="1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DCL</a:t>
            </a:r>
            <a:r>
              <a:rPr sz="1300" spc="1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commands: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ct val="100000"/>
              </a:lnSpc>
              <a:spcBef>
                <a:spcPts val="680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3"/>
              </a:rPr>
              <a:t>GRANT:</a:t>
            </a:r>
            <a:r>
              <a:rPr sz="1300" b="1" u="heavy" spc="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3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gives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users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access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privileges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80" y="885799"/>
            <a:ext cx="2774315" cy="16668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9.</a:t>
            </a:r>
            <a:r>
              <a:rPr sz="1400" b="1" spc="3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Exists:</a:t>
            </a:r>
            <a:endParaRPr sz="1400">
              <a:latin typeface="Calibri"/>
              <a:cs typeface="Calibri"/>
            </a:endParaRPr>
          </a:p>
          <a:p>
            <a:pPr marL="433070" marR="5080">
              <a:lnSpc>
                <a:spcPct val="107900"/>
              </a:lnSpc>
              <a:spcBef>
                <a:spcPts val="45"/>
              </a:spcBef>
            </a:pPr>
            <a:r>
              <a:rPr sz="1400" spc="-5" dirty="0">
                <a:latin typeface="Calibri"/>
                <a:cs typeface="Calibri"/>
              </a:rPr>
              <a:t>Syntax: 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EXISTS</a:t>
            </a:r>
            <a:endParaRPr sz="1400">
              <a:latin typeface="Calibri"/>
              <a:cs typeface="Calibri"/>
            </a:endParaRPr>
          </a:p>
          <a:p>
            <a:pPr marL="551815" marR="475615" indent="-79375">
              <a:lnSpc>
                <a:spcPct val="11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(SELECT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table_name </a:t>
            </a:r>
            <a:r>
              <a:rPr sz="1400" dirty="0">
                <a:latin typeface="Calibri"/>
                <a:cs typeface="Calibri"/>
              </a:rPr>
              <a:t> WHERE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4994630"/>
            <a:ext cx="4516755" cy="96646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Calibri"/>
                <a:cs typeface="Calibri"/>
              </a:rPr>
              <a:t>10.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Some:</a:t>
            </a:r>
            <a:endParaRPr sz="1400">
              <a:latin typeface="Calibri"/>
              <a:cs typeface="Calibri"/>
            </a:endParaRPr>
          </a:p>
          <a:p>
            <a:pPr marL="242570" marR="1937385">
              <a:lnSpc>
                <a:spcPct val="110000"/>
              </a:lnSpc>
            </a:pPr>
            <a:r>
              <a:rPr sz="1400" spc="-5" dirty="0">
                <a:latin typeface="Calibri"/>
                <a:cs typeface="Calibri"/>
              </a:rPr>
              <a:t>Syntax: 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expression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comparison_operator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(subquery)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566796"/>
            <a:ext cx="5965190" cy="22170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6203568"/>
            <a:ext cx="5808472" cy="2189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454" y="903477"/>
            <a:ext cx="37928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2D5294"/>
                </a:solidFill>
                <a:latin typeface="Calibri"/>
                <a:cs typeface="Calibri"/>
              </a:rPr>
              <a:t>SQL</a:t>
            </a:r>
            <a:r>
              <a:rPr sz="2200" b="1" spc="-7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D5294"/>
                </a:solidFill>
                <a:latin typeface="Calibri"/>
                <a:cs typeface="Calibri"/>
              </a:rPr>
              <a:t>COMPARISION</a:t>
            </a:r>
            <a:r>
              <a:rPr sz="2200" b="1" spc="-3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D5294"/>
                </a:solidFill>
                <a:latin typeface="Calibri"/>
                <a:cs typeface="Calibri"/>
              </a:rPr>
              <a:t>OPERATORS: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180" y="1621891"/>
            <a:ext cx="4574540" cy="728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3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Equal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[comparision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</a:t>
            </a:r>
            <a:r>
              <a:rPr sz="1400" spc="-5" dirty="0">
                <a:solidFill>
                  <a:srgbClr val="2D5294"/>
                </a:solidFill>
                <a:latin typeface="Calibri"/>
                <a:cs typeface="Calibri"/>
              </a:rPr>
              <a:t>&gt;;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3953991"/>
            <a:ext cx="4572635" cy="7296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Greater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than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(&gt;):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 [comparision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&lt;expression&gt;;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180" y="6465798"/>
            <a:ext cx="4531360" cy="728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8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Less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than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(&lt;):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[comparison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&lt;expression&gt;;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99676"/>
            <a:ext cx="4534535" cy="1158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955" y="4931155"/>
            <a:ext cx="4471670" cy="13409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7442326"/>
            <a:ext cx="4461891" cy="1369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1356715"/>
            <a:ext cx="4531360" cy="7264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4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Greater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than</a:t>
            </a:r>
            <a:r>
              <a:rPr sz="1400" b="1" spc="-10" dirty="0">
                <a:latin typeface="Calibri"/>
                <a:cs typeface="Calibri"/>
              </a:rPr>
              <a:t> or</a:t>
            </a:r>
            <a:r>
              <a:rPr sz="1400" b="1" spc="-5" dirty="0">
                <a:latin typeface="Calibri"/>
                <a:cs typeface="Calibri"/>
              </a:rPr>
              <a:t> equal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(&gt;=):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[comparison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&lt;expression&gt;;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180" y="4222216"/>
            <a:ext cx="4531360" cy="7283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3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Less than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equal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(&lt;=):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[comparison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&lt;expression&gt;;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6441414"/>
            <a:ext cx="4531360" cy="7296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6.</a:t>
            </a:r>
            <a:r>
              <a:rPr sz="1400" b="1" spc="3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equal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(&lt;&gt;):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[comparison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operator]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&lt;expression&gt;;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331973"/>
            <a:ext cx="4561205" cy="16913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5196864"/>
            <a:ext cx="4551045" cy="10514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7417815"/>
            <a:ext cx="4529455" cy="146240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576" y="1375918"/>
            <a:ext cx="5984240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Cross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100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TableName1.columnName1,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TableName2.columnName2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CROSS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TableName2 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TableName1.ColumnName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TableName2.ColumnName;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9315" y="851661"/>
            <a:ext cx="1199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2D5294"/>
                </a:solidFill>
                <a:latin typeface="Calibri"/>
                <a:cs typeface="Calibri"/>
              </a:rPr>
              <a:t>SQL</a:t>
            </a:r>
            <a:r>
              <a:rPr sz="2200" b="1" spc="-10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D5294"/>
                </a:solidFill>
                <a:latin typeface="Calibri"/>
                <a:cs typeface="Calibri"/>
              </a:rPr>
              <a:t>JOINS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6" y="5149062"/>
            <a:ext cx="3813810" cy="17081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Inner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join:</a:t>
            </a:r>
            <a:endParaRPr sz="1400">
              <a:latin typeface="Calibri"/>
              <a:cs typeface="Calibri"/>
            </a:endParaRPr>
          </a:p>
          <a:p>
            <a:pPr marL="242570" marR="1234440">
              <a:lnSpc>
                <a:spcPct val="157900"/>
              </a:lnSpc>
            </a:pPr>
            <a:r>
              <a:rPr sz="1400" spc="-5" dirty="0">
                <a:latin typeface="Calibri"/>
                <a:cs typeface="Calibri"/>
              </a:rPr>
              <a:t>Syntax: SELECT column_name(s)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table1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94"/>
              </a:spcBef>
            </a:pPr>
            <a:r>
              <a:rPr sz="1400" spc="-5" dirty="0">
                <a:latin typeface="Calibri"/>
                <a:cs typeface="Calibri"/>
              </a:rPr>
              <a:t>INNER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table2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table1.column_name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table2.column_name;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69" y="2908553"/>
            <a:ext cx="3930269" cy="21551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19174"/>
            <a:ext cx="4737227" cy="27070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576" y="887323"/>
            <a:ext cx="3890010" cy="1196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left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093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Syntax: SELECT table1.column1, table2.column2....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table1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LEFTJOIN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table2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table1.column_field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table2.column_field;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5203926"/>
            <a:ext cx="3933825" cy="11976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3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right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join: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ct val="110700"/>
              </a:lnSpc>
            </a:pPr>
            <a:r>
              <a:rPr sz="1400" spc="-5" dirty="0">
                <a:latin typeface="Calibri"/>
                <a:cs typeface="Calibri"/>
              </a:rPr>
              <a:t>Syntax: SELECT table1.column1, table2.column2.....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table1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Calibri"/>
                <a:cs typeface="Calibri"/>
              </a:rPr>
              <a:t>RIGHT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JOIN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table2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table1.column_field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table2.column_field;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31211"/>
            <a:ext cx="5205730" cy="26789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414769"/>
            <a:ext cx="5248402" cy="29667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576" y="887323"/>
            <a:ext cx="381381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2357120" indent="-230504">
              <a:lnSpc>
                <a:spcPct val="11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full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join: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table1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table2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table1.column_name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table2.column_name;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500" y="2331338"/>
            <a:ext cx="4004945" cy="2508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0610" y="1136649"/>
            <a:ext cx="2251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4470C4"/>
                </a:solidFill>
                <a:latin typeface="Calibri"/>
                <a:cs typeface="Calibri"/>
              </a:rPr>
              <a:t>SQL</a:t>
            </a:r>
            <a:r>
              <a:rPr sz="2200" b="1" spc="-10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0C4"/>
                </a:solidFill>
                <a:latin typeface="Calibri"/>
                <a:cs typeface="Calibri"/>
              </a:rPr>
              <a:t>CONSTRAINTS: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1486255"/>
            <a:ext cx="292544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1988185" indent="-230504">
              <a:lnSpc>
                <a:spcPct val="1107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1.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Null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Calibri"/>
                <a:cs typeface="Calibri"/>
              </a:rPr>
              <a:t>ALTER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Persons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Calibri"/>
                <a:cs typeface="Calibri"/>
              </a:rPr>
              <a:t>MODIFY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 Age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NULL;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6" y="5530062"/>
            <a:ext cx="5281295" cy="11976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9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Unique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constraints: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Calibri"/>
                <a:cs typeface="Calibri"/>
              </a:rPr>
              <a:t>ALTER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ts val="1850"/>
              </a:lnSpc>
              <a:spcBef>
                <a:spcPts val="80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 unique_constraint_name UNIQUE(column_name1,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column_nam2);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576" y="9347707"/>
            <a:ext cx="2466975" cy="49275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Check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constraints: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alter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742176"/>
            <a:ext cx="5754370" cy="2192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699892"/>
            <a:ext cx="5726684" cy="240093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8049"/>
            <a:ext cx="533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column_name_check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check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(column_name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(condition));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4254220"/>
            <a:ext cx="6339840" cy="962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3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Primary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Key: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Calibri"/>
                <a:cs typeface="Calibri"/>
              </a:rPr>
              <a:t>ALTER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constraint_name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PRIMARY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KEY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(column1,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column2,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...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column_n);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6" y="8055711"/>
            <a:ext cx="4648835" cy="17056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3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Foreign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2570" marR="1832610">
              <a:lnSpc>
                <a:spcPct val="1564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Syntax: </a:t>
            </a:r>
            <a:r>
              <a:rPr sz="1400" dirty="0">
                <a:latin typeface="Calibri"/>
                <a:cs typeface="Calibri"/>
              </a:rPr>
              <a:t>ALTER </a:t>
            </a:r>
            <a:r>
              <a:rPr sz="1400" spc="-5" dirty="0">
                <a:latin typeface="Calibri"/>
                <a:cs typeface="Calibri"/>
              </a:rPr>
              <a:t>TABLE table_name </a:t>
            </a:r>
            <a:r>
              <a:rPr sz="1400" dirty="0">
                <a:latin typeface="Calibri"/>
                <a:cs typeface="Calibri"/>
              </a:rPr>
              <a:t> ADD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constraint_name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FOREIGN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(column1,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column2,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...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column_n)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965"/>
              </a:spcBef>
            </a:pPr>
            <a:r>
              <a:rPr sz="1400" spc="-5" dirty="0">
                <a:latin typeface="Calibri"/>
                <a:cs typeface="Calibri"/>
              </a:rPr>
              <a:t>REFERENCES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parent_table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(column1,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column2,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...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column_n);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94967"/>
            <a:ext cx="5781675" cy="2690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31002"/>
            <a:ext cx="5725667" cy="249809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6591"/>
            <a:ext cx="5685917" cy="32499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05001"/>
            <a:ext cx="6678295" cy="2216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98500" marR="32384" indent="-228600">
              <a:lnSpc>
                <a:spcPts val="1490"/>
              </a:lnSpc>
              <a:spcBef>
                <a:spcPts val="204"/>
              </a:spcBef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REVOKE:</a:t>
            </a:r>
            <a:r>
              <a:rPr sz="1300" b="1" spc="5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This</a:t>
            </a:r>
            <a:r>
              <a:rPr sz="1300" spc="10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</a:t>
            </a:r>
            <a:r>
              <a:rPr sz="1300" spc="1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withdraws</a:t>
            </a:r>
            <a:r>
              <a:rPr sz="1300" spc="114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12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user’s</a:t>
            </a:r>
            <a:r>
              <a:rPr sz="1300" spc="1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access</a:t>
            </a:r>
            <a:r>
              <a:rPr sz="1300" spc="1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privileges</a:t>
            </a:r>
            <a:r>
              <a:rPr sz="1300" spc="10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given</a:t>
            </a:r>
            <a:r>
              <a:rPr sz="1300" spc="11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by</a:t>
            </a:r>
            <a:r>
              <a:rPr sz="1300" spc="9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using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1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GRANT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Though</a:t>
            </a:r>
            <a:r>
              <a:rPr sz="1300" spc="39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many</a:t>
            </a:r>
            <a:r>
              <a:rPr sz="1300" spc="39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resources</a:t>
            </a:r>
            <a:r>
              <a:rPr sz="1300" spc="39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claim</a:t>
            </a:r>
            <a:r>
              <a:rPr sz="1300" spc="4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there</a:t>
            </a:r>
            <a:r>
              <a:rPr sz="1300" spc="40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to</a:t>
            </a:r>
            <a:r>
              <a:rPr sz="1300" spc="4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be</a:t>
            </a:r>
            <a:r>
              <a:rPr sz="1300" spc="40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another</a:t>
            </a:r>
            <a:r>
              <a:rPr sz="1300" spc="4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category</a:t>
            </a:r>
            <a:r>
              <a:rPr sz="1300" spc="38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409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SQL</a:t>
            </a:r>
            <a:r>
              <a:rPr sz="1300" spc="40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clauses</a:t>
            </a:r>
            <a:r>
              <a:rPr sz="1300" spc="409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TCL</a:t>
            </a:r>
            <a:r>
              <a:rPr sz="1300" spc="39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–</a:t>
            </a:r>
            <a:endParaRPr sz="1300">
              <a:latin typeface="Arial MT"/>
              <a:cs typeface="Arial MT"/>
            </a:endParaRPr>
          </a:p>
          <a:p>
            <a:pPr marL="12700" marR="14604">
              <a:lnSpc>
                <a:spcPts val="1490"/>
              </a:lnSpc>
              <a:spcBef>
                <a:spcPts val="75"/>
              </a:spcBef>
            </a:pP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Transaction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Control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Language.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So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73039"/>
                </a:solidFill>
                <a:latin typeface="Arial MT"/>
                <a:cs typeface="Arial MT"/>
              </a:rPr>
              <a:t>we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will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see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detail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about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TCL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as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well.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TCL</a:t>
            </a:r>
            <a:r>
              <a:rPr sz="1300" spc="4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 </a:t>
            </a:r>
            <a:r>
              <a:rPr sz="1300" spc="-3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deal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with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3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transaction</a:t>
            </a:r>
            <a:r>
              <a:rPr sz="13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within</a:t>
            </a:r>
            <a:r>
              <a:rPr sz="13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the</a:t>
            </a:r>
            <a:r>
              <a:rPr sz="13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3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database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List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3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TCL</a:t>
            </a:r>
            <a:r>
              <a:rPr sz="1300" spc="4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commands: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 MT"/>
              <a:cs typeface="Arial MT"/>
            </a:endParaRPr>
          </a:p>
          <a:p>
            <a:pPr marL="698500" indent="-230504">
              <a:lnSpc>
                <a:spcPts val="1520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COMMIT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6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Commits</a:t>
            </a:r>
            <a:r>
              <a:rPr sz="1300" spc="6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Transaction.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480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ROLLBACK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b="1" spc="75" dirty="0">
                <a:solidFill>
                  <a:srgbClr val="27303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Rollbacks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transaction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case</a:t>
            </a:r>
            <a:r>
              <a:rPr sz="1300" spc="6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sz="1300" spc="5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73039"/>
                </a:solidFill>
                <a:latin typeface="Arial MT"/>
                <a:cs typeface="Arial MT"/>
              </a:rPr>
              <a:t>any</a:t>
            </a:r>
            <a:r>
              <a:rPr sz="1300" spc="5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error</a:t>
            </a:r>
            <a:r>
              <a:rPr sz="1300" spc="8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occurs.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05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SAVEPOINT</a:t>
            </a:r>
            <a:r>
              <a:rPr sz="1300" b="1" spc="-5" dirty="0">
                <a:solidFill>
                  <a:srgbClr val="273039"/>
                </a:solidFill>
                <a:latin typeface="Arial"/>
                <a:cs typeface="Arial"/>
              </a:rPr>
              <a:t>: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Sets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8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savepoint</a:t>
            </a:r>
            <a:r>
              <a:rPr sz="1300" spc="8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within</a:t>
            </a:r>
            <a:r>
              <a:rPr sz="1300" spc="8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sz="1300" spc="7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transaction.</a:t>
            </a:r>
            <a:endParaRPr sz="1300">
              <a:latin typeface="Arial MT"/>
              <a:cs typeface="Arial MT"/>
            </a:endParaRPr>
          </a:p>
          <a:p>
            <a:pPr marL="698500" indent="-230504">
              <a:lnSpc>
                <a:spcPts val="1540"/>
              </a:lnSpc>
              <a:buClr>
                <a:srgbClr val="273039"/>
              </a:buClr>
              <a:buSzPct val="76923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3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SET</a:t>
            </a:r>
            <a:r>
              <a:rPr sz="1300" b="1" u="heavy" spc="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3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TRANSACTION:</a:t>
            </a:r>
            <a:r>
              <a:rPr sz="1300" b="1" spc="13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Specify</a:t>
            </a:r>
            <a:r>
              <a:rPr sz="1300" spc="85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characteristics</a:t>
            </a:r>
            <a:r>
              <a:rPr sz="1300" spc="9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for</a:t>
            </a:r>
            <a:r>
              <a:rPr sz="1300" spc="1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sz="1300" spc="100" dirty="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73039"/>
                </a:solidFill>
                <a:latin typeface="Arial MT"/>
                <a:cs typeface="Arial MT"/>
              </a:rPr>
              <a:t>transaction.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662298"/>
            <a:ext cx="470281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https://www.oracle.com/database/technologies/xe-prior-release-downloads.htm</a:t>
            </a:r>
            <a:r>
              <a:rPr sz="1100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618490">
              <a:lnSpc>
                <a:spcPct val="170000"/>
              </a:lnSpc>
              <a:spcBef>
                <a:spcPts val="5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https://youtu.be/seFRL1GAzLY </a:t>
            </a:r>
            <a:r>
              <a:rPr sz="1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https://www.testingdocs.com/download-install-mysql-on-windows-11/</a:t>
            </a:r>
            <a:endParaRPr sz="1100">
              <a:latin typeface="Calibri"/>
              <a:cs typeface="Calibri"/>
            </a:endParaRPr>
          </a:p>
          <a:p>
            <a:pPr marL="12700" marR="2148205">
              <a:lnSpc>
                <a:spcPct val="170000"/>
              </a:lnSpc>
              <a:spcBef>
                <a:spcPts val="10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https://dev.mysql.com/downloads/installer/ </a:t>
            </a:r>
            <a:r>
              <a:rPr sz="1100" spc="-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https://youtu.be/eq-e_n7lm2M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687830">
              <a:lnSpc>
                <a:spcPct val="170900"/>
              </a:lnSpc>
              <a:spcBef>
                <a:spcPts val="890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https://www.youtube.com/watch?v=WuBcTJnIuzo </a:t>
            </a:r>
            <a:r>
              <a:rPr sz="1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https://www.youtube.com/watch?v=wEHWYuzP7VE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20113"/>
            <a:ext cx="6621145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3114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b="1" spc="-5" dirty="0">
                <a:latin typeface="Calibri"/>
                <a:cs typeface="Calibri"/>
              </a:rPr>
              <a:t>Create: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Syntax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tablename(col1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datatype,col2 datatype,….);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86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EX:</a:t>
            </a:r>
            <a:r>
              <a:rPr sz="1400" dirty="0">
                <a:latin typeface="Calibri"/>
                <a:cs typeface="Calibri"/>
              </a:rPr>
              <a:t> create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Employees1(EmpId</a:t>
            </a:r>
            <a:r>
              <a:rPr sz="1400" dirty="0">
                <a:latin typeface="Calibri"/>
                <a:cs typeface="Calibri"/>
              </a:rPr>
              <a:t> number, </a:t>
            </a:r>
            <a:r>
              <a:rPr sz="1400" spc="-5" dirty="0">
                <a:latin typeface="Calibri"/>
                <a:cs typeface="Calibri"/>
              </a:rPr>
              <a:t>FirstName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varchar(20),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LastName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varchar(20),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EmailId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Varchar(50),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Gender char(1),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MobileNo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char(10));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350" y="848614"/>
            <a:ext cx="399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DDL</a:t>
            </a:r>
            <a:r>
              <a:rPr spc="-40" dirty="0"/>
              <a:t> </a:t>
            </a:r>
            <a:r>
              <a:rPr spc="-5" dirty="0"/>
              <a:t>(Data</a:t>
            </a:r>
            <a:r>
              <a:rPr spc="-30" dirty="0"/>
              <a:t> </a:t>
            </a:r>
            <a:r>
              <a:rPr spc="-5" dirty="0"/>
              <a:t>Definition</a:t>
            </a:r>
            <a:r>
              <a:rPr spc="-35" dirty="0"/>
              <a:t> </a:t>
            </a:r>
            <a:r>
              <a:rPr dirty="0"/>
              <a:t>Language)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1576" y="5037809"/>
            <a:ext cx="3832225" cy="13639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242570" algn="l"/>
                <a:tab pos="243204" algn="l"/>
              </a:tabLst>
            </a:pPr>
            <a:r>
              <a:rPr sz="1400" b="1" spc="-5" dirty="0">
                <a:latin typeface="Calibri"/>
                <a:cs typeface="Calibri"/>
              </a:rPr>
              <a:t>Alter:</a:t>
            </a: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ALTER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table_name</a:t>
            </a:r>
            <a:endParaRPr sz="1400">
              <a:latin typeface="Calibri"/>
              <a:cs typeface="Calibri"/>
            </a:endParaRPr>
          </a:p>
          <a:p>
            <a:pPr marL="13970" marR="5080">
              <a:lnSpc>
                <a:spcPct val="156400"/>
              </a:lnSpc>
              <a:spcBef>
                <a:spcPts val="25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new_column_name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column_definition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varchar(5);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576" y="9244076"/>
            <a:ext cx="3265804" cy="4959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270"/>
              </a:spcBef>
              <a:buFont typeface="Symbol"/>
              <a:buChar char=""/>
              <a:tabLst>
                <a:tab pos="242570" algn="l"/>
                <a:tab pos="243204" algn="l"/>
              </a:tabLst>
            </a:pPr>
            <a:r>
              <a:rPr sz="1400" b="1" spc="-5" dirty="0">
                <a:latin typeface="Calibri"/>
                <a:cs typeface="Calibri"/>
              </a:rPr>
              <a:t>Rename:</a:t>
            </a:r>
            <a:endParaRPr sz="1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rename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_table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New_table;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518566"/>
            <a:ext cx="5661025" cy="3653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909" y="3051555"/>
            <a:ext cx="5953378" cy="1729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6999223"/>
            <a:ext cx="5765292" cy="190436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55980"/>
            <a:ext cx="3184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rename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employees1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576" y="1797151"/>
            <a:ext cx="2824480" cy="731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2570" algn="l"/>
                <a:tab pos="243204" algn="l"/>
              </a:tabLst>
            </a:pPr>
            <a:r>
              <a:rPr sz="1400" b="1" spc="-5" dirty="0">
                <a:latin typeface="Calibri"/>
                <a:cs typeface="Calibri"/>
              </a:rPr>
              <a:t>Truncate</a:t>
            </a:r>
            <a:endParaRPr sz="1400">
              <a:latin typeface="Calibri"/>
              <a:cs typeface="Calibri"/>
            </a:endParaRPr>
          </a:p>
          <a:p>
            <a:pPr marL="242570" marR="5080">
              <a:lnSpc>
                <a:spcPts val="1860"/>
              </a:lnSpc>
              <a:spcBef>
                <a:spcPts val="80"/>
              </a:spcBef>
            </a:pPr>
            <a:r>
              <a:rPr sz="1400" spc="-5" dirty="0">
                <a:latin typeface="Calibri"/>
                <a:cs typeface="Calibri"/>
              </a:rPr>
              <a:t>Syntax: Truncate </a:t>
            </a:r>
            <a:r>
              <a:rPr sz="1400" dirty="0">
                <a:latin typeface="Calibri"/>
                <a:cs typeface="Calibri"/>
              </a:rPr>
              <a:t>table </a:t>
            </a:r>
            <a:r>
              <a:rPr sz="1400" spc="-5" dirty="0">
                <a:latin typeface="Calibri"/>
                <a:cs typeface="Calibri"/>
              </a:rPr>
              <a:t>table_name;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Truncate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023230"/>
            <a:ext cx="2618740" cy="128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23114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b="1" dirty="0">
                <a:latin typeface="Calibri"/>
                <a:cs typeface="Calibri"/>
              </a:rPr>
              <a:t>Select: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579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Syntax: select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-5" dirty="0">
                <a:latin typeface="Calibri"/>
                <a:cs typeface="Calibri"/>
              </a:rPr>
              <a:t>from table name;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Employees1;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998" y="4503546"/>
            <a:ext cx="352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D5294"/>
                </a:solidFill>
                <a:latin typeface="Calibri"/>
                <a:cs typeface="Calibri"/>
              </a:rPr>
              <a:t>DQL</a:t>
            </a:r>
            <a:r>
              <a:rPr sz="2400" b="1" spc="-3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D5294"/>
                </a:solidFill>
                <a:latin typeface="Calibri"/>
                <a:cs typeface="Calibri"/>
              </a:rPr>
              <a:t>(Data</a:t>
            </a:r>
            <a:r>
              <a:rPr sz="2400" b="1" spc="-3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D5294"/>
                </a:solidFill>
                <a:latin typeface="Calibri"/>
                <a:cs typeface="Calibri"/>
              </a:rPr>
              <a:t>Query</a:t>
            </a:r>
            <a:r>
              <a:rPr sz="2400" b="1" spc="-2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D5294"/>
                </a:solidFill>
                <a:latin typeface="Calibri"/>
                <a:cs typeface="Calibri"/>
              </a:rPr>
              <a:t>Language)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7047356"/>
            <a:ext cx="77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D5294"/>
                </a:solidFill>
                <a:latin typeface="Calibri"/>
                <a:cs typeface="Calibri"/>
              </a:rPr>
              <a:t>`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8378189"/>
            <a:ext cx="4881245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1.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Insert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7100"/>
              </a:lnSpc>
              <a:spcBef>
                <a:spcPts val="1235"/>
              </a:spcBef>
            </a:pPr>
            <a:r>
              <a:rPr sz="1400" spc="-5" dirty="0">
                <a:latin typeface="Calibri"/>
                <a:cs typeface="Calibri"/>
              </a:rPr>
              <a:t>Syntax: INSERT INTO table_name (column_1, column_2, column_n)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(expression_1,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expression_2,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...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expression_n)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702" y="7867650"/>
            <a:ext cx="4450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D5294"/>
                </a:solidFill>
                <a:latin typeface="Calibri"/>
                <a:cs typeface="Calibri"/>
              </a:rPr>
              <a:t>DML(Data</a:t>
            </a:r>
            <a:r>
              <a:rPr sz="2400" b="1" spc="-4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D5294"/>
                </a:solidFill>
                <a:latin typeface="Calibri"/>
                <a:cs typeface="Calibri"/>
              </a:rPr>
              <a:t>Manipulation</a:t>
            </a:r>
            <a:r>
              <a:rPr sz="2400" b="1" spc="-4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D5294"/>
                </a:solidFill>
                <a:latin typeface="Calibri"/>
                <a:cs typeface="Calibri"/>
              </a:rPr>
              <a:t>Language)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6680"/>
            <a:ext cx="5028565" cy="700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589" y="6425183"/>
            <a:ext cx="4770374" cy="807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775102"/>
            <a:ext cx="4998085" cy="118869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38048"/>
            <a:ext cx="6589395" cy="489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dirty="0">
                <a:latin typeface="Calibri"/>
                <a:cs typeface="Calibri"/>
              </a:rPr>
              <a:t> insert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(EmpId,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FirstName,LastName,EmailId,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Gender,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MobileNo)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 </a:t>
            </a:r>
            <a:r>
              <a:rPr sz="1400" spc="-5" dirty="0">
                <a:latin typeface="Calibri"/>
                <a:cs typeface="Calibri"/>
              </a:rPr>
              <a:t>(010,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'Mohini',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'Chavan',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'chavanmohini@gmail',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'F',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9930160922);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588362"/>
            <a:ext cx="5808980" cy="20389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latin typeface="Calibri"/>
                <a:cs typeface="Calibri"/>
              </a:rPr>
              <a:t>2.</a:t>
            </a:r>
            <a:r>
              <a:rPr sz="1400" b="1" spc="3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Update: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PDATE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table1</a:t>
            </a:r>
            <a:endParaRPr sz="1400">
              <a:latin typeface="Calibri"/>
              <a:cs typeface="Calibri"/>
            </a:endParaRPr>
          </a:p>
          <a:p>
            <a:pPr marL="241300" marR="2993390">
              <a:lnSpc>
                <a:spcPct val="156400"/>
              </a:lnSpc>
              <a:spcBef>
                <a:spcPts val="20"/>
              </a:spcBef>
            </a:pPr>
            <a:r>
              <a:rPr sz="1400" spc="-5" dirty="0">
                <a:latin typeface="Calibri"/>
                <a:cs typeface="Calibri"/>
              </a:rPr>
              <a:t>SET column1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(SELECT </a:t>
            </a:r>
            <a:r>
              <a:rPr sz="1400" dirty="0">
                <a:latin typeface="Calibri"/>
                <a:cs typeface="Calibri"/>
              </a:rPr>
              <a:t>expression1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table2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conditions)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Example: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update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EmpId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40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MobileNo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=9987115055;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175" y="926591"/>
            <a:ext cx="5046472" cy="682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430" y="3743832"/>
            <a:ext cx="5692140" cy="29419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1329"/>
            <a:ext cx="6645909" cy="274955"/>
          </a:xfrm>
          <a:prstGeom prst="rect">
            <a:avLst/>
          </a:prstGeom>
          <a:solidFill>
            <a:srgbClr val="4470C4"/>
          </a:solidFill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STRUCTURE</a:t>
            </a:r>
            <a:r>
              <a:rPr sz="1100" spc="-3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QUERY</a:t>
            </a:r>
            <a:r>
              <a:rPr sz="11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0F0F0"/>
                </a:solidFill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TCL</a:t>
            </a:r>
            <a:r>
              <a:rPr spc="-30" dirty="0"/>
              <a:t> </a:t>
            </a:r>
            <a:r>
              <a:rPr spc="-5" dirty="0"/>
              <a:t>(Transaction</a:t>
            </a:r>
            <a:r>
              <a:rPr spc="-40" dirty="0"/>
              <a:t> </a:t>
            </a:r>
            <a:r>
              <a:rPr spc="-5" dirty="0"/>
              <a:t>Control</a:t>
            </a:r>
            <a:r>
              <a:rPr spc="-20" dirty="0"/>
              <a:t> </a:t>
            </a:r>
            <a:r>
              <a:rPr dirty="0"/>
              <a:t>Language)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1285086"/>
            <a:ext cx="1417955" cy="6991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3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Commit: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commit;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945862"/>
            <a:ext cx="1875155" cy="69977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3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Savepoint: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latin typeface="Calibri"/>
                <a:cs typeface="Calibri"/>
              </a:rPr>
              <a:t>Syntax: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savepoint_name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01595"/>
            <a:ext cx="5126990" cy="2548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61811"/>
            <a:ext cx="5256784" cy="392557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2306</Words>
  <Application>Microsoft Office PowerPoint</Application>
  <PresentationFormat>Custom</PresentationFormat>
  <Paragraphs>272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MT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DDL (Data Definition Language)</vt:lpstr>
      <vt:lpstr>PowerPoint Presentation</vt:lpstr>
      <vt:lpstr>PowerPoint Presentation</vt:lpstr>
      <vt:lpstr>PowerPoint Presentation</vt:lpstr>
      <vt:lpstr>PowerPoint Presentation</vt:lpstr>
      <vt:lpstr>TCL (Transaction Control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Query language</dc:title>
  <dc:creator>MOHANA PRIYA</dc:creator>
  <cp:lastModifiedBy>Admin</cp:lastModifiedBy>
  <cp:revision>1</cp:revision>
  <dcterms:created xsi:type="dcterms:W3CDTF">2023-01-18T04:04:42Z</dcterms:created>
  <dcterms:modified xsi:type="dcterms:W3CDTF">2023-01-18T03:05:49Z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2023-01-18T00:00:00Z</vt:filetime>
  </property>
</Properties>
</file>