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Work Sans Semi-Bold" charset="1" panose="00000000000000000000"/>
      <p:regular r:id="rId12"/>
    </p:embeddedFont>
    <p:embeddedFont>
      <p:font typeface="Work Sans" charset="1" panose="00000000000000000000"/>
      <p:regular r:id="rId13"/>
    </p:embeddedFont>
    <p:embeddedFont>
      <p:font typeface="Work Sans Bold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A90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750" y="666750"/>
            <a:ext cx="16954500" cy="2686050"/>
            <a:chOff x="0" y="0"/>
            <a:chExt cx="4987154" cy="790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87156" cy="790101"/>
            </a:xfrm>
            <a:custGeom>
              <a:avLst/>
              <a:gdLst/>
              <a:ahLst/>
              <a:cxnLst/>
              <a:rect r="r" b="b" t="t" l="l"/>
              <a:pathLst>
                <a:path h="790101" w="4987156">
                  <a:moveTo>
                    <a:pt x="4640197" y="0"/>
                  </a:moveTo>
                  <a:lnTo>
                    <a:pt x="148415" y="0"/>
                  </a:lnTo>
                  <a:cubicBezTo>
                    <a:pt x="66448" y="0"/>
                    <a:pt x="0" y="66448"/>
                    <a:pt x="0" y="148415"/>
                  </a:cubicBezTo>
                  <a:lnTo>
                    <a:pt x="0" y="510707"/>
                  </a:lnTo>
                  <a:cubicBezTo>
                    <a:pt x="0" y="547218"/>
                    <a:pt x="13458" y="582448"/>
                    <a:pt x="37800" y="609659"/>
                  </a:cubicBezTo>
                  <a:lnTo>
                    <a:pt x="154967" y="740636"/>
                  </a:lnTo>
                  <a:cubicBezTo>
                    <a:pt x="183122" y="772111"/>
                    <a:pt x="223353" y="790101"/>
                    <a:pt x="265584" y="790100"/>
                  </a:cubicBezTo>
                  <a:lnTo>
                    <a:pt x="4838740" y="790100"/>
                  </a:lnTo>
                  <a:cubicBezTo>
                    <a:pt x="4878102" y="790100"/>
                    <a:pt x="4915853" y="774464"/>
                    <a:pt x="4943686" y="746630"/>
                  </a:cubicBezTo>
                  <a:cubicBezTo>
                    <a:pt x="4971519" y="718797"/>
                    <a:pt x="4987156" y="681047"/>
                    <a:pt x="4987156" y="641685"/>
                  </a:cubicBezTo>
                  <a:lnTo>
                    <a:pt x="4987156" y="366141"/>
                  </a:lnTo>
                  <a:cubicBezTo>
                    <a:pt x="4987156" y="329143"/>
                    <a:pt x="4973337" y="293478"/>
                    <a:pt x="4948407" y="266140"/>
                  </a:cubicBezTo>
                  <a:lnTo>
                    <a:pt x="4749864" y="48414"/>
                  </a:lnTo>
                  <a:cubicBezTo>
                    <a:pt x="4721742" y="17574"/>
                    <a:pt x="4681934" y="0"/>
                    <a:pt x="4640197" y="0"/>
                  </a:cubicBezTo>
                  <a:close/>
                </a:path>
              </a:pathLst>
            </a:custGeom>
            <a:solidFill>
              <a:srgbClr val="F8E71C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0734675" y="7834471"/>
            <a:ext cx="6886575" cy="1785779"/>
            <a:chOff x="0" y="0"/>
            <a:chExt cx="1813748" cy="4703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13748" cy="470329"/>
            </a:xfrm>
            <a:custGeom>
              <a:avLst/>
              <a:gdLst/>
              <a:ahLst/>
              <a:cxnLst/>
              <a:rect r="r" b="b" t="t" l="l"/>
              <a:pathLst>
                <a:path h="470329" w="1813748">
                  <a:moveTo>
                    <a:pt x="44968" y="0"/>
                  </a:moveTo>
                  <a:lnTo>
                    <a:pt x="1768780" y="0"/>
                  </a:lnTo>
                  <a:cubicBezTo>
                    <a:pt x="1780706" y="0"/>
                    <a:pt x="1792144" y="4738"/>
                    <a:pt x="1800577" y="13171"/>
                  </a:cubicBezTo>
                  <a:cubicBezTo>
                    <a:pt x="1809011" y="21604"/>
                    <a:pt x="1813748" y="33042"/>
                    <a:pt x="1813748" y="44968"/>
                  </a:cubicBezTo>
                  <a:lnTo>
                    <a:pt x="1813748" y="425360"/>
                  </a:lnTo>
                  <a:cubicBezTo>
                    <a:pt x="1813748" y="437287"/>
                    <a:pt x="1809011" y="448724"/>
                    <a:pt x="1800577" y="457158"/>
                  </a:cubicBezTo>
                  <a:cubicBezTo>
                    <a:pt x="1792144" y="465591"/>
                    <a:pt x="1780706" y="470329"/>
                    <a:pt x="1768780" y="470329"/>
                  </a:cubicBezTo>
                  <a:lnTo>
                    <a:pt x="44968" y="470329"/>
                  </a:lnTo>
                  <a:cubicBezTo>
                    <a:pt x="33042" y="470329"/>
                    <a:pt x="21604" y="465591"/>
                    <a:pt x="13171" y="457158"/>
                  </a:cubicBezTo>
                  <a:cubicBezTo>
                    <a:pt x="4738" y="448724"/>
                    <a:pt x="0" y="437287"/>
                    <a:pt x="0" y="425360"/>
                  </a:cubicBezTo>
                  <a:lnTo>
                    <a:pt x="0" y="44968"/>
                  </a:lnTo>
                  <a:cubicBezTo>
                    <a:pt x="0" y="33042"/>
                    <a:pt x="4738" y="21604"/>
                    <a:pt x="13171" y="13171"/>
                  </a:cubicBezTo>
                  <a:cubicBezTo>
                    <a:pt x="21604" y="4738"/>
                    <a:pt x="33042" y="0"/>
                    <a:pt x="44968" y="0"/>
                  </a:cubicBezTo>
                  <a:close/>
                </a:path>
              </a:pathLst>
            </a:custGeom>
            <a:solidFill>
              <a:srgbClr val="F8E71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813748" cy="5274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08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734675" y="3657600"/>
            <a:ext cx="6886575" cy="3872071"/>
            <a:chOff x="0" y="0"/>
            <a:chExt cx="1066911" cy="5998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66911" cy="599885"/>
            </a:xfrm>
            <a:custGeom>
              <a:avLst/>
              <a:gdLst/>
              <a:ahLst/>
              <a:cxnLst/>
              <a:rect r="r" b="b" t="t" l="l"/>
              <a:pathLst>
                <a:path h="599885" w="1066911">
                  <a:moveTo>
                    <a:pt x="44968" y="0"/>
                  </a:moveTo>
                  <a:lnTo>
                    <a:pt x="1021942" y="0"/>
                  </a:lnTo>
                  <a:cubicBezTo>
                    <a:pt x="1033869" y="0"/>
                    <a:pt x="1045307" y="4738"/>
                    <a:pt x="1053740" y="13171"/>
                  </a:cubicBezTo>
                  <a:cubicBezTo>
                    <a:pt x="1062173" y="21604"/>
                    <a:pt x="1066911" y="33042"/>
                    <a:pt x="1066911" y="44968"/>
                  </a:cubicBezTo>
                  <a:lnTo>
                    <a:pt x="1066911" y="554917"/>
                  </a:lnTo>
                  <a:cubicBezTo>
                    <a:pt x="1066911" y="566843"/>
                    <a:pt x="1062173" y="578281"/>
                    <a:pt x="1053740" y="586714"/>
                  </a:cubicBezTo>
                  <a:cubicBezTo>
                    <a:pt x="1045307" y="595147"/>
                    <a:pt x="1033869" y="599885"/>
                    <a:pt x="1021942" y="599885"/>
                  </a:cubicBezTo>
                  <a:lnTo>
                    <a:pt x="44968" y="599885"/>
                  </a:lnTo>
                  <a:cubicBezTo>
                    <a:pt x="33042" y="599885"/>
                    <a:pt x="21604" y="595147"/>
                    <a:pt x="13171" y="586714"/>
                  </a:cubicBezTo>
                  <a:cubicBezTo>
                    <a:pt x="4738" y="578281"/>
                    <a:pt x="0" y="566843"/>
                    <a:pt x="0" y="554917"/>
                  </a:cubicBezTo>
                  <a:lnTo>
                    <a:pt x="0" y="44968"/>
                  </a:lnTo>
                  <a:cubicBezTo>
                    <a:pt x="0" y="33042"/>
                    <a:pt x="4738" y="21604"/>
                    <a:pt x="13171" y="13171"/>
                  </a:cubicBezTo>
                  <a:cubicBezTo>
                    <a:pt x="21604" y="4738"/>
                    <a:pt x="33042" y="0"/>
                    <a:pt x="44968" y="0"/>
                  </a:cubicBezTo>
                  <a:close/>
                </a:path>
              </a:pathLst>
            </a:custGeom>
            <a:blipFill>
              <a:blip r:embed="rId2"/>
              <a:stretch>
                <a:fillRect l="-202" t="0" r="-202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666750" y="3657600"/>
            <a:ext cx="9763125" cy="5962650"/>
            <a:chOff x="0" y="0"/>
            <a:chExt cx="4083676" cy="24940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54483" y="50038"/>
              <a:ext cx="3974583" cy="2394589"/>
            </a:xfrm>
            <a:custGeom>
              <a:avLst/>
              <a:gdLst/>
              <a:ahLst/>
              <a:cxnLst/>
              <a:rect r="r" b="b" t="t" l="l"/>
              <a:pathLst>
                <a:path h="2394589" w="3974583">
                  <a:moveTo>
                    <a:pt x="3886953" y="2394589"/>
                  </a:moveTo>
                  <a:lnTo>
                    <a:pt x="87757" y="2394589"/>
                  </a:lnTo>
                  <a:cubicBezTo>
                    <a:pt x="39370" y="2394589"/>
                    <a:pt x="0" y="2355346"/>
                    <a:pt x="0" y="2306832"/>
                  </a:cubicBezTo>
                  <a:lnTo>
                    <a:pt x="0" y="87757"/>
                  </a:lnTo>
                  <a:cubicBezTo>
                    <a:pt x="0" y="39370"/>
                    <a:pt x="39243" y="0"/>
                    <a:pt x="87757" y="0"/>
                  </a:cubicBezTo>
                  <a:lnTo>
                    <a:pt x="3886826" y="0"/>
                  </a:lnTo>
                  <a:cubicBezTo>
                    <a:pt x="3935213" y="0"/>
                    <a:pt x="3974583" y="39243"/>
                    <a:pt x="3974583" y="87757"/>
                  </a:cubicBezTo>
                  <a:lnTo>
                    <a:pt x="3974583" y="2306832"/>
                  </a:lnTo>
                  <a:cubicBezTo>
                    <a:pt x="3974583" y="2355219"/>
                    <a:pt x="3935340" y="2394589"/>
                    <a:pt x="3886826" y="2394589"/>
                  </a:cubicBezTo>
                  <a:close/>
                </a:path>
              </a:pathLst>
            </a:custGeom>
            <a:blipFill>
              <a:blip r:embed="rId3"/>
              <a:stretch>
                <a:fillRect l="0" t="-209" r="0" b="-209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83549" cy="2493903"/>
            </a:xfrm>
            <a:custGeom>
              <a:avLst/>
              <a:gdLst/>
              <a:ahLst/>
              <a:cxnLst/>
              <a:rect r="r" b="b" t="t" l="l"/>
              <a:pathLst>
                <a:path h="2493903" w="4083549">
                  <a:moveTo>
                    <a:pt x="0" y="91567"/>
                  </a:moveTo>
                  <a:lnTo>
                    <a:pt x="0" y="2402337"/>
                  </a:lnTo>
                  <a:cubicBezTo>
                    <a:pt x="0" y="2452882"/>
                    <a:pt x="41021" y="2493903"/>
                    <a:pt x="91567" y="2493903"/>
                  </a:cubicBezTo>
                  <a:lnTo>
                    <a:pt x="3991982" y="2493903"/>
                  </a:lnTo>
                  <a:cubicBezTo>
                    <a:pt x="4042528" y="2493903"/>
                    <a:pt x="4083549" y="2452882"/>
                    <a:pt x="4083549" y="2402337"/>
                  </a:cubicBezTo>
                  <a:lnTo>
                    <a:pt x="4083549" y="91567"/>
                  </a:lnTo>
                  <a:cubicBezTo>
                    <a:pt x="4083549" y="41021"/>
                    <a:pt x="4042528" y="0"/>
                    <a:pt x="3991982" y="0"/>
                  </a:cubicBezTo>
                  <a:lnTo>
                    <a:pt x="91567" y="0"/>
                  </a:lnTo>
                  <a:cubicBezTo>
                    <a:pt x="41021" y="0"/>
                    <a:pt x="0" y="41021"/>
                    <a:pt x="0" y="91567"/>
                  </a:cubicBezTo>
                  <a:close/>
                  <a:moveTo>
                    <a:pt x="3241793" y="331724"/>
                  </a:moveTo>
                  <a:lnTo>
                    <a:pt x="3900923" y="331724"/>
                  </a:lnTo>
                  <a:cubicBezTo>
                    <a:pt x="3951469" y="331724"/>
                    <a:pt x="3992490" y="372745"/>
                    <a:pt x="3992490" y="423291"/>
                  </a:cubicBezTo>
                  <a:lnTo>
                    <a:pt x="3992490" y="2311277"/>
                  </a:lnTo>
                  <a:cubicBezTo>
                    <a:pt x="3992490" y="2361823"/>
                    <a:pt x="3951469" y="2402844"/>
                    <a:pt x="3900923" y="2402844"/>
                  </a:cubicBezTo>
                  <a:lnTo>
                    <a:pt x="182753" y="2402844"/>
                  </a:lnTo>
                  <a:cubicBezTo>
                    <a:pt x="132207" y="2402844"/>
                    <a:pt x="91186" y="2361823"/>
                    <a:pt x="91186" y="2311277"/>
                  </a:cubicBezTo>
                  <a:lnTo>
                    <a:pt x="91186" y="182753"/>
                  </a:lnTo>
                  <a:cubicBezTo>
                    <a:pt x="91186" y="132207"/>
                    <a:pt x="132207" y="91186"/>
                    <a:pt x="182753" y="91186"/>
                  </a:cubicBezTo>
                  <a:lnTo>
                    <a:pt x="2944740" y="91186"/>
                  </a:lnTo>
                  <a:cubicBezTo>
                    <a:pt x="2970775" y="91186"/>
                    <a:pt x="2995667" y="102235"/>
                    <a:pt x="3013066" y="121666"/>
                  </a:cubicBezTo>
                  <a:lnTo>
                    <a:pt x="3173721" y="301244"/>
                  </a:lnTo>
                  <a:cubicBezTo>
                    <a:pt x="3191120" y="320675"/>
                    <a:pt x="3215885" y="331724"/>
                    <a:pt x="3242047" y="331724"/>
                  </a:cubicBezTo>
                  <a:lnTo>
                    <a:pt x="3241793" y="331724"/>
                  </a:lnTo>
                  <a:close/>
                </a:path>
              </a:pathLst>
            </a:custGeom>
            <a:solidFill>
              <a:srgbClr val="50E3C2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5220953" y="1376364"/>
            <a:ext cx="1266822" cy="1266822"/>
          </a:xfrm>
          <a:custGeom>
            <a:avLst/>
            <a:gdLst/>
            <a:ahLst/>
            <a:cxnLst/>
            <a:rect r="r" b="b" t="t" l="l"/>
            <a:pathLst>
              <a:path h="1266822" w="1266822">
                <a:moveTo>
                  <a:pt x="0" y="0"/>
                </a:moveTo>
                <a:lnTo>
                  <a:pt x="1266822" y="0"/>
                </a:lnTo>
                <a:lnTo>
                  <a:pt x="1266822" y="1266822"/>
                </a:lnTo>
                <a:lnTo>
                  <a:pt x="0" y="12668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320434" y="1570221"/>
            <a:ext cx="13424266" cy="1035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00"/>
              </a:lnSpc>
            </a:pPr>
            <a:r>
              <a:rPr lang="en-US" b="true" sz="8000" spc="-440">
                <a:solidFill>
                  <a:srgbClr val="4A90E2"/>
                </a:solidFill>
                <a:latin typeface="Work Sans Semi-Bold"/>
                <a:ea typeface="Work Sans Semi-Bold"/>
                <a:cs typeface="Work Sans Semi-Bold"/>
                <a:sym typeface="Work Sans Semi-Bold"/>
              </a:rPr>
              <a:t>SQL Marketing Analysis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388359" y="8203059"/>
            <a:ext cx="5603210" cy="929405"/>
            <a:chOff x="0" y="0"/>
            <a:chExt cx="7470947" cy="1239207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7470947" cy="610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7"/>
                </a:lnSpc>
              </a:pPr>
              <a:r>
                <a:rPr lang="en-US" b="true" sz="2775" spc="-152">
                  <a:solidFill>
                    <a:srgbClr val="4A90E2"/>
                  </a:solidFill>
                  <a:latin typeface="Work Sans Semi-Bold"/>
                  <a:ea typeface="Work Sans Semi-Bold"/>
                  <a:cs typeface="Work Sans Semi-Bold"/>
                  <a:sym typeface="Work Sans Semi-Bold"/>
                </a:rPr>
                <a:t>Presented by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628972"/>
              <a:ext cx="7470947" cy="610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7"/>
                </a:lnSpc>
              </a:pPr>
              <a:r>
                <a:rPr lang="en-US" sz="2775" spc="-152">
                  <a:solidFill>
                    <a:srgbClr val="4A90E2"/>
                  </a:solidFill>
                  <a:latin typeface="Work Sans"/>
                  <a:ea typeface="Work Sans"/>
                  <a:cs typeface="Work Sans"/>
                  <a:sym typeface="Work Sans"/>
                </a:rPr>
                <a:t>POOJA PATTU 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E3C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750" y="3657600"/>
            <a:ext cx="5448300" cy="5962650"/>
            <a:chOff x="0" y="0"/>
            <a:chExt cx="1434943" cy="15704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34943" cy="1570410"/>
            </a:xfrm>
            <a:custGeom>
              <a:avLst/>
              <a:gdLst/>
              <a:ahLst/>
              <a:cxnLst/>
              <a:rect r="r" b="b" t="t" l="l"/>
              <a:pathLst>
                <a:path h="1570410" w="1434943">
                  <a:moveTo>
                    <a:pt x="56839" y="0"/>
                  </a:moveTo>
                  <a:lnTo>
                    <a:pt x="1378104" y="0"/>
                  </a:lnTo>
                  <a:cubicBezTo>
                    <a:pt x="1409495" y="0"/>
                    <a:pt x="1434943" y="25448"/>
                    <a:pt x="1434943" y="56839"/>
                  </a:cubicBezTo>
                  <a:lnTo>
                    <a:pt x="1434943" y="1513571"/>
                  </a:lnTo>
                  <a:cubicBezTo>
                    <a:pt x="1434943" y="1544962"/>
                    <a:pt x="1409495" y="1570410"/>
                    <a:pt x="1378104" y="1570410"/>
                  </a:cubicBezTo>
                  <a:lnTo>
                    <a:pt x="56839" y="1570410"/>
                  </a:lnTo>
                  <a:cubicBezTo>
                    <a:pt x="25448" y="1570410"/>
                    <a:pt x="0" y="1544962"/>
                    <a:pt x="0" y="1513571"/>
                  </a:cubicBezTo>
                  <a:lnTo>
                    <a:pt x="0" y="56839"/>
                  </a:lnTo>
                  <a:cubicBezTo>
                    <a:pt x="0" y="25448"/>
                    <a:pt x="25448" y="0"/>
                    <a:pt x="56839" y="0"/>
                  </a:cubicBezTo>
                  <a:close/>
                </a:path>
              </a:pathLst>
            </a:custGeom>
            <a:solidFill>
              <a:srgbClr val="4A90E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434943" cy="16180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4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05025" y="4248150"/>
            <a:ext cx="3236589" cy="2243243"/>
            <a:chOff x="0" y="0"/>
            <a:chExt cx="4315452" cy="299099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9050"/>
              <a:ext cx="4315452" cy="1733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19"/>
                </a:lnSpc>
                <a:spcBef>
                  <a:spcPct val="0"/>
                </a:spcBef>
              </a:pPr>
              <a:r>
                <a:rPr lang="en-US" b="true" sz="2850" spc="-156" strike="noStrike" u="none">
                  <a:solidFill>
                    <a:srgbClr val="50E3C2"/>
                  </a:solidFill>
                  <a:latin typeface="Work Sans Semi-Bold"/>
                  <a:ea typeface="Work Sans Semi-Bold"/>
                  <a:cs typeface="Work Sans Semi-Bold"/>
                  <a:sym typeface="Work Sans Semi-Bold"/>
                </a:rPr>
                <a:t>Understanding Data Complexity in 68K Transactions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952765"/>
              <a:ext cx="4315452" cy="1038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057"/>
                </a:lnSpc>
              </a:pPr>
              <a:r>
                <a:rPr lang="en-US" sz="1714" spc="-94">
                  <a:solidFill>
                    <a:srgbClr val="B8E986"/>
                  </a:solidFill>
                  <a:latin typeface="Work Sans"/>
                  <a:ea typeface="Work Sans"/>
                  <a:cs typeface="Work Sans"/>
                  <a:sym typeface="Work Sans"/>
                </a:rPr>
                <a:t>The complexity of 68,000 transactions creates significant challenges.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19620" y="4248150"/>
            <a:ext cx="460534" cy="460534"/>
          </a:xfrm>
          <a:custGeom>
            <a:avLst/>
            <a:gdLst/>
            <a:ahLst/>
            <a:cxnLst/>
            <a:rect r="r" b="b" t="t" l="l"/>
            <a:pathLst>
              <a:path h="460534" w="460534">
                <a:moveTo>
                  <a:pt x="0" y="0"/>
                </a:moveTo>
                <a:lnTo>
                  <a:pt x="460534" y="0"/>
                </a:lnTo>
                <a:lnTo>
                  <a:pt x="460534" y="460534"/>
                </a:lnTo>
                <a:lnTo>
                  <a:pt x="0" y="460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66750" y="666750"/>
            <a:ext cx="16954500" cy="2686050"/>
            <a:chOff x="0" y="0"/>
            <a:chExt cx="4987154" cy="7901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987156" cy="790101"/>
            </a:xfrm>
            <a:custGeom>
              <a:avLst/>
              <a:gdLst/>
              <a:ahLst/>
              <a:cxnLst/>
              <a:rect r="r" b="b" t="t" l="l"/>
              <a:pathLst>
                <a:path h="790101" w="4987156">
                  <a:moveTo>
                    <a:pt x="4640197" y="0"/>
                  </a:moveTo>
                  <a:lnTo>
                    <a:pt x="148415" y="0"/>
                  </a:lnTo>
                  <a:cubicBezTo>
                    <a:pt x="66448" y="0"/>
                    <a:pt x="0" y="66448"/>
                    <a:pt x="0" y="148415"/>
                  </a:cubicBezTo>
                  <a:lnTo>
                    <a:pt x="0" y="510707"/>
                  </a:lnTo>
                  <a:cubicBezTo>
                    <a:pt x="0" y="547218"/>
                    <a:pt x="13458" y="582448"/>
                    <a:pt x="37800" y="609659"/>
                  </a:cubicBezTo>
                  <a:lnTo>
                    <a:pt x="154967" y="740636"/>
                  </a:lnTo>
                  <a:cubicBezTo>
                    <a:pt x="183122" y="772111"/>
                    <a:pt x="223353" y="790101"/>
                    <a:pt x="265584" y="790100"/>
                  </a:cubicBezTo>
                  <a:lnTo>
                    <a:pt x="4838740" y="790100"/>
                  </a:lnTo>
                  <a:cubicBezTo>
                    <a:pt x="4878102" y="790100"/>
                    <a:pt x="4915853" y="774464"/>
                    <a:pt x="4943686" y="746630"/>
                  </a:cubicBezTo>
                  <a:cubicBezTo>
                    <a:pt x="4971519" y="718797"/>
                    <a:pt x="4987156" y="681047"/>
                    <a:pt x="4987156" y="641685"/>
                  </a:cubicBezTo>
                  <a:lnTo>
                    <a:pt x="4987156" y="366141"/>
                  </a:lnTo>
                  <a:cubicBezTo>
                    <a:pt x="4987156" y="329143"/>
                    <a:pt x="4973337" y="293478"/>
                    <a:pt x="4948407" y="266140"/>
                  </a:cubicBezTo>
                  <a:lnTo>
                    <a:pt x="4749864" y="48414"/>
                  </a:lnTo>
                  <a:cubicBezTo>
                    <a:pt x="4721742" y="17574"/>
                    <a:pt x="4681934" y="0"/>
                    <a:pt x="4640197" y="0"/>
                  </a:cubicBezTo>
                  <a:close/>
                </a:path>
              </a:pathLst>
            </a:custGeom>
            <a:solidFill>
              <a:srgbClr val="B8E986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11" id="11"/>
          <p:cNvSpPr txBox="true"/>
          <p:nvPr/>
        </p:nvSpPr>
        <p:spPr>
          <a:xfrm rot="0">
            <a:off x="2105025" y="1641475"/>
            <a:ext cx="14077950" cy="898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49"/>
              </a:lnSpc>
              <a:spcBef>
                <a:spcPct val="0"/>
              </a:spcBef>
            </a:pPr>
            <a:r>
              <a:rPr lang="en-US" b="true" sz="6999" spc="-384" strike="noStrike" u="none">
                <a:solidFill>
                  <a:srgbClr val="4A90E2"/>
                </a:solidFill>
                <a:latin typeface="Work Sans Semi-Bold"/>
                <a:ea typeface="Work Sans Semi-Bold"/>
                <a:cs typeface="Work Sans Semi-Bold"/>
                <a:sym typeface="Work Sans Semi-Bold"/>
              </a:rPr>
              <a:t>Business Problem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419850" y="3657600"/>
            <a:ext cx="5448300" cy="2828925"/>
            <a:chOff x="0" y="0"/>
            <a:chExt cx="1434943" cy="7450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34943" cy="745067"/>
            </a:xfrm>
            <a:custGeom>
              <a:avLst/>
              <a:gdLst/>
              <a:ahLst/>
              <a:cxnLst/>
              <a:rect r="r" b="b" t="t" l="l"/>
              <a:pathLst>
                <a:path h="745067" w="1434943">
                  <a:moveTo>
                    <a:pt x="56839" y="0"/>
                  </a:moveTo>
                  <a:lnTo>
                    <a:pt x="1378104" y="0"/>
                  </a:lnTo>
                  <a:cubicBezTo>
                    <a:pt x="1409495" y="0"/>
                    <a:pt x="1434943" y="25448"/>
                    <a:pt x="1434943" y="56839"/>
                  </a:cubicBezTo>
                  <a:lnTo>
                    <a:pt x="1434943" y="688228"/>
                  </a:lnTo>
                  <a:cubicBezTo>
                    <a:pt x="1434943" y="719619"/>
                    <a:pt x="1409495" y="745067"/>
                    <a:pt x="1378104" y="745067"/>
                  </a:cubicBezTo>
                  <a:lnTo>
                    <a:pt x="56839" y="745067"/>
                  </a:lnTo>
                  <a:cubicBezTo>
                    <a:pt x="25448" y="745067"/>
                    <a:pt x="0" y="719619"/>
                    <a:pt x="0" y="688228"/>
                  </a:cubicBezTo>
                  <a:lnTo>
                    <a:pt x="0" y="56839"/>
                  </a:lnTo>
                  <a:cubicBezTo>
                    <a:pt x="0" y="25448"/>
                    <a:pt x="25448" y="0"/>
                    <a:pt x="56839" y="0"/>
                  </a:cubicBezTo>
                  <a:close/>
                </a:path>
              </a:pathLst>
            </a:custGeom>
            <a:solidFill>
              <a:srgbClr val="4A90E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434943" cy="7926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43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419850" y="6791325"/>
            <a:ext cx="5448300" cy="2828925"/>
            <a:chOff x="0" y="0"/>
            <a:chExt cx="1434943" cy="7450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34943" cy="745067"/>
            </a:xfrm>
            <a:custGeom>
              <a:avLst/>
              <a:gdLst/>
              <a:ahLst/>
              <a:cxnLst/>
              <a:rect r="r" b="b" t="t" l="l"/>
              <a:pathLst>
                <a:path h="745067" w="1434943">
                  <a:moveTo>
                    <a:pt x="56839" y="0"/>
                  </a:moveTo>
                  <a:lnTo>
                    <a:pt x="1378104" y="0"/>
                  </a:lnTo>
                  <a:cubicBezTo>
                    <a:pt x="1409495" y="0"/>
                    <a:pt x="1434943" y="25448"/>
                    <a:pt x="1434943" y="56839"/>
                  </a:cubicBezTo>
                  <a:lnTo>
                    <a:pt x="1434943" y="688228"/>
                  </a:lnTo>
                  <a:cubicBezTo>
                    <a:pt x="1434943" y="719619"/>
                    <a:pt x="1409495" y="745067"/>
                    <a:pt x="1378104" y="745067"/>
                  </a:cubicBezTo>
                  <a:lnTo>
                    <a:pt x="56839" y="745067"/>
                  </a:lnTo>
                  <a:cubicBezTo>
                    <a:pt x="25448" y="745067"/>
                    <a:pt x="0" y="719619"/>
                    <a:pt x="0" y="688228"/>
                  </a:cubicBezTo>
                  <a:lnTo>
                    <a:pt x="0" y="56839"/>
                  </a:lnTo>
                  <a:cubicBezTo>
                    <a:pt x="0" y="25448"/>
                    <a:pt x="25448" y="0"/>
                    <a:pt x="56839" y="0"/>
                  </a:cubicBezTo>
                  <a:close/>
                </a:path>
              </a:pathLst>
            </a:custGeom>
            <a:solidFill>
              <a:srgbClr val="4A90E2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434943" cy="7926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43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858125" y="4248150"/>
            <a:ext cx="3530082" cy="1128818"/>
            <a:chOff x="0" y="0"/>
            <a:chExt cx="4706777" cy="1505090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19050"/>
              <a:ext cx="4706777" cy="590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19"/>
                </a:lnSpc>
                <a:spcBef>
                  <a:spcPct val="0"/>
                </a:spcBef>
              </a:pPr>
              <a:r>
                <a:rPr lang="en-US" b="true" sz="2850" spc="-156" strike="noStrike" u="none">
                  <a:solidFill>
                    <a:srgbClr val="50E3C2"/>
                  </a:solidFill>
                  <a:latin typeface="Work Sans Semi-Bold"/>
                  <a:ea typeface="Work Sans Semi-Bold"/>
                  <a:cs typeface="Work Sans Semi-Bold"/>
                  <a:sym typeface="Work Sans Semi-Bold"/>
                </a:rPr>
                <a:t>Key Insights Required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809765"/>
              <a:ext cx="4706777" cy="69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057"/>
                </a:lnSpc>
              </a:pPr>
              <a:r>
                <a:rPr lang="en-US" sz="1714" spc="-94">
                  <a:solidFill>
                    <a:srgbClr val="B8E986"/>
                  </a:solidFill>
                  <a:latin typeface="Work Sans"/>
                  <a:ea typeface="Work Sans"/>
                  <a:cs typeface="Work Sans"/>
                  <a:sym typeface="Work Sans"/>
                </a:rPr>
                <a:t>Insightful marketing strategies are crucial to address issues.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858125" y="7381875"/>
            <a:ext cx="3530082" cy="1557443"/>
            <a:chOff x="0" y="0"/>
            <a:chExt cx="4706777" cy="2076590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19050"/>
              <a:ext cx="4706777" cy="1162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19"/>
                </a:lnSpc>
                <a:spcBef>
                  <a:spcPct val="0"/>
                </a:spcBef>
              </a:pPr>
              <a:r>
                <a:rPr lang="en-US" b="true" sz="2850" spc="-156" strike="noStrike" u="none">
                  <a:solidFill>
                    <a:srgbClr val="50E3C2"/>
                  </a:solidFill>
                  <a:latin typeface="Work Sans Semi-Bold"/>
                  <a:ea typeface="Work Sans Semi-Bold"/>
                  <a:cs typeface="Work Sans Semi-Bold"/>
                  <a:sym typeface="Work Sans Semi-Bold"/>
                </a:rPr>
                <a:t>Impact on Decision-Making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1381265"/>
              <a:ext cx="4706777" cy="69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057"/>
                </a:lnSpc>
              </a:pPr>
              <a:r>
                <a:rPr lang="en-US" sz="1714" spc="-94">
                  <a:solidFill>
                    <a:srgbClr val="B8E986"/>
                  </a:solidFill>
                  <a:latin typeface="Work Sans"/>
                  <a:ea typeface="Work Sans"/>
                  <a:cs typeface="Work Sans"/>
                  <a:sym typeface="Work Sans"/>
                </a:rPr>
                <a:t>Data volume directly impacts effective decision-making processes.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7092791" y="4248150"/>
            <a:ext cx="460534" cy="460534"/>
          </a:xfrm>
          <a:custGeom>
            <a:avLst/>
            <a:gdLst/>
            <a:ahLst/>
            <a:cxnLst/>
            <a:rect r="r" b="b" t="t" l="l"/>
            <a:pathLst>
              <a:path h="460534" w="460534">
                <a:moveTo>
                  <a:pt x="0" y="0"/>
                </a:moveTo>
                <a:lnTo>
                  <a:pt x="460534" y="0"/>
                </a:lnTo>
                <a:lnTo>
                  <a:pt x="460534" y="460534"/>
                </a:lnTo>
                <a:lnTo>
                  <a:pt x="0" y="460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7092791" y="7381875"/>
            <a:ext cx="460534" cy="460534"/>
          </a:xfrm>
          <a:custGeom>
            <a:avLst/>
            <a:gdLst/>
            <a:ahLst/>
            <a:cxnLst/>
            <a:rect r="r" b="b" t="t" l="l"/>
            <a:pathLst>
              <a:path h="460534" w="460534">
                <a:moveTo>
                  <a:pt x="0" y="0"/>
                </a:moveTo>
                <a:lnTo>
                  <a:pt x="460534" y="0"/>
                </a:lnTo>
                <a:lnTo>
                  <a:pt x="460534" y="460534"/>
                </a:lnTo>
                <a:lnTo>
                  <a:pt x="0" y="460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2172950" y="3657600"/>
            <a:ext cx="5448300" cy="2828925"/>
            <a:chOff x="0" y="0"/>
            <a:chExt cx="1434943" cy="74506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434943" cy="745067"/>
            </a:xfrm>
            <a:custGeom>
              <a:avLst/>
              <a:gdLst/>
              <a:ahLst/>
              <a:cxnLst/>
              <a:rect r="r" b="b" t="t" l="l"/>
              <a:pathLst>
                <a:path h="745067" w="1434943">
                  <a:moveTo>
                    <a:pt x="56839" y="0"/>
                  </a:moveTo>
                  <a:lnTo>
                    <a:pt x="1378104" y="0"/>
                  </a:lnTo>
                  <a:cubicBezTo>
                    <a:pt x="1409495" y="0"/>
                    <a:pt x="1434943" y="25448"/>
                    <a:pt x="1434943" y="56839"/>
                  </a:cubicBezTo>
                  <a:lnTo>
                    <a:pt x="1434943" y="688228"/>
                  </a:lnTo>
                  <a:cubicBezTo>
                    <a:pt x="1434943" y="719619"/>
                    <a:pt x="1409495" y="745067"/>
                    <a:pt x="1378104" y="745067"/>
                  </a:cubicBezTo>
                  <a:lnTo>
                    <a:pt x="56839" y="745067"/>
                  </a:lnTo>
                  <a:cubicBezTo>
                    <a:pt x="25448" y="745067"/>
                    <a:pt x="0" y="719619"/>
                    <a:pt x="0" y="688228"/>
                  </a:cubicBezTo>
                  <a:lnTo>
                    <a:pt x="0" y="56839"/>
                  </a:lnTo>
                  <a:cubicBezTo>
                    <a:pt x="0" y="25448"/>
                    <a:pt x="25448" y="0"/>
                    <a:pt x="56839" y="0"/>
                  </a:cubicBezTo>
                  <a:close/>
                </a:path>
              </a:pathLst>
            </a:custGeom>
            <a:solidFill>
              <a:srgbClr val="4A90E2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1434943" cy="7926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43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2172950" y="6791325"/>
            <a:ext cx="5448300" cy="2828925"/>
            <a:chOff x="0" y="0"/>
            <a:chExt cx="1434943" cy="74506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434943" cy="745067"/>
            </a:xfrm>
            <a:custGeom>
              <a:avLst/>
              <a:gdLst/>
              <a:ahLst/>
              <a:cxnLst/>
              <a:rect r="r" b="b" t="t" l="l"/>
              <a:pathLst>
                <a:path h="745067" w="1434943">
                  <a:moveTo>
                    <a:pt x="56839" y="0"/>
                  </a:moveTo>
                  <a:lnTo>
                    <a:pt x="1378104" y="0"/>
                  </a:lnTo>
                  <a:cubicBezTo>
                    <a:pt x="1409495" y="0"/>
                    <a:pt x="1434943" y="25448"/>
                    <a:pt x="1434943" y="56839"/>
                  </a:cubicBezTo>
                  <a:lnTo>
                    <a:pt x="1434943" y="688228"/>
                  </a:lnTo>
                  <a:cubicBezTo>
                    <a:pt x="1434943" y="719619"/>
                    <a:pt x="1409495" y="745067"/>
                    <a:pt x="1378104" y="745067"/>
                  </a:cubicBezTo>
                  <a:lnTo>
                    <a:pt x="56839" y="745067"/>
                  </a:lnTo>
                  <a:cubicBezTo>
                    <a:pt x="25448" y="745067"/>
                    <a:pt x="0" y="719619"/>
                    <a:pt x="0" y="688228"/>
                  </a:cubicBezTo>
                  <a:lnTo>
                    <a:pt x="0" y="56839"/>
                  </a:lnTo>
                  <a:cubicBezTo>
                    <a:pt x="0" y="25448"/>
                    <a:pt x="25448" y="0"/>
                    <a:pt x="56839" y="0"/>
                  </a:cubicBezTo>
                  <a:close/>
                </a:path>
              </a:pathLst>
            </a:custGeom>
            <a:solidFill>
              <a:srgbClr val="4A90E2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1434943" cy="7926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43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3611225" y="4248150"/>
            <a:ext cx="3405249" cy="1557443"/>
            <a:chOff x="0" y="0"/>
            <a:chExt cx="4540332" cy="2076590"/>
          </a:xfrm>
        </p:grpSpPr>
        <p:sp>
          <p:nvSpPr>
            <p:cNvPr name="TextBox 33" id="33"/>
            <p:cNvSpPr txBox="true"/>
            <p:nvPr/>
          </p:nvSpPr>
          <p:spPr>
            <a:xfrm rot="0">
              <a:off x="0" y="-19050"/>
              <a:ext cx="4540332" cy="1162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19"/>
                </a:lnSpc>
                <a:spcBef>
                  <a:spcPct val="0"/>
                </a:spcBef>
              </a:pPr>
              <a:r>
                <a:rPr lang="en-US" b="true" sz="2850" spc="-156" strike="noStrike" u="none">
                  <a:solidFill>
                    <a:srgbClr val="50E3C2"/>
                  </a:solidFill>
                  <a:latin typeface="Work Sans Semi-Bold"/>
                  <a:ea typeface="Work Sans Semi-Bold"/>
                  <a:cs typeface="Work Sans Semi-Bold"/>
                  <a:sym typeface="Work Sans Semi-Bold"/>
                </a:rPr>
                <a:t>Central Questions to Address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0" y="1381265"/>
              <a:ext cx="4540332" cy="69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057"/>
                </a:lnSpc>
              </a:pPr>
              <a:r>
                <a:rPr lang="en-US" sz="1714" spc="-94">
                  <a:solidFill>
                    <a:srgbClr val="B8E986"/>
                  </a:solidFill>
                  <a:latin typeface="Work Sans"/>
                  <a:ea typeface="Work Sans"/>
                  <a:cs typeface="Work Sans"/>
                  <a:sym typeface="Work Sans"/>
                </a:rPr>
                <a:t>Identifying key questions helps guide the analysis focus.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611225" y="7381875"/>
            <a:ext cx="3405249" cy="1557443"/>
            <a:chOff x="0" y="0"/>
            <a:chExt cx="4540332" cy="2076590"/>
          </a:xfrm>
        </p:grpSpPr>
        <p:sp>
          <p:nvSpPr>
            <p:cNvPr name="TextBox 36" id="36"/>
            <p:cNvSpPr txBox="true"/>
            <p:nvPr/>
          </p:nvSpPr>
          <p:spPr>
            <a:xfrm rot="0">
              <a:off x="0" y="-19050"/>
              <a:ext cx="4540332" cy="1162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19"/>
                </a:lnSpc>
                <a:spcBef>
                  <a:spcPct val="0"/>
                </a:spcBef>
              </a:pPr>
              <a:r>
                <a:rPr lang="en-US" b="true" sz="2850" spc="-156" strike="noStrike" u="none">
                  <a:solidFill>
                    <a:srgbClr val="50E3C2"/>
                  </a:solidFill>
                  <a:latin typeface="Work Sans Semi-Bold"/>
                  <a:ea typeface="Work Sans Semi-Bold"/>
                  <a:cs typeface="Work Sans Semi-Bold"/>
                  <a:sym typeface="Work Sans Semi-Bold"/>
                </a:rPr>
                <a:t>Overcoming Analytical Challenges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0" y="1381265"/>
              <a:ext cx="4540332" cy="695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057"/>
                </a:lnSpc>
              </a:pPr>
              <a:r>
                <a:rPr lang="en-US" sz="1714" spc="-94">
                  <a:solidFill>
                    <a:srgbClr val="B8E986"/>
                  </a:solidFill>
                  <a:latin typeface="Work Sans"/>
                  <a:ea typeface="Work Sans"/>
                  <a:cs typeface="Work Sans"/>
                  <a:sym typeface="Work Sans"/>
                </a:rPr>
                <a:t>Tackling data challenges is essential for accurate conclusions.</a:t>
              </a: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12825820" y="4248150"/>
            <a:ext cx="460534" cy="460534"/>
          </a:xfrm>
          <a:custGeom>
            <a:avLst/>
            <a:gdLst/>
            <a:ahLst/>
            <a:cxnLst/>
            <a:rect r="r" b="b" t="t" l="l"/>
            <a:pathLst>
              <a:path h="460534" w="460534">
                <a:moveTo>
                  <a:pt x="0" y="0"/>
                </a:moveTo>
                <a:lnTo>
                  <a:pt x="460534" y="0"/>
                </a:lnTo>
                <a:lnTo>
                  <a:pt x="460534" y="460534"/>
                </a:lnTo>
                <a:lnTo>
                  <a:pt x="0" y="460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2825820" y="7381875"/>
            <a:ext cx="460534" cy="460534"/>
          </a:xfrm>
          <a:custGeom>
            <a:avLst/>
            <a:gdLst/>
            <a:ahLst/>
            <a:cxnLst/>
            <a:rect r="r" b="b" t="t" l="l"/>
            <a:pathLst>
              <a:path h="460534" w="460534">
                <a:moveTo>
                  <a:pt x="0" y="0"/>
                </a:moveTo>
                <a:lnTo>
                  <a:pt x="460534" y="0"/>
                </a:lnTo>
                <a:lnTo>
                  <a:pt x="460534" y="460534"/>
                </a:lnTo>
                <a:lnTo>
                  <a:pt x="0" y="460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A6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750" y="3657600"/>
            <a:ext cx="5448300" cy="5962650"/>
            <a:chOff x="0" y="0"/>
            <a:chExt cx="1434943" cy="15704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34943" cy="1570410"/>
            </a:xfrm>
            <a:custGeom>
              <a:avLst/>
              <a:gdLst/>
              <a:ahLst/>
              <a:cxnLst/>
              <a:rect r="r" b="b" t="t" l="l"/>
              <a:pathLst>
                <a:path h="1570410" w="1434943">
                  <a:moveTo>
                    <a:pt x="56839" y="0"/>
                  </a:moveTo>
                  <a:lnTo>
                    <a:pt x="1378104" y="0"/>
                  </a:lnTo>
                  <a:cubicBezTo>
                    <a:pt x="1409495" y="0"/>
                    <a:pt x="1434943" y="25448"/>
                    <a:pt x="1434943" y="56839"/>
                  </a:cubicBezTo>
                  <a:lnTo>
                    <a:pt x="1434943" y="1513571"/>
                  </a:lnTo>
                  <a:cubicBezTo>
                    <a:pt x="1434943" y="1544962"/>
                    <a:pt x="1409495" y="1570410"/>
                    <a:pt x="1378104" y="1570410"/>
                  </a:cubicBezTo>
                  <a:lnTo>
                    <a:pt x="56839" y="1570410"/>
                  </a:lnTo>
                  <a:cubicBezTo>
                    <a:pt x="25448" y="1570410"/>
                    <a:pt x="0" y="1544962"/>
                    <a:pt x="0" y="1513571"/>
                  </a:cubicBezTo>
                  <a:lnTo>
                    <a:pt x="0" y="56839"/>
                  </a:lnTo>
                  <a:cubicBezTo>
                    <a:pt x="0" y="25448"/>
                    <a:pt x="25448" y="0"/>
                    <a:pt x="56839" y="0"/>
                  </a:cubicBezTo>
                  <a:close/>
                </a:path>
              </a:pathLst>
            </a:custGeom>
            <a:solidFill>
              <a:srgbClr val="F8E71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34943" cy="1608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9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05025" y="4248150"/>
            <a:ext cx="3236589" cy="1967018"/>
            <a:chOff x="0" y="0"/>
            <a:chExt cx="4315452" cy="262269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4315452" cy="1800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54"/>
                </a:lnSpc>
                <a:spcBef>
                  <a:spcPct val="0"/>
                </a:spcBef>
              </a:pPr>
              <a:r>
                <a:rPr lang="en-US" b="true" sz="2962" spc="-162" strike="noStrike" u="none">
                  <a:solidFill>
                    <a:srgbClr val="4A90E2"/>
                  </a:solidFill>
                  <a:latin typeface="Work Sans Semi-Bold"/>
                  <a:ea typeface="Work Sans Semi-Bold"/>
                  <a:cs typeface="Work Sans Semi-Bold"/>
                  <a:sym typeface="Work Sans Semi-Bold"/>
                </a:rPr>
                <a:t>Importance of Cleaning Data for Accuracy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028965"/>
              <a:ext cx="4315452" cy="593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794"/>
                </a:lnSpc>
              </a:pPr>
              <a:r>
                <a:rPr lang="en-US" sz="1495" spc="-82">
                  <a:solidFill>
                    <a:srgbClr val="4A90E2"/>
                  </a:solidFill>
                  <a:latin typeface="Work Sans"/>
                  <a:ea typeface="Work Sans"/>
                  <a:cs typeface="Work Sans"/>
                  <a:sym typeface="Work Sans"/>
                </a:rPr>
                <a:t>Proper data cleaning ensures accurate analysis and insights.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19620" y="4248150"/>
            <a:ext cx="460534" cy="460534"/>
          </a:xfrm>
          <a:custGeom>
            <a:avLst/>
            <a:gdLst/>
            <a:ahLst/>
            <a:cxnLst/>
            <a:rect r="r" b="b" t="t" l="l"/>
            <a:pathLst>
              <a:path h="460534" w="460534">
                <a:moveTo>
                  <a:pt x="0" y="0"/>
                </a:moveTo>
                <a:lnTo>
                  <a:pt x="460534" y="0"/>
                </a:lnTo>
                <a:lnTo>
                  <a:pt x="460534" y="460534"/>
                </a:lnTo>
                <a:lnTo>
                  <a:pt x="0" y="460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66750" y="666750"/>
            <a:ext cx="16954500" cy="2686050"/>
            <a:chOff x="0" y="0"/>
            <a:chExt cx="4987154" cy="7901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987156" cy="790101"/>
            </a:xfrm>
            <a:custGeom>
              <a:avLst/>
              <a:gdLst/>
              <a:ahLst/>
              <a:cxnLst/>
              <a:rect r="r" b="b" t="t" l="l"/>
              <a:pathLst>
                <a:path h="790101" w="4987156">
                  <a:moveTo>
                    <a:pt x="4640197" y="0"/>
                  </a:moveTo>
                  <a:lnTo>
                    <a:pt x="148415" y="0"/>
                  </a:lnTo>
                  <a:cubicBezTo>
                    <a:pt x="66448" y="0"/>
                    <a:pt x="0" y="66448"/>
                    <a:pt x="0" y="148415"/>
                  </a:cubicBezTo>
                  <a:lnTo>
                    <a:pt x="0" y="510707"/>
                  </a:lnTo>
                  <a:cubicBezTo>
                    <a:pt x="0" y="547218"/>
                    <a:pt x="13458" y="582448"/>
                    <a:pt x="37800" y="609659"/>
                  </a:cubicBezTo>
                  <a:lnTo>
                    <a:pt x="154967" y="740636"/>
                  </a:lnTo>
                  <a:cubicBezTo>
                    <a:pt x="183122" y="772111"/>
                    <a:pt x="223353" y="790101"/>
                    <a:pt x="265584" y="790100"/>
                  </a:cubicBezTo>
                  <a:lnTo>
                    <a:pt x="4838740" y="790100"/>
                  </a:lnTo>
                  <a:cubicBezTo>
                    <a:pt x="4878102" y="790100"/>
                    <a:pt x="4915853" y="774464"/>
                    <a:pt x="4943686" y="746630"/>
                  </a:cubicBezTo>
                  <a:cubicBezTo>
                    <a:pt x="4971519" y="718797"/>
                    <a:pt x="4987156" y="681047"/>
                    <a:pt x="4987156" y="641685"/>
                  </a:cubicBezTo>
                  <a:lnTo>
                    <a:pt x="4987156" y="366141"/>
                  </a:lnTo>
                  <a:cubicBezTo>
                    <a:pt x="4987156" y="329143"/>
                    <a:pt x="4973337" y="293478"/>
                    <a:pt x="4948407" y="266140"/>
                  </a:cubicBezTo>
                  <a:lnTo>
                    <a:pt x="4749864" y="48414"/>
                  </a:lnTo>
                  <a:cubicBezTo>
                    <a:pt x="4721742" y="17574"/>
                    <a:pt x="4681934" y="0"/>
                    <a:pt x="4640197" y="0"/>
                  </a:cubicBezTo>
                  <a:close/>
                </a:path>
              </a:pathLst>
            </a:custGeom>
            <a:solidFill>
              <a:srgbClr val="50E3C2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11" id="11"/>
          <p:cNvSpPr txBox="true"/>
          <p:nvPr/>
        </p:nvSpPr>
        <p:spPr>
          <a:xfrm rot="0">
            <a:off x="2105025" y="1641475"/>
            <a:ext cx="14077950" cy="898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49"/>
              </a:lnSpc>
              <a:spcBef>
                <a:spcPct val="0"/>
              </a:spcBef>
            </a:pPr>
            <a:r>
              <a:rPr lang="en-US" b="true" sz="6999" spc="-384" strike="noStrike" u="none">
                <a:solidFill>
                  <a:srgbClr val="4A90E2"/>
                </a:solidFill>
                <a:latin typeface="Work Sans Semi-Bold"/>
                <a:ea typeface="Work Sans Semi-Bold"/>
                <a:cs typeface="Work Sans Semi-Bold"/>
                <a:sym typeface="Work Sans Semi-Bold"/>
              </a:rPr>
              <a:t>Data Cleaning Process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419850" y="3657600"/>
            <a:ext cx="5448300" cy="2828925"/>
            <a:chOff x="0" y="0"/>
            <a:chExt cx="1434943" cy="7450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34943" cy="745067"/>
            </a:xfrm>
            <a:custGeom>
              <a:avLst/>
              <a:gdLst/>
              <a:ahLst/>
              <a:cxnLst/>
              <a:rect r="r" b="b" t="t" l="l"/>
              <a:pathLst>
                <a:path h="745067" w="1434943">
                  <a:moveTo>
                    <a:pt x="56839" y="0"/>
                  </a:moveTo>
                  <a:lnTo>
                    <a:pt x="1378104" y="0"/>
                  </a:lnTo>
                  <a:cubicBezTo>
                    <a:pt x="1409495" y="0"/>
                    <a:pt x="1434943" y="25448"/>
                    <a:pt x="1434943" y="56839"/>
                  </a:cubicBezTo>
                  <a:lnTo>
                    <a:pt x="1434943" y="688228"/>
                  </a:lnTo>
                  <a:cubicBezTo>
                    <a:pt x="1434943" y="719619"/>
                    <a:pt x="1409495" y="745067"/>
                    <a:pt x="1378104" y="745067"/>
                  </a:cubicBezTo>
                  <a:lnTo>
                    <a:pt x="56839" y="745067"/>
                  </a:lnTo>
                  <a:cubicBezTo>
                    <a:pt x="25448" y="745067"/>
                    <a:pt x="0" y="719619"/>
                    <a:pt x="0" y="688228"/>
                  </a:cubicBezTo>
                  <a:lnTo>
                    <a:pt x="0" y="56839"/>
                  </a:lnTo>
                  <a:cubicBezTo>
                    <a:pt x="0" y="25448"/>
                    <a:pt x="25448" y="0"/>
                    <a:pt x="56839" y="0"/>
                  </a:cubicBezTo>
                  <a:close/>
                </a:path>
              </a:pathLst>
            </a:custGeom>
            <a:solidFill>
              <a:srgbClr val="F8E71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434943" cy="783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93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419850" y="6791325"/>
            <a:ext cx="5448300" cy="2828925"/>
            <a:chOff x="0" y="0"/>
            <a:chExt cx="1434943" cy="7450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34943" cy="745067"/>
            </a:xfrm>
            <a:custGeom>
              <a:avLst/>
              <a:gdLst/>
              <a:ahLst/>
              <a:cxnLst/>
              <a:rect r="r" b="b" t="t" l="l"/>
              <a:pathLst>
                <a:path h="745067" w="1434943">
                  <a:moveTo>
                    <a:pt x="56839" y="0"/>
                  </a:moveTo>
                  <a:lnTo>
                    <a:pt x="1378104" y="0"/>
                  </a:lnTo>
                  <a:cubicBezTo>
                    <a:pt x="1409495" y="0"/>
                    <a:pt x="1434943" y="25448"/>
                    <a:pt x="1434943" y="56839"/>
                  </a:cubicBezTo>
                  <a:lnTo>
                    <a:pt x="1434943" y="688228"/>
                  </a:lnTo>
                  <a:cubicBezTo>
                    <a:pt x="1434943" y="719619"/>
                    <a:pt x="1409495" y="745067"/>
                    <a:pt x="1378104" y="745067"/>
                  </a:cubicBezTo>
                  <a:lnTo>
                    <a:pt x="56839" y="745067"/>
                  </a:lnTo>
                  <a:cubicBezTo>
                    <a:pt x="25448" y="745067"/>
                    <a:pt x="0" y="719619"/>
                    <a:pt x="0" y="688228"/>
                  </a:cubicBezTo>
                  <a:lnTo>
                    <a:pt x="0" y="56839"/>
                  </a:lnTo>
                  <a:cubicBezTo>
                    <a:pt x="0" y="25448"/>
                    <a:pt x="25448" y="0"/>
                    <a:pt x="56839" y="0"/>
                  </a:cubicBezTo>
                  <a:close/>
                </a:path>
              </a:pathLst>
            </a:custGeom>
            <a:solidFill>
              <a:srgbClr val="F8E71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434943" cy="783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93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858125" y="4248150"/>
            <a:ext cx="3530082" cy="1071668"/>
            <a:chOff x="0" y="0"/>
            <a:chExt cx="4706777" cy="1428890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9525"/>
              <a:ext cx="4706777" cy="606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54"/>
                </a:lnSpc>
                <a:spcBef>
                  <a:spcPct val="0"/>
                </a:spcBef>
              </a:pPr>
              <a:r>
                <a:rPr lang="en-US" b="true" sz="2962" spc="-162" strike="noStrike" u="none">
                  <a:solidFill>
                    <a:srgbClr val="4A90E2"/>
                  </a:solidFill>
                  <a:latin typeface="Work Sans Semi-Bold"/>
                  <a:ea typeface="Work Sans Semi-Bold"/>
                  <a:cs typeface="Work Sans Semi-Bold"/>
                  <a:sym typeface="Work Sans Semi-Bold"/>
                </a:rPr>
                <a:t>Removing Duplicates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835165"/>
              <a:ext cx="4706777" cy="593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794"/>
                </a:lnSpc>
              </a:pPr>
              <a:r>
                <a:rPr lang="en-US" sz="1495" spc="-82">
                  <a:solidFill>
                    <a:srgbClr val="4A90E2"/>
                  </a:solidFill>
                  <a:latin typeface="Work Sans"/>
                  <a:ea typeface="Work Sans"/>
                  <a:cs typeface="Work Sans"/>
                  <a:sym typeface="Work Sans"/>
                </a:rPr>
                <a:t>Eliminating duplicates prevents skewed results and misleading conclusions.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858125" y="7381875"/>
            <a:ext cx="3530082" cy="1519343"/>
            <a:chOff x="0" y="0"/>
            <a:chExt cx="4706777" cy="2025790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9525"/>
              <a:ext cx="4706777" cy="1203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54"/>
                </a:lnSpc>
                <a:spcBef>
                  <a:spcPct val="0"/>
                </a:spcBef>
              </a:pPr>
              <a:r>
                <a:rPr lang="en-US" b="true" sz="2962" spc="-162" strike="noStrike" u="none">
                  <a:solidFill>
                    <a:srgbClr val="4A90E2"/>
                  </a:solidFill>
                  <a:latin typeface="Work Sans Semi-Bold"/>
                  <a:ea typeface="Work Sans Semi-Bold"/>
                  <a:cs typeface="Work Sans Semi-Bold"/>
                  <a:sym typeface="Work Sans Semi-Bold"/>
                </a:rPr>
                <a:t>Handling Missing Values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1432065"/>
              <a:ext cx="4706777" cy="593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794"/>
                </a:lnSpc>
              </a:pPr>
              <a:r>
                <a:rPr lang="en-US" sz="1495" spc="-82">
                  <a:solidFill>
                    <a:srgbClr val="4A90E2"/>
                  </a:solidFill>
                  <a:latin typeface="Work Sans"/>
                  <a:ea typeface="Work Sans"/>
                  <a:cs typeface="Work Sans"/>
                  <a:sym typeface="Work Sans"/>
                </a:rPr>
                <a:t>Addressing gaps in data maintains integrity of analysis results.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7092791" y="4248150"/>
            <a:ext cx="460534" cy="460534"/>
          </a:xfrm>
          <a:custGeom>
            <a:avLst/>
            <a:gdLst/>
            <a:ahLst/>
            <a:cxnLst/>
            <a:rect r="r" b="b" t="t" l="l"/>
            <a:pathLst>
              <a:path h="460534" w="460534">
                <a:moveTo>
                  <a:pt x="0" y="0"/>
                </a:moveTo>
                <a:lnTo>
                  <a:pt x="460534" y="0"/>
                </a:lnTo>
                <a:lnTo>
                  <a:pt x="460534" y="460534"/>
                </a:lnTo>
                <a:lnTo>
                  <a:pt x="0" y="460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7092791" y="7381875"/>
            <a:ext cx="460534" cy="460534"/>
          </a:xfrm>
          <a:custGeom>
            <a:avLst/>
            <a:gdLst/>
            <a:ahLst/>
            <a:cxnLst/>
            <a:rect r="r" b="b" t="t" l="l"/>
            <a:pathLst>
              <a:path h="460534" w="460534">
                <a:moveTo>
                  <a:pt x="0" y="0"/>
                </a:moveTo>
                <a:lnTo>
                  <a:pt x="460534" y="0"/>
                </a:lnTo>
                <a:lnTo>
                  <a:pt x="460534" y="460534"/>
                </a:lnTo>
                <a:lnTo>
                  <a:pt x="0" y="460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2172950" y="3657600"/>
            <a:ext cx="5448300" cy="2828925"/>
            <a:chOff x="0" y="0"/>
            <a:chExt cx="1434943" cy="74506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434943" cy="745067"/>
            </a:xfrm>
            <a:custGeom>
              <a:avLst/>
              <a:gdLst/>
              <a:ahLst/>
              <a:cxnLst/>
              <a:rect r="r" b="b" t="t" l="l"/>
              <a:pathLst>
                <a:path h="745067" w="1434943">
                  <a:moveTo>
                    <a:pt x="56839" y="0"/>
                  </a:moveTo>
                  <a:lnTo>
                    <a:pt x="1378104" y="0"/>
                  </a:lnTo>
                  <a:cubicBezTo>
                    <a:pt x="1409495" y="0"/>
                    <a:pt x="1434943" y="25448"/>
                    <a:pt x="1434943" y="56839"/>
                  </a:cubicBezTo>
                  <a:lnTo>
                    <a:pt x="1434943" y="688228"/>
                  </a:lnTo>
                  <a:cubicBezTo>
                    <a:pt x="1434943" y="719619"/>
                    <a:pt x="1409495" y="745067"/>
                    <a:pt x="1378104" y="745067"/>
                  </a:cubicBezTo>
                  <a:lnTo>
                    <a:pt x="56839" y="745067"/>
                  </a:lnTo>
                  <a:cubicBezTo>
                    <a:pt x="25448" y="745067"/>
                    <a:pt x="0" y="719619"/>
                    <a:pt x="0" y="688228"/>
                  </a:cubicBezTo>
                  <a:lnTo>
                    <a:pt x="0" y="56839"/>
                  </a:lnTo>
                  <a:cubicBezTo>
                    <a:pt x="0" y="25448"/>
                    <a:pt x="25448" y="0"/>
                    <a:pt x="56839" y="0"/>
                  </a:cubicBezTo>
                  <a:close/>
                </a:path>
              </a:pathLst>
            </a:custGeom>
            <a:solidFill>
              <a:srgbClr val="F8E71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434943" cy="783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93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2172950" y="6791325"/>
            <a:ext cx="5448300" cy="2828925"/>
            <a:chOff x="0" y="0"/>
            <a:chExt cx="1434943" cy="74506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434943" cy="745067"/>
            </a:xfrm>
            <a:custGeom>
              <a:avLst/>
              <a:gdLst/>
              <a:ahLst/>
              <a:cxnLst/>
              <a:rect r="r" b="b" t="t" l="l"/>
              <a:pathLst>
                <a:path h="745067" w="1434943">
                  <a:moveTo>
                    <a:pt x="56839" y="0"/>
                  </a:moveTo>
                  <a:lnTo>
                    <a:pt x="1378104" y="0"/>
                  </a:lnTo>
                  <a:cubicBezTo>
                    <a:pt x="1409495" y="0"/>
                    <a:pt x="1434943" y="25448"/>
                    <a:pt x="1434943" y="56839"/>
                  </a:cubicBezTo>
                  <a:lnTo>
                    <a:pt x="1434943" y="688228"/>
                  </a:lnTo>
                  <a:cubicBezTo>
                    <a:pt x="1434943" y="719619"/>
                    <a:pt x="1409495" y="745067"/>
                    <a:pt x="1378104" y="745067"/>
                  </a:cubicBezTo>
                  <a:lnTo>
                    <a:pt x="56839" y="745067"/>
                  </a:lnTo>
                  <a:cubicBezTo>
                    <a:pt x="25448" y="745067"/>
                    <a:pt x="0" y="719619"/>
                    <a:pt x="0" y="688228"/>
                  </a:cubicBezTo>
                  <a:lnTo>
                    <a:pt x="0" y="56839"/>
                  </a:lnTo>
                  <a:cubicBezTo>
                    <a:pt x="0" y="25448"/>
                    <a:pt x="25448" y="0"/>
                    <a:pt x="56839" y="0"/>
                  </a:cubicBezTo>
                  <a:close/>
                </a:path>
              </a:pathLst>
            </a:custGeom>
            <a:solidFill>
              <a:srgbClr val="F8E71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434943" cy="783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93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3611225" y="4248150"/>
            <a:ext cx="3405249" cy="1519343"/>
            <a:chOff x="0" y="0"/>
            <a:chExt cx="4540332" cy="2025790"/>
          </a:xfrm>
        </p:grpSpPr>
        <p:sp>
          <p:nvSpPr>
            <p:cNvPr name="TextBox 33" id="33"/>
            <p:cNvSpPr txBox="true"/>
            <p:nvPr/>
          </p:nvSpPr>
          <p:spPr>
            <a:xfrm rot="0">
              <a:off x="0" y="-9525"/>
              <a:ext cx="4540332" cy="1203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54"/>
                </a:lnSpc>
                <a:spcBef>
                  <a:spcPct val="0"/>
                </a:spcBef>
              </a:pPr>
              <a:r>
                <a:rPr lang="en-US" b="true" sz="2962" spc="-162" strike="noStrike" u="none">
                  <a:solidFill>
                    <a:srgbClr val="4A90E2"/>
                  </a:solidFill>
                  <a:latin typeface="Work Sans Semi-Bold"/>
                  <a:ea typeface="Work Sans Semi-Bold"/>
                  <a:cs typeface="Work Sans Semi-Bold"/>
                  <a:sym typeface="Work Sans Semi-Bold"/>
                </a:rPr>
                <a:t>Formatting Inconsistencies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0" y="1432065"/>
              <a:ext cx="4540332" cy="593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794"/>
                </a:lnSpc>
              </a:pPr>
              <a:r>
                <a:rPr lang="en-US" sz="1495" spc="-82">
                  <a:solidFill>
                    <a:srgbClr val="4A90E2"/>
                  </a:solidFill>
                  <a:latin typeface="Work Sans"/>
                  <a:ea typeface="Work Sans"/>
                  <a:cs typeface="Work Sans"/>
                  <a:sym typeface="Work Sans"/>
                </a:rPr>
                <a:t>Standardizing formats helps improve consistency across datasets significantly.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611225" y="7381875"/>
            <a:ext cx="3405249" cy="1519343"/>
            <a:chOff x="0" y="0"/>
            <a:chExt cx="4540332" cy="2025790"/>
          </a:xfrm>
        </p:grpSpPr>
        <p:sp>
          <p:nvSpPr>
            <p:cNvPr name="TextBox 36" id="36"/>
            <p:cNvSpPr txBox="true"/>
            <p:nvPr/>
          </p:nvSpPr>
          <p:spPr>
            <a:xfrm rot="0">
              <a:off x="0" y="-9525"/>
              <a:ext cx="4540332" cy="1203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54"/>
                </a:lnSpc>
                <a:spcBef>
                  <a:spcPct val="0"/>
                </a:spcBef>
              </a:pPr>
              <a:r>
                <a:rPr lang="en-US" b="true" sz="2962" spc="-162" strike="noStrike" u="none">
                  <a:solidFill>
                    <a:srgbClr val="4A90E2"/>
                  </a:solidFill>
                  <a:latin typeface="Work Sans Semi-Bold"/>
                  <a:ea typeface="Work Sans Semi-Bold"/>
                  <a:cs typeface="Work Sans Semi-Bold"/>
                  <a:sym typeface="Work Sans Semi-Bold"/>
                </a:rPr>
                <a:t>Essential SQL Commands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0" y="1432065"/>
              <a:ext cx="4540332" cy="593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794"/>
                </a:lnSpc>
              </a:pPr>
              <a:r>
                <a:rPr lang="en-US" sz="1495" spc="-82">
                  <a:solidFill>
                    <a:srgbClr val="4A90E2"/>
                  </a:solidFill>
                  <a:latin typeface="Work Sans"/>
                  <a:ea typeface="Work Sans"/>
                  <a:cs typeface="Work Sans"/>
                  <a:sym typeface="Work Sans"/>
                </a:rPr>
                <a:t>Utilizing SQL commands streamlines the data cleaning process efficiently.</a:t>
              </a: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12825820" y="4248150"/>
            <a:ext cx="460534" cy="460534"/>
          </a:xfrm>
          <a:custGeom>
            <a:avLst/>
            <a:gdLst/>
            <a:ahLst/>
            <a:cxnLst/>
            <a:rect r="r" b="b" t="t" l="l"/>
            <a:pathLst>
              <a:path h="460534" w="460534">
                <a:moveTo>
                  <a:pt x="0" y="0"/>
                </a:moveTo>
                <a:lnTo>
                  <a:pt x="460534" y="0"/>
                </a:lnTo>
                <a:lnTo>
                  <a:pt x="460534" y="460534"/>
                </a:lnTo>
                <a:lnTo>
                  <a:pt x="0" y="460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2825820" y="7381875"/>
            <a:ext cx="460534" cy="460534"/>
          </a:xfrm>
          <a:custGeom>
            <a:avLst/>
            <a:gdLst/>
            <a:ahLst/>
            <a:cxnLst/>
            <a:rect r="r" b="b" t="t" l="l"/>
            <a:pathLst>
              <a:path h="460534" w="460534">
                <a:moveTo>
                  <a:pt x="0" y="0"/>
                </a:moveTo>
                <a:lnTo>
                  <a:pt x="460534" y="0"/>
                </a:lnTo>
                <a:lnTo>
                  <a:pt x="460534" y="460534"/>
                </a:lnTo>
                <a:lnTo>
                  <a:pt x="0" y="460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7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750" y="666750"/>
            <a:ext cx="7056012" cy="7588846"/>
            <a:chOff x="0" y="0"/>
            <a:chExt cx="2448748" cy="26336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48751" cy="2633666"/>
            </a:xfrm>
            <a:custGeom>
              <a:avLst/>
              <a:gdLst/>
              <a:ahLst/>
              <a:cxnLst/>
              <a:rect r="r" b="b" t="t" l="l"/>
              <a:pathLst>
                <a:path h="2633666" w="2448751">
                  <a:moveTo>
                    <a:pt x="2101792" y="0"/>
                  </a:moveTo>
                  <a:lnTo>
                    <a:pt x="148415" y="0"/>
                  </a:lnTo>
                  <a:cubicBezTo>
                    <a:pt x="66448" y="0"/>
                    <a:pt x="0" y="66448"/>
                    <a:pt x="0" y="148415"/>
                  </a:cubicBezTo>
                  <a:lnTo>
                    <a:pt x="0" y="2354273"/>
                  </a:lnTo>
                  <a:cubicBezTo>
                    <a:pt x="0" y="2390784"/>
                    <a:pt x="13458" y="2426013"/>
                    <a:pt x="37800" y="2453225"/>
                  </a:cubicBezTo>
                  <a:lnTo>
                    <a:pt x="154967" y="2584201"/>
                  </a:lnTo>
                  <a:cubicBezTo>
                    <a:pt x="183122" y="2615677"/>
                    <a:pt x="223353" y="2633666"/>
                    <a:pt x="265584" y="2633665"/>
                  </a:cubicBezTo>
                  <a:lnTo>
                    <a:pt x="2300335" y="2633665"/>
                  </a:lnTo>
                  <a:cubicBezTo>
                    <a:pt x="2339697" y="2633666"/>
                    <a:pt x="2377447" y="2618029"/>
                    <a:pt x="2405281" y="2590196"/>
                  </a:cubicBezTo>
                  <a:cubicBezTo>
                    <a:pt x="2433114" y="2562363"/>
                    <a:pt x="2448751" y="2524613"/>
                    <a:pt x="2448751" y="2485251"/>
                  </a:cubicBezTo>
                  <a:lnTo>
                    <a:pt x="2448751" y="366141"/>
                  </a:lnTo>
                  <a:cubicBezTo>
                    <a:pt x="2448751" y="329143"/>
                    <a:pt x="2434932" y="293478"/>
                    <a:pt x="2410002" y="266140"/>
                  </a:cubicBezTo>
                  <a:lnTo>
                    <a:pt x="2211459" y="48414"/>
                  </a:lnTo>
                  <a:cubicBezTo>
                    <a:pt x="2183337" y="17574"/>
                    <a:pt x="2143529" y="0"/>
                    <a:pt x="2101792" y="0"/>
                  </a:cubicBezTo>
                  <a:close/>
                </a:path>
              </a:pathLst>
            </a:custGeom>
            <a:solidFill>
              <a:srgbClr val="50E3C2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610332" y="823664"/>
            <a:ext cx="9587191" cy="3683411"/>
          </a:xfrm>
          <a:custGeom>
            <a:avLst/>
            <a:gdLst/>
            <a:ahLst/>
            <a:cxnLst/>
            <a:rect r="r" b="b" t="t" l="l"/>
            <a:pathLst>
              <a:path h="3683411" w="9587191">
                <a:moveTo>
                  <a:pt x="0" y="0"/>
                </a:moveTo>
                <a:lnTo>
                  <a:pt x="9587191" y="0"/>
                </a:lnTo>
                <a:lnTo>
                  <a:pt x="9587191" y="3683411"/>
                </a:lnTo>
                <a:lnTo>
                  <a:pt x="0" y="36834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35" t="0" r="-1935" b="-307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07466" y="4822863"/>
            <a:ext cx="9084919" cy="5087555"/>
          </a:xfrm>
          <a:custGeom>
            <a:avLst/>
            <a:gdLst/>
            <a:ahLst/>
            <a:cxnLst/>
            <a:rect r="r" b="b" t="t" l="l"/>
            <a:pathLst>
              <a:path h="5087555" w="9084919">
                <a:moveTo>
                  <a:pt x="0" y="0"/>
                </a:moveTo>
                <a:lnTo>
                  <a:pt x="9084919" y="0"/>
                </a:lnTo>
                <a:lnTo>
                  <a:pt x="9084919" y="5087555"/>
                </a:lnTo>
                <a:lnTo>
                  <a:pt x="0" y="50875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105025" y="1562100"/>
            <a:ext cx="5448300" cy="4889423"/>
            <a:chOff x="0" y="0"/>
            <a:chExt cx="7264400" cy="6519231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33350"/>
              <a:ext cx="7264400" cy="36470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999"/>
                </a:lnSpc>
              </a:pPr>
              <a:r>
                <a:rPr lang="en-US" b="true" sz="6999" spc="-384" strike="noStrike" u="none">
                  <a:solidFill>
                    <a:srgbClr val="4A90E2"/>
                  </a:solidFill>
                  <a:latin typeface="Work Sans Semi-Bold"/>
                  <a:ea typeface="Work Sans Semi-Bold"/>
                  <a:cs typeface="Work Sans Semi-Bold"/>
                  <a:sym typeface="Work Sans Semi-Bold"/>
                </a:rPr>
                <a:t>SQL Code Snippet Results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066226"/>
              <a:ext cx="7264400" cy="24530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</a:pPr>
              <a:r>
                <a:rPr lang="en-US" sz="2100" spc="-115">
                  <a:solidFill>
                    <a:srgbClr val="4A90E2"/>
                  </a:solidFill>
                  <a:latin typeface="Work Sans"/>
                  <a:ea typeface="Work Sans"/>
                  <a:cs typeface="Work Sans"/>
                  <a:sym typeface="Work Sans"/>
                </a:rPr>
                <a:t>The following SQL code snippet effectively demonstrates our marketing analysis approach, revealing critical insights from the 68K transactions—leading to informed decisions and strategy adjustments.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7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750" y="666750"/>
            <a:ext cx="6721481" cy="7229053"/>
            <a:chOff x="0" y="0"/>
            <a:chExt cx="2448748" cy="26336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48751" cy="2633666"/>
            </a:xfrm>
            <a:custGeom>
              <a:avLst/>
              <a:gdLst/>
              <a:ahLst/>
              <a:cxnLst/>
              <a:rect r="r" b="b" t="t" l="l"/>
              <a:pathLst>
                <a:path h="2633666" w="2448751">
                  <a:moveTo>
                    <a:pt x="2101792" y="0"/>
                  </a:moveTo>
                  <a:lnTo>
                    <a:pt x="148415" y="0"/>
                  </a:lnTo>
                  <a:cubicBezTo>
                    <a:pt x="66448" y="0"/>
                    <a:pt x="0" y="66448"/>
                    <a:pt x="0" y="148415"/>
                  </a:cubicBezTo>
                  <a:lnTo>
                    <a:pt x="0" y="2354273"/>
                  </a:lnTo>
                  <a:cubicBezTo>
                    <a:pt x="0" y="2390784"/>
                    <a:pt x="13458" y="2426013"/>
                    <a:pt x="37800" y="2453225"/>
                  </a:cubicBezTo>
                  <a:lnTo>
                    <a:pt x="154967" y="2584201"/>
                  </a:lnTo>
                  <a:cubicBezTo>
                    <a:pt x="183122" y="2615677"/>
                    <a:pt x="223353" y="2633666"/>
                    <a:pt x="265584" y="2633665"/>
                  </a:cubicBezTo>
                  <a:lnTo>
                    <a:pt x="2300335" y="2633665"/>
                  </a:lnTo>
                  <a:cubicBezTo>
                    <a:pt x="2339697" y="2633666"/>
                    <a:pt x="2377447" y="2618029"/>
                    <a:pt x="2405281" y="2590196"/>
                  </a:cubicBezTo>
                  <a:cubicBezTo>
                    <a:pt x="2433114" y="2562363"/>
                    <a:pt x="2448751" y="2524613"/>
                    <a:pt x="2448751" y="2485251"/>
                  </a:cubicBezTo>
                  <a:lnTo>
                    <a:pt x="2448751" y="366141"/>
                  </a:lnTo>
                  <a:cubicBezTo>
                    <a:pt x="2448751" y="329143"/>
                    <a:pt x="2434932" y="293478"/>
                    <a:pt x="2410002" y="266140"/>
                  </a:cubicBezTo>
                  <a:lnTo>
                    <a:pt x="2211459" y="48414"/>
                  </a:lnTo>
                  <a:cubicBezTo>
                    <a:pt x="2183337" y="17574"/>
                    <a:pt x="2143529" y="0"/>
                    <a:pt x="2101792" y="0"/>
                  </a:cubicBezTo>
                  <a:close/>
                </a:path>
              </a:pathLst>
            </a:custGeom>
            <a:solidFill>
              <a:srgbClr val="50E3C2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7734894" y="666750"/>
            <a:ext cx="9126153" cy="4380553"/>
          </a:xfrm>
          <a:custGeom>
            <a:avLst/>
            <a:gdLst/>
            <a:ahLst/>
            <a:cxnLst/>
            <a:rect r="r" b="b" t="t" l="l"/>
            <a:pathLst>
              <a:path h="4380553" w="9126153">
                <a:moveTo>
                  <a:pt x="0" y="0"/>
                </a:moveTo>
                <a:lnTo>
                  <a:pt x="9126153" y="0"/>
                </a:lnTo>
                <a:lnTo>
                  <a:pt x="9126153" y="4380553"/>
                </a:lnTo>
                <a:lnTo>
                  <a:pt x="0" y="43805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34894" y="5465586"/>
            <a:ext cx="9126153" cy="4528853"/>
          </a:xfrm>
          <a:custGeom>
            <a:avLst/>
            <a:gdLst/>
            <a:ahLst/>
            <a:cxnLst/>
            <a:rect r="r" b="b" t="t" l="l"/>
            <a:pathLst>
              <a:path h="4528853" w="9126153">
                <a:moveTo>
                  <a:pt x="0" y="0"/>
                </a:moveTo>
                <a:lnTo>
                  <a:pt x="9126153" y="0"/>
                </a:lnTo>
                <a:lnTo>
                  <a:pt x="9126153" y="4528854"/>
                </a:lnTo>
                <a:lnTo>
                  <a:pt x="0" y="45288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105025" y="1562100"/>
            <a:ext cx="5448300" cy="4889423"/>
            <a:chOff x="0" y="0"/>
            <a:chExt cx="7264400" cy="6519231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33350"/>
              <a:ext cx="7264400" cy="36470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999"/>
                </a:lnSpc>
              </a:pPr>
              <a:r>
                <a:rPr lang="en-US" b="true" sz="6999" spc="-384" strike="noStrike" u="none">
                  <a:solidFill>
                    <a:srgbClr val="4A90E2"/>
                  </a:solidFill>
                  <a:latin typeface="Work Sans Semi-Bold"/>
                  <a:ea typeface="Work Sans Semi-Bold"/>
                  <a:cs typeface="Work Sans Semi-Bold"/>
                  <a:sym typeface="Work Sans Semi-Bold"/>
                </a:rPr>
                <a:t>SQL Code Snippet Results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066226"/>
              <a:ext cx="7264400" cy="24530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</a:pPr>
              <a:r>
                <a:rPr lang="en-US" sz="2100" spc="-115">
                  <a:solidFill>
                    <a:srgbClr val="4A90E2"/>
                  </a:solidFill>
                  <a:latin typeface="Work Sans"/>
                  <a:ea typeface="Work Sans"/>
                  <a:cs typeface="Work Sans"/>
                  <a:sym typeface="Work Sans"/>
                </a:rPr>
                <a:t>The following SQL code snippet effectively demonstrates our marketing analysis approach, revealing critical insights from the 68K transactions—leading to informed decisions and strategy adjustments.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E98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750" y="666750"/>
            <a:ext cx="8324850" cy="8953500"/>
            <a:chOff x="0" y="0"/>
            <a:chExt cx="2448748" cy="26336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48751" cy="2633666"/>
            </a:xfrm>
            <a:custGeom>
              <a:avLst/>
              <a:gdLst/>
              <a:ahLst/>
              <a:cxnLst/>
              <a:rect r="r" b="b" t="t" l="l"/>
              <a:pathLst>
                <a:path h="2633666" w="2448751">
                  <a:moveTo>
                    <a:pt x="2101792" y="0"/>
                  </a:moveTo>
                  <a:lnTo>
                    <a:pt x="148415" y="0"/>
                  </a:lnTo>
                  <a:cubicBezTo>
                    <a:pt x="66448" y="0"/>
                    <a:pt x="0" y="66448"/>
                    <a:pt x="0" y="148415"/>
                  </a:cubicBezTo>
                  <a:lnTo>
                    <a:pt x="0" y="2354273"/>
                  </a:lnTo>
                  <a:cubicBezTo>
                    <a:pt x="0" y="2390784"/>
                    <a:pt x="13458" y="2426013"/>
                    <a:pt x="37800" y="2453225"/>
                  </a:cubicBezTo>
                  <a:lnTo>
                    <a:pt x="154967" y="2584201"/>
                  </a:lnTo>
                  <a:cubicBezTo>
                    <a:pt x="183122" y="2615677"/>
                    <a:pt x="223353" y="2633666"/>
                    <a:pt x="265584" y="2633665"/>
                  </a:cubicBezTo>
                  <a:lnTo>
                    <a:pt x="2300335" y="2633665"/>
                  </a:lnTo>
                  <a:cubicBezTo>
                    <a:pt x="2339697" y="2633666"/>
                    <a:pt x="2377447" y="2618029"/>
                    <a:pt x="2405281" y="2590196"/>
                  </a:cubicBezTo>
                  <a:cubicBezTo>
                    <a:pt x="2433114" y="2562363"/>
                    <a:pt x="2448751" y="2524613"/>
                    <a:pt x="2448751" y="2485251"/>
                  </a:cubicBezTo>
                  <a:lnTo>
                    <a:pt x="2448751" y="366141"/>
                  </a:lnTo>
                  <a:cubicBezTo>
                    <a:pt x="2448751" y="329143"/>
                    <a:pt x="2434932" y="293478"/>
                    <a:pt x="2410002" y="266140"/>
                  </a:cubicBezTo>
                  <a:lnTo>
                    <a:pt x="2211459" y="48414"/>
                  </a:lnTo>
                  <a:cubicBezTo>
                    <a:pt x="2183337" y="17574"/>
                    <a:pt x="2143529" y="0"/>
                    <a:pt x="2101792" y="0"/>
                  </a:cubicBezTo>
                  <a:close/>
                </a:path>
              </a:pathLst>
            </a:custGeom>
            <a:solidFill>
              <a:srgbClr val="50E3C2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800225" y="1562100"/>
            <a:ext cx="6057900" cy="6299196"/>
            <a:chOff x="0" y="0"/>
            <a:chExt cx="8077200" cy="839892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919027"/>
              <a:ext cx="8077200" cy="62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b="true" sz="3000" spc="-165" strike="noStrike" u="none">
                  <a:solidFill>
                    <a:srgbClr val="4A90E2"/>
                  </a:solidFill>
                  <a:latin typeface="Work Sans Semi-Bold"/>
                  <a:ea typeface="Work Sans Semi-Bold"/>
                  <a:cs typeface="Work Sans Semi-Bold"/>
                  <a:sym typeface="Work Sans Semi-Bold"/>
                </a:rPr>
                <a:t>Unlocking Marketing Potential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952658"/>
              <a:ext cx="8077200" cy="4446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400" spc="-132">
                  <a:solidFill>
                    <a:srgbClr val="4A90E2"/>
                  </a:solidFill>
                  <a:latin typeface="Work Sans Bold"/>
                  <a:ea typeface="Work Sans Bold"/>
                  <a:cs typeface="Work Sans Bold"/>
                  <a:sym typeface="Work Sans Bold"/>
                </a:rPr>
                <a:t>Increased conversions</a:t>
              </a:r>
              <a:r>
                <a:rPr lang="en-US" sz="2400" spc="-132">
                  <a:solidFill>
                    <a:srgbClr val="4A90E2"/>
                  </a:solidFill>
                  <a:latin typeface="Work Sans"/>
                  <a:ea typeface="Work Sans"/>
                  <a:cs typeface="Work Sans"/>
                  <a:sym typeface="Work Sans"/>
                </a:rPr>
                <a:t> from targeted strategies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 spc="-132">
                  <a:solidFill>
                    <a:srgbClr val="4A90E2"/>
                  </a:solidFill>
                  <a:latin typeface="Work Sans"/>
                  <a:ea typeface="Work Sans"/>
                  <a:cs typeface="Work Sans"/>
                  <a:sym typeface="Work Sans"/>
                </a:rPr>
                <a:t>Significant </a:t>
              </a:r>
              <a:r>
                <a:rPr lang="en-US" b="true" sz="2400" spc="-132">
                  <a:solidFill>
                    <a:srgbClr val="4A90E2"/>
                  </a:solidFill>
                  <a:latin typeface="Work Sans Bold"/>
                  <a:ea typeface="Work Sans Bold"/>
                  <a:cs typeface="Work Sans Bold"/>
                  <a:sym typeface="Work Sans Bold"/>
                </a:rPr>
                <a:t>cost savings</a:t>
              </a:r>
              <a:r>
                <a:rPr lang="en-US" sz="2400" spc="-132">
                  <a:solidFill>
                    <a:srgbClr val="4A90E2"/>
                  </a:solidFill>
                  <a:latin typeface="Work Sans"/>
                  <a:ea typeface="Work Sans"/>
                  <a:cs typeface="Work Sans"/>
                  <a:sym typeface="Work Sans"/>
                </a:rPr>
                <a:t> identified through analysis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 spc="-132">
                  <a:solidFill>
                    <a:srgbClr val="4A90E2"/>
                  </a:solidFill>
                  <a:latin typeface="Work Sans"/>
                  <a:ea typeface="Work Sans"/>
                  <a:cs typeface="Work Sans"/>
                  <a:sym typeface="Work Sans"/>
                </a:rPr>
                <a:t>Clear </a:t>
              </a:r>
              <a:r>
                <a:rPr lang="en-US" b="true" sz="2400" spc="-132">
                  <a:solidFill>
                    <a:srgbClr val="4A90E2"/>
                  </a:solidFill>
                  <a:latin typeface="Work Sans Bold"/>
                  <a:ea typeface="Work Sans Bold"/>
                  <a:cs typeface="Work Sans Bold"/>
                  <a:sym typeface="Work Sans Bold"/>
                </a:rPr>
                <a:t>ROI metrics</a:t>
              </a:r>
              <a:r>
                <a:rPr lang="en-US" sz="2400" spc="-132">
                  <a:solidFill>
                    <a:srgbClr val="4A90E2"/>
                  </a:solidFill>
                  <a:latin typeface="Work Sans"/>
                  <a:ea typeface="Work Sans"/>
                  <a:cs typeface="Work Sans"/>
                  <a:sym typeface="Work Sans"/>
                </a:rPr>
                <a:t> showcasing campaign success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 spc="-132">
                  <a:solidFill>
                    <a:srgbClr val="4A90E2"/>
                  </a:solidFill>
                  <a:latin typeface="Work Sans"/>
                  <a:ea typeface="Work Sans"/>
                  <a:cs typeface="Work Sans"/>
                  <a:sym typeface="Work Sans"/>
                </a:rPr>
                <a:t>Quantified </a:t>
              </a:r>
              <a:r>
                <a:rPr lang="en-US" b="true" sz="2400" spc="-132">
                  <a:solidFill>
                    <a:srgbClr val="4A90E2"/>
                  </a:solidFill>
                  <a:latin typeface="Work Sans Bold"/>
                  <a:ea typeface="Work Sans Bold"/>
                  <a:cs typeface="Work Sans Bold"/>
                  <a:sym typeface="Work Sans Bold"/>
                </a:rPr>
                <a:t>impact on decision-making</a:t>
              </a:r>
              <a:r>
                <a:rPr lang="en-US" sz="2400" spc="-132">
                  <a:solidFill>
                    <a:srgbClr val="4A90E2"/>
                  </a:solidFill>
                  <a:latin typeface="Work Sans"/>
                  <a:ea typeface="Work Sans"/>
                  <a:cs typeface="Work Sans"/>
                  <a:sym typeface="Work Sans"/>
                </a:rPr>
                <a:t> processes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33350"/>
              <a:ext cx="8077200" cy="24659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999"/>
                </a:lnSpc>
              </a:pPr>
              <a:r>
                <a:rPr lang="en-US" b="true" sz="6999" spc="-384" strike="noStrike" u="none">
                  <a:solidFill>
                    <a:srgbClr val="4A90E2"/>
                  </a:solidFill>
                  <a:latin typeface="Work Sans Semi-Bold"/>
                  <a:ea typeface="Work Sans Semi-Bold"/>
                  <a:cs typeface="Work Sans Semi-Bold"/>
                  <a:sym typeface="Work Sans Semi-Bold"/>
                </a:rPr>
                <a:t>Business Impact &amp; ROI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296400" y="666750"/>
            <a:ext cx="8324850" cy="8953500"/>
            <a:chOff x="0" y="0"/>
            <a:chExt cx="4066175" cy="43732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4483" y="50038"/>
              <a:ext cx="3957082" cy="4273791"/>
            </a:xfrm>
            <a:custGeom>
              <a:avLst/>
              <a:gdLst/>
              <a:ahLst/>
              <a:cxnLst/>
              <a:rect r="r" b="b" t="t" l="l"/>
              <a:pathLst>
                <a:path h="4273791" w="3957082">
                  <a:moveTo>
                    <a:pt x="3869452" y="4273791"/>
                  </a:moveTo>
                  <a:lnTo>
                    <a:pt x="87757" y="4273791"/>
                  </a:lnTo>
                  <a:cubicBezTo>
                    <a:pt x="39370" y="4273791"/>
                    <a:pt x="0" y="4234548"/>
                    <a:pt x="0" y="4186034"/>
                  </a:cubicBezTo>
                  <a:lnTo>
                    <a:pt x="0" y="87757"/>
                  </a:lnTo>
                  <a:cubicBezTo>
                    <a:pt x="0" y="39370"/>
                    <a:pt x="39243" y="0"/>
                    <a:pt x="87757" y="0"/>
                  </a:cubicBezTo>
                  <a:lnTo>
                    <a:pt x="3869325" y="0"/>
                  </a:lnTo>
                  <a:cubicBezTo>
                    <a:pt x="3917712" y="0"/>
                    <a:pt x="3957082" y="39243"/>
                    <a:pt x="3957082" y="87757"/>
                  </a:cubicBezTo>
                  <a:lnTo>
                    <a:pt x="3957082" y="4186034"/>
                  </a:lnTo>
                  <a:cubicBezTo>
                    <a:pt x="3957082" y="4234421"/>
                    <a:pt x="3917839" y="4273791"/>
                    <a:pt x="3869325" y="4273791"/>
                  </a:cubicBezTo>
                  <a:close/>
                </a:path>
              </a:pathLst>
            </a:custGeom>
            <a:blipFill>
              <a:blip r:embed="rId2"/>
              <a:stretch>
                <a:fillRect l="0" t="-48" r="0" b="-48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66048" cy="4373105"/>
            </a:xfrm>
            <a:custGeom>
              <a:avLst/>
              <a:gdLst/>
              <a:ahLst/>
              <a:cxnLst/>
              <a:rect r="r" b="b" t="t" l="l"/>
              <a:pathLst>
                <a:path h="4373105" w="4066048">
                  <a:moveTo>
                    <a:pt x="0" y="91567"/>
                  </a:moveTo>
                  <a:lnTo>
                    <a:pt x="0" y="4281538"/>
                  </a:lnTo>
                  <a:cubicBezTo>
                    <a:pt x="0" y="4332084"/>
                    <a:pt x="41021" y="4373105"/>
                    <a:pt x="91567" y="4373105"/>
                  </a:cubicBezTo>
                  <a:lnTo>
                    <a:pt x="3974481" y="4373105"/>
                  </a:lnTo>
                  <a:cubicBezTo>
                    <a:pt x="4025027" y="4373105"/>
                    <a:pt x="4066048" y="4332084"/>
                    <a:pt x="4066048" y="4281538"/>
                  </a:cubicBezTo>
                  <a:lnTo>
                    <a:pt x="4066048" y="91567"/>
                  </a:lnTo>
                  <a:cubicBezTo>
                    <a:pt x="4066048" y="41021"/>
                    <a:pt x="4025027" y="0"/>
                    <a:pt x="3974481" y="0"/>
                  </a:cubicBezTo>
                  <a:lnTo>
                    <a:pt x="91567" y="0"/>
                  </a:lnTo>
                  <a:cubicBezTo>
                    <a:pt x="41021" y="0"/>
                    <a:pt x="0" y="41021"/>
                    <a:pt x="0" y="91567"/>
                  </a:cubicBezTo>
                  <a:close/>
                  <a:moveTo>
                    <a:pt x="3224292" y="331724"/>
                  </a:moveTo>
                  <a:lnTo>
                    <a:pt x="3883422" y="331724"/>
                  </a:lnTo>
                  <a:cubicBezTo>
                    <a:pt x="3933968" y="331724"/>
                    <a:pt x="3974989" y="372745"/>
                    <a:pt x="3974989" y="423291"/>
                  </a:cubicBezTo>
                  <a:lnTo>
                    <a:pt x="3974989" y="4190479"/>
                  </a:lnTo>
                  <a:cubicBezTo>
                    <a:pt x="3974989" y="4241025"/>
                    <a:pt x="3933968" y="4282046"/>
                    <a:pt x="3883422" y="4282046"/>
                  </a:cubicBezTo>
                  <a:lnTo>
                    <a:pt x="182753" y="4282046"/>
                  </a:lnTo>
                  <a:cubicBezTo>
                    <a:pt x="132207" y="4282046"/>
                    <a:pt x="91186" y="4241025"/>
                    <a:pt x="91186" y="4190479"/>
                  </a:cubicBezTo>
                  <a:lnTo>
                    <a:pt x="91186" y="182753"/>
                  </a:lnTo>
                  <a:cubicBezTo>
                    <a:pt x="91186" y="132207"/>
                    <a:pt x="132207" y="91186"/>
                    <a:pt x="182753" y="91186"/>
                  </a:cubicBezTo>
                  <a:lnTo>
                    <a:pt x="2927239" y="91186"/>
                  </a:lnTo>
                  <a:cubicBezTo>
                    <a:pt x="2953274" y="91186"/>
                    <a:pt x="2978166" y="102235"/>
                    <a:pt x="2995565" y="121666"/>
                  </a:cubicBezTo>
                  <a:lnTo>
                    <a:pt x="3156220" y="301244"/>
                  </a:lnTo>
                  <a:cubicBezTo>
                    <a:pt x="3173619" y="320675"/>
                    <a:pt x="3198384" y="331724"/>
                    <a:pt x="3224546" y="331724"/>
                  </a:cubicBezTo>
                  <a:lnTo>
                    <a:pt x="3224292" y="331724"/>
                  </a:lnTo>
                  <a:close/>
                </a:path>
              </a:pathLst>
            </a:custGeom>
            <a:solidFill>
              <a:srgbClr val="4A90E2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SQL Marketing Analysis</dc:description>
  <dc:identifier>DAG2ao82Vc4</dc:identifier>
  <dcterms:modified xsi:type="dcterms:W3CDTF">2011-08-01T06:04:30Z</dcterms:modified>
  <cp:revision>1</cp:revision>
  <dc:title>Presentation - SQL Marketing Analysis</dc:title>
</cp:coreProperties>
</file>