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629400" cy="883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6AC7-003F-4CBF-03DC-74934CC616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E70DC4-4F04-1731-2566-B35DDDF71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1F9D54-B186-BCC2-1343-F122FA97ED72}"/>
              </a:ext>
            </a:extLst>
          </p:cNvPr>
          <p:cNvSpPr>
            <a:spLocks noGrp="1"/>
          </p:cNvSpPr>
          <p:nvPr>
            <p:ph type="dt" sz="half" idx="10"/>
          </p:nvPr>
        </p:nvSpPr>
        <p:spPr/>
        <p:txBody>
          <a:bodyPr/>
          <a:lstStyle/>
          <a:p>
            <a:fld id="{0918241C-AD5D-4D0C-B088-52718CBAB177}" type="datetimeFigureOut">
              <a:rPr lang="en-US" smtClean="0"/>
              <a:t>8/14/2024</a:t>
            </a:fld>
            <a:endParaRPr lang="en-US"/>
          </a:p>
        </p:txBody>
      </p:sp>
      <p:sp>
        <p:nvSpPr>
          <p:cNvPr id="5" name="Footer Placeholder 4">
            <a:extLst>
              <a:ext uri="{FF2B5EF4-FFF2-40B4-BE49-F238E27FC236}">
                <a16:creationId xmlns:a16="http://schemas.microsoft.com/office/drawing/2014/main" id="{251FB54A-9109-98EF-D9FA-E36DA597C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4D103-A99E-A1CC-EEC7-937923B14F92}"/>
              </a:ext>
            </a:extLst>
          </p:cNvPr>
          <p:cNvSpPr>
            <a:spLocks noGrp="1"/>
          </p:cNvSpPr>
          <p:nvPr>
            <p:ph type="sldNum" sz="quarter" idx="12"/>
          </p:nvPr>
        </p:nvSpPr>
        <p:spPr/>
        <p:txBody>
          <a:bodyPr/>
          <a:lstStyle/>
          <a:p>
            <a:fld id="{DBC8858A-0BBB-40FA-B8C5-1E11D0489B24}" type="slidenum">
              <a:rPr lang="en-US" smtClean="0"/>
              <a:t>‹#›</a:t>
            </a:fld>
            <a:endParaRPr lang="en-US"/>
          </a:p>
        </p:txBody>
      </p:sp>
    </p:spTree>
    <p:extLst>
      <p:ext uri="{BB962C8B-B14F-4D97-AF65-F5344CB8AC3E}">
        <p14:creationId xmlns:p14="http://schemas.microsoft.com/office/powerpoint/2010/main" val="147338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B2EA-841F-AA81-A90C-81E3B81CE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954361-31A8-EF8C-D0AE-34372E5F6E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02950-EA82-3860-0F32-CD4617EFEA29}"/>
              </a:ext>
            </a:extLst>
          </p:cNvPr>
          <p:cNvSpPr>
            <a:spLocks noGrp="1"/>
          </p:cNvSpPr>
          <p:nvPr>
            <p:ph type="dt" sz="half" idx="10"/>
          </p:nvPr>
        </p:nvSpPr>
        <p:spPr/>
        <p:txBody>
          <a:bodyPr/>
          <a:lstStyle/>
          <a:p>
            <a:fld id="{0918241C-AD5D-4D0C-B088-52718CBAB177}" type="datetimeFigureOut">
              <a:rPr lang="en-US" smtClean="0"/>
              <a:t>8/14/2024</a:t>
            </a:fld>
            <a:endParaRPr lang="en-US"/>
          </a:p>
        </p:txBody>
      </p:sp>
      <p:sp>
        <p:nvSpPr>
          <p:cNvPr id="5" name="Footer Placeholder 4">
            <a:extLst>
              <a:ext uri="{FF2B5EF4-FFF2-40B4-BE49-F238E27FC236}">
                <a16:creationId xmlns:a16="http://schemas.microsoft.com/office/drawing/2014/main" id="{83093644-70F2-3D1D-0A28-5125A210A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67637-CC0C-7ADE-5405-88182CD5AE1C}"/>
              </a:ext>
            </a:extLst>
          </p:cNvPr>
          <p:cNvSpPr>
            <a:spLocks noGrp="1"/>
          </p:cNvSpPr>
          <p:nvPr>
            <p:ph type="sldNum" sz="quarter" idx="12"/>
          </p:nvPr>
        </p:nvSpPr>
        <p:spPr/>
        <p:txBody>
          <a:bodyPr/>
          <a:lstStyle/>
          <a:p>
            <a:fld id="{DBC8858A-0BBB-40FA-B8C5-1E11D0489B24}" type="slidenum">
              <a:rPr lang="en-US" smtClean="0"/>
              <a:t>‹#›</a:t>
            </a:fld>
            <a:endParaRPr lang="en-US"/>
          </a:p>
        </p:txBody>
      </p:sp>
    </p:spTree>
    <p:extLst>
      <p:ext uri="{BB962C8B-B14F-4D97-AF65-F5344CB8AC3E}">
        <p14:creationId xmlns:p14="http://schemas.microsoft.com/office/powerpoint/2010/main" val="270778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AE2E6-F94F-52D6-2D8A-73444526C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1443AE-0EAA-61BC-65DE-AAAF9CC504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7F1AD-8D28-434A-9BD7-83A194607277}"/>
              </a:ext>
            </a:extLst>
          </p:cNvPr>
          <p:cNvSpPr>
            <a:spLocks noGrp="1"/>
          </p:cNvSpPr>
          <p:nvPr>
            <p:ph type="dt" sz="half" idx="10"/>
          </p:nvPr>
        </p:nvSpPr>
        <p:spPr/>
        <p:txBody>
          <a:bodyPr/>
          <a:lstStyle/>
          <a:p>
            <a:fld id="{0918241C-AD5D-4D0C-B088-52718CBAB177}" type="datetimeFigureOut">
              <a:rPr lang="en-US" smtClean="0"/>
              <a:t>8/14/2024</a:t>
            </a:fld>
            <a:endParaRPr lang="en-US"/>
          </a:p>
        </p:txBody>
      </p:sp>
      <p:sp>
        <p:nvSpPr>
          <p:cNvPr id="5" name="Footer Placeholder 4">
            <a:extLst>
              <a:ext uri="{FF2B5EF4-FFF2-40B4-BE49-F238E27FC236}">
                <a16:creationId xmlns:a16="http://schemas.microsoft.com/office/drawing/2014/main" id="{024DFD95-85C6-2DD7-5B96-A3788520F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F3FB2-13C0-B2EC-A445-9E12C36CE14B}"/>
              </a:ext>
            </a:extLst>
          </p:cNvPr>
          <p:cNvSpPr>
            <a:spLocks noGrp="1"/>
          </p:cNvSpPr>
          <p:nvPr>
            <p:ph type="sldNum" sz="quarter" idx="12"/>
          </p:nvPr>
        </p:nvSpPr>
        <p:spPr/>
        <p:txBody>
          <a:bodyPr/>
          <a:lstStyle/>
          <a:p>
            <a:fld id="{DBC8858A-0BBB-40FA-B8C5-1E11D0489B24}" type="slidenum">
              <a:rPr lang="en-US" smtClean="0"/>
              <a:t>‹#›</a:t>
            </a:fld>
            <a:endParaRPr lang="en-US"/>
          </a:p>
        </p:txBody>
      </p:sp>
    </p:spTree>
    <p:extLst>
      <p:ext uri="{BB962C8B-B14F-4D97-AF65-F5344CB8AC3E}">
        <p14:creationId xmlns:p14="http://schemas.microsoft.com/office/powerpoint/2010/main" val="1629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1F67-4753-DD47-12B6-60F3CA2713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F38D74-5972-2856-512C-86EB52C0A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96A4C-B8D1-80DF-B0A6-F63CAB441B1F}"/>
              </a:ext>
            </a:extLst>
          </p:cNvPr>
          <p:cNvSpPr>
            <a:spLocks noGrp="1"/>
          </p:cNvSpPr>
          <p:nvPr>
            <p:ph type="dt" sz="half" idx="10"/>
          </p:nvPr>
        </p:nvSpPr>
        <p:spPr/>
        <p:txBody>
          <a:bodyPr/>
          <a:lstStyle/>
          <a:p>
            <a:fld id="{0918241C-AD5D-4D0C-B088-52718CBAB177}" type="datetimeFigureOut">
              <a:rPr lang="en-US" smtClean="0"/>
              <a:t>8/14/2024</a:t>
            </a:fld>
            <a:endParaRPr lang="en-US"/>
          </a:p>
        </p:txBody>
      </p:sp>
      <p:sp>
        <p:nvSpPr>
          <p:cNvPr id="5" name="Footer Placeholder 4">
            <a:extLst>
              <a:ext uri="{FF2B5EF4-FFF2-40B4-BE49-F238E27FC236}">
                <a16:creationId xmlns:a16="http://schemas.microsoft.com/office/drawing/2014/main" id="{B88497CB-4554-9578-5A84-0BEA18481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D4038-DCD8-D77E-6AB4-F6CA7288C710}"/>
              </a:ext>
            </a:extLst>
          </p:cNvPr>
          <p:cNvSpPr>
            <a:spLocks noGrp="1"/>
          </p:cNvSpPr>
          <p:nvPr>
            <p:ph type="sldNum" sz="quarter" idx="12"/>
          </p:nvPr>
        </p:nvSpPr>
        <p:spPr/>
        <p:txBody>
          <a:bodyPr/>
          <a:lstStyle/>
          <a:p>
            <a:fld id="{DBC8858A-0BBB-40FA-B8C5-1E11D0489B24}" type="slidenum">
              <a:rPr lang="en-US" smtClean="0"/>
              <a:t>‹#›</a:t>
            </a:fld>
            <a:endParaRPr lang="en-US"/>
          </a:p>
        </p:txBody>
      </p:sp>
    </p:spTree>
    <p:extLst>
      <p:ext uri="{BB962C8B-B14F-4D97-AF65-F5344CB8AC3E}">
        <p14:creationId xmlns:p14="http://schemas.microsoft.com/office/powerpoint/2010/main" val="85057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8B74-6F40-5F11-BD58-15D11E26AD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20D932-5D5A-917B-C260-375719F06E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7D5CA8-69BC-3F58-EE4F-FD86E60B558C}"/>
              </a:ext>
            </a:extLst>
          </p:cNvPr>
          <p:cNvSpPr>
            <a:spLocks noGrp="1"/>
          </p:cNvSpPr>
          <p:nvPr>
            <p:ph type="dt" sz="half" idx="10"/>
          </p:nvPr>
        </p:nvSpPr>
        <p:spPr/>
        <p:txBody>
          <a:bodyPr/>
          <a:lstStyle/>
          <a:p>
            <a:fld id="{0918241C-AD5D-4D0C-B088-52718CBAB177}" type="datetimeFigureOut">
              <a:rPr lang="en-US" smtClean="0"/>
              <a:t>8/14/2024</a:t>
            </a:fld>
            <a:endParaRPr lang="en-US"/>
          </a:p>
        </p:txBody>
      </p:sp>
      <p:sp>
        <p:nvSpPr>
          <p:cNvPr id="5" name="Footer Placeholder 4">
            <a:extLst>
              <a:ext uri="{FF2B5EF4-FFF2-40B4-BE49-F238E27FC236}">
                <a16:creationId xmlns:a16="http://schemas.microsoft.com/office/drawing/2014/main" id="{6DBD728A-9DEA-E3E5-EE6E-395A90BF7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3E724-9934-6F1F-DD98-F362A6D060D4}"/>
              </a:ext>
            </a:extLst>
          </p:cNvPr>
          <p:cNvSpPr>
            <a:spLocks noGrp="1"/>
          </p:cNvSpPr>
          <p:nvPr>
            <p:ph type="sldNum" sz="quarter" idx="12"/>
          </p:nvPr>
        </p:nvSpPr>
        <p:spPr/>
        <p:txBody>
          <a:bodyPr/>
          <a:lstStyle/>
          <a:p>
            <a:fld id="{DBC8858A-0BBB-40FA-B8C5-1E11D0489B24}" type="slidenum">
              <a:rPr lang="en-US" smtClean="0"/>
              <a:t>‹#›</a:t>
            </a:fld>
            <a:endParaRPr lang="en-US"/>
          </a:p>
        </p:txBody>
      </p:sp>
    </p:spTree>
    <p:extLst>
      <p:ext uri="{BB962C8B-B14F-4D97-AF65-F5344CB8AC3E}">
        <p14:creationId xmlns:p14="http://schemas.microsoft.com/office/powerpoint/2010/main" val="375154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3A86-7E38-1486-1DF3-54DE8232C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978C1-DC71-82A5-DD94-21E040B7F9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D6007C-049E-0333-6956-D8628E642C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167B31-ED5B-E453-0B73-298D3B870B4E}"/>
              </a:ext>
            </a:extLst>
          </p:cNvPr>
          <p:cNvSpPr>
            <a:spLocks noGrp="1"/>
          </p:cNvSpPr>
          <p:nvPr>
            <p:ph type="dt" sz="half" idx="10"/>
          </p:nvPr>
        </p:nvSpPr>
        <p:spPr/>
        <p:txBody>
          <a:bodyPr/>
          <a:lstStyle/>
          <a:p>
            <a:fld id="{0918241C-AD5D-4D0C-B088-52718CBAB177}" type="datetimeFigureOut">
              <a:rPr lang="en-US" smtClean="0"/>
              <a:t>8/14/2024</a:t>
            </a:fld>
            <a:endParaRPr lang="en-US"/>
          </a:p>
        </p:txBody>
      </p:sp>
      <p:sp>
        <p:nvSpPr>
          <p:cNvPr id="6" name="Footer Placeholder 5">
            <a:extLst>
              <a:ext uri="{FF2B5EF4-FFF2-40B4-BE49-F238E27FC236}">
                <a16:creationId xmlns:a16="http://schemas.microsoft.com/office/drawing/2014/main" id="{22B0A139-7139-9FA4-7C4F-3402F2ABC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B4451-228B-860D-AFF5-6A542CBB842D}"/>
              </a:ext>
            </a:extLst>
          </p:cNvPr>
          <p:cNvSpPr>
            <a:spLocks noGrp="1"/>
          </p:cNvSpPr>
          <p:nvPr>
            <p:ph type="sldNum" sz="quarter" idx="12"/>
          </p:nvPr>
        </p:nvSpPr>
        <p:spPr/>
        <p:txBody>
          <a:bodyPr/>
          <a:lstStyle/>
          <a:p>
            <a:fld id="{DBC8858A-0BBB-40FA-B8C5-1E11D0489B24}" type="slidenum">
              <a:rPr lang="en-US" smtClean="0"/>
              <a:t>‹#›</a:t>
            </a:fld>
            <a:endParaRPr lang="en-US"/>
          </a:p>
        </p:txBody>
      </p:sp>
    </p:spTree>
    <p:extLst>
      <p:ext uri="{BB962C8B-B14F-4D97-AF65-F5344CB8AC3E}">
        <p14:creationId xmlns:p14="http://schemas.microsoft.com/office/powerpoint/2010/main" val="339518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E1F-2F5E-DD40-AA74-F8E61382FE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E3CD5B-6F93-160F-18A2-BBF11E207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84D700-5FEC-49D0-9BD6-FFFC48978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FDEDF-DE00-062E-EAD1-ABD3B1091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77CB5-EEE0-46F8-49DD-122CE41E7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AA0FA7-CB59-6084-D34D-56327875E420}"/>
              </a:ext>
            </a:extLst>
          </p:cNvPr>
          <p:cNvSpPr>
            <a:spLocks noGrp="1"/>
          </p:cNvSpPr>
          <p:nvPr>
            <p:ph type="dt" sz="half" idx="10"/>
          </p:nvPr>
        </p:nvSpPr>
        <p:spPr/>
        <p:txBody>
          <a:bodyPr/>
          <a:lstStyle/>
          <a:p>
            <a:fld id="{0918241C-AD5D-4D0C-B088-52718CBAB177}" type="datetimeFigureOut">
              <a:rPr lang="en-US" smtClean="0"/>
              <a:t>8/14/2024</a:t>
            </a:fld>
            <a:endParaRPr lang="en-US"/>
          </a:p>
        </p:txBody>
      </p:sp>
      <p:sp>
        <p:nvSpPr>
          <p:cNvPr id="8" name="Footer Placeholder 7">
            <a:extLst>
              <a:ext uri="{FF2B5EF4-FFF2-40B4-BE49-F238E27FC236}">
                <a16:creationId xmlns:a16="http://schemas.microsoft.com/office/drawing/2014/main" id="{2678BA97-ADA0-2430-18D2-4D9433182C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9F4AB3-6C22-0062-6E28-4821E5AAD4C5}"/>
              </a:ext>
            </a:extLst>
          </p:cNvPr>
          <p:cNvSpPr>
            <a:spLocks noGrp="1"/>
          </p:cNvSpPr>
          <p:nvPr>
            <p:ph type="sldNum" sz="quarter" idx="12"/>
          </p:nvPr>
        </p:nvSpPr>
        <p:spPr/>
        <p:txBody>
          <a:bodyPr/>
          <a:lstStyle/>
          <a:p>
            <a:fld id="{DBC8858A-0BBB-40FA-B8C5-1E11D0489B24}" type="slidenum">
              <a:rPr lang="en-US" smtClean="0"/>
              <a:t>‹#›</a:t>
            </a:fld>
            <a:endParaRPr lang="en-US"/>
          </a:p>
        </p:txBody>
      </p:sp>
    </p:spTree>
    <p:extLst>
      <p:ext uri="{BB962C8B-B14F-4D97-AF65-F5344CB8AC3E}">
        <p14:creationId xmlns:p14="http://schemas.microsoft.com/office/powerpoint/2010/main" val="129945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6F5F-E814-7E93-FE29-0C1E8201B9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4DACFF-1589-B080-351F-4D4DC3B190DD}"/>
              </a:ext>
            </a:extLst>
          </p:cNvPr>
          <p:cNvSpPr>
            <a:spLocks noGrp="1"/>
          </p:cNvSpPr>
          <p:nvPr>
            <p:ph type="dt" sz="half" idx="10"/>
          </p:nvPr>
        </p:nvSpPr>
        <p:spPr/>
        <p:txBody>
          <a:bodyPr/>
          <a:lstStyle/>
          <a:p>
            <a:fld id="{0918241C-AD5D-4D0C-B088-52718CBAB177}" type="datetimeFigureOut">
              <a:rPr lang="en-US" smtClean="0"/>
              <a:t>8/14/2024</a:t>
            </a:fld>
            <a:endParaRPr lang="en-US"/>
          </a:p>
        </p:txBody>
      </p:sp>
      <p:sp>
        <p:nvSpPr>
          <p:cNvPr id="4" name="Footer Placeholder 3">
            <a:extLst>
              <a:ext uri="{FF2B5EF4-FFF2-40B4-BE49-F238E27FC236}">
                <a16:creationId xmlns:a16="http://schemas.microsoft.com/office/drawing/2014/main" id="{9CC333B1-70FF-93C8-AA89-9D6D16693A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60F6C1-E3A1-5F74-6041-F4A6B16F6906}"/>
              </a:ext>
            </a:extLst>
          </p:cNvPr>
          <p:cNvSpPr>
            <a:spLocks noGrp="1"/>
          </p:cNvSpPr>
          <p:nvPr>
            <p:ph type="sldNum" sz="quarter" idx="12"/>
          </p:nvPr>
        </p:nvSpPr>
        <p:spPr/>
        <p:txBody>
          <a:bodyPr/>
          <a:lstStyle/>
          <a:p>
            <a:fld id="{DBC8858A-0BBB-40FA-B8C5-1E11D0489B24}" type="slidenum">
              <a:rPr lang="en-US" smtClean="0"/>
              <a:t>‹#›</a:t>
            </a:fld>
            <a:endParaRPr lang="en-US"/>
          </a:p>
        </p:txBody>
      </p:sp>
    </p:spTree>
    <p:extLst>
      <p:ext uri="{BB962C8B-B14F-4D97-AF65-F5344CB8AC3E}">
        <p14:creationId xmlns:p14="http://schemas.microsoft.com/office/powerpoint/2010/main" val="6220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469A4C-3E3F-E364-20AC-39115B84A53F}"/>
              </a:ext>
            </a:extLst>
          </p:cNvPr>
          <p:cNvSpPr>
            <a:spLocks noGrp="1"/>
          </p:cNvSpPr>
          <p:nvPr>
            <p:ph type="dt" sz="half" idx="10"/>
          </p:nvPr>
        </p:nvSpPr>
        <p:spPr/>
        <p:txBody>
          <a:bodyPr/>
          <a:lstStyle/>
          <a:p>
            <a:fld id="{0918241C-AD5D-4D0C-B088-52718CBAB177}" type="datetimeFigureOut">
              <a:rPr lang="en-US" smtClean="0"/>
              <a:t>8/14/2024</a:t>
            </a:fld>
            <a:endParaRPr lang="en-US"/>
          </a:p>
        </p:txBody>
      </p:sp>
      <p:sp>
        <p:nvSpPr>
          <p:cNvPr id="3" name="Footer Placeholder 2">
            <a:extLst>
              <a:ext uri="{FF2B5EF4-FFF2-40B4-BE49-F238E27FC236}">
                <a16:creationId xmlns:a16="http://schemas.microsoft.com/office/drawing/2014/main" id="{D87A7F35-9094-5F23-17DF-AF0B9465E7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48A529-4291-0A9C-8A07-1A7B99AB20F2}"/>
              </a:ext>
            </a:extLst>
          </p:cNvPr>
          <p:cNvSpPr>
            <a:spLocks noGrp="1"/>
          </p:cNvSpPr>
          <p:nvPr>
            <p:ph type="sldNum" sz="quarter" idx="12"/>
          </p:nvPr>
        </p:nvSpPr>
        <p:spPr/>
        <p:txBody>
          <a:bodyPr/>
          <a:lstStyle/>
          <a:p>
            <a:fld id="{DBC8858A-0BBB-40FA-B8C5-1E11D0489B24}" type="slidenum">
              <a:rPr lang="en-US" smtClean="0"/>
              <a:t>‹#›</a:t>
            </a:fld>
            <a:endParaRPr lang="en-US"/>
          </a:p>
        </p:txBody>
      </p:sp>
    </p:spTree>
    <p:extLst>
      <p:ext uri="{BB962C8B-B14F-4D97-AF65-F5344CB8AC3E}">
        <p14:creationId xmlns:p14="http://schemas.microsoft.com/office/powerpoint/2010/main" val="94124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E4D3-0606-0888-FADB-84E160102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0D2F35-94A6-26E8-431C-4D1DA3784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C6B270-3045-F108-E0AF-3A17DF541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8D8AD-B0D0-D212-72A8-096BE22C6C3A}"/>
              </a:ext>
            </a:extLst>
          </p:cNvPr>
          <p:cNvSpPr>
            <a:spLocks noGrp="1"/>
          </p:cNvSpPr>
          <p:nvPr>
            <p:ph type="dt" sz="half" idx="10"/>
          </p:nvPr>
        </p:nvSpPr>
        <p:spPr/>
        <p:txBody>
          <a:bodyPr/>
          <a:lstStyle/>
          <a:p>
            <a:fld id="{0918241C-AD5D-4D0C-B088-52718CBAB177}" type="datetimeFigureOut">
              <a:rPr lang="en-US" smtClean="0"/>
              <a:t>8/14/2024</a:t>
            </a:fld>
            <a:endParaRPr lang="en-US"/>
          </a:p>
        </p:txBody>
      </p:sp>
      <p:sp>
        <p:nvSpPr>
          <p:cNvPr id="6" name="Footer Placeholder 5">
            <a:extLst>
              <a:ext uri="{FF2B5EF4-FFF2-40B4-BE49-F238E27FC236}">
                <a16:creationId xmlns:a16="http://schemas.microsoft.com/office/drawing/2014/main" id="{51DF6253-EE2C-53C6-A921-7DED0D042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1D4967-40E7-8251-66A7-AF24FCFD7EED}"/>
              </a:ext>
            </a:extLst>
          </p:cNvPr>
          <p:cNvSpPr>
            <a:spLocks noGrp="1"/>
          </p:cNvSpPr>
          <p:nvPr>
            <p:ph type="sldNum" sz="quarter" idx="12"/>
          </p:nvPr>
        </p:nvSpPr>
        <p:spPr/>
        <p:txBody>
          <a:bodyPr/>
          <a:lstStyle/>
          <a:p>
            <a:fld id="{DBC8858A-0BBB-40FA-B8C5-1E11D0489B24}" type="slidenum">
              <a:rPr lang="en-US" smtClean="0"/>
              <a:t>‹#›</a:t>
            </a:fld>
            <a:endParaRPr lang="en-US"/>
          </a:p>
        </p:txBody>
      </p:sp>
    </p:spTree>
    <p:extLst>
      <p:ext uri="{BB962C8B-B14F-4D97-AF65-F5344CB8AC3E}">
        <p14:creationId xmlns:p14="http://schemas.microsoft.com/office/powerpoint/2010/main" val="192318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A240-CA52-034A-9E3D-C5BA3ADF6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4B0F96-0EE4-7EBF-B71C-052FC17DB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0C7FB0-85AD-017E-73A9-2418E4C7E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724052-2F58-15AB-D226-8EA9E5A92A99}"/>
              </a:ext>
            </a:extLst>
          </p:cNvPr>
          <p:cNvSpPr>
            <a:spLocks noGrp="1"/>
          </p:cNvSpPr>
          <p:nvPr>
            <p:ph type="dt" sz="half" idx="10"/>
          </p:nvPr>
        </p:nvSpPr>
        <p:spPr/>
        <p:txBody>
          <a:bodyPr/>
          <a:lstStyle/>
          <a:p>
            <a:fld id="{0918241C-AD5D-4D0C-B088-52718CBAB177}" type="datetimeFigureOut">
              <a:rPr lang="en-US" smtClean="0"/>
              <a:t>8/14/2024</a:t>
            </a:fld>
            <a:endParaRPr lang="en-US"/>
          </a:p>
        </p:txBody>
      </p:sp>
      <p:sp>
        <p:nvSpPr>
          <p:cNvPr id="6" name="Footer Placeholder 5">
            <a:extLst>
              <a:ext uri="{FF2B5EF4-FFF2-40B4-BE49-F238E27FC236}">
                <a16:creationId xmlns:a16="http://schemas.microsoft.com/office/drawing/2014/main" id="{349B96E9-7A03-F4E3-F9DA-B742A4D3A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74B66C-C8F9-55EE-4978-F81F78C7DC85}"/>
              </a:ext>
            </a:extLst>
          </p:cNvPr>
          <p:cNvSpPr>
            <a:spLocks noGrp="1"/>
          </p:cNvSpPr>
          <p:nvPr>
            <p:ph type="sldNum" sz="quarter" idx="12"/>
          </p:nvPr>
        </p:nvSpPr>
        <p:spPr/>
        <p:txBody>
          <a:bodyPr/>
          <a:lstStyle/>
          <a:p>
            <a:fld id="{DBC8858A-0BBB-40FA-B8C5-1E11D0489B24}" type="slidenum">
              <a:rPr lang="en-US" smtClean="0"/>
              <a:t>‹#›</a:t>
            </a:fld>
            <a:endParaRPr lang="en-US"/>
          </a:p>
        </p:txBody>
      </p:sp>
    </p:spTree>
    <p:extLst>
      <p:ext uri="{BB962C8B-B14F-4D97-AF65-F5344CB8AC3E}">
        <p14:creationId xmlns:p14="http://schemas.microsoft.com/office/powerpoint/2010/main" val="351586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71587-5CE7-5501-8730-4BCF967D7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6EAB53-D2C3-BF41-4C1C-49AE6BB909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7F20D-1456-8E2F-5BE8-83A827A64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18241C-AD5D-4D0C-B088-52718CBAB177}" type="datetimeFigureOut">
              <a:rPr lang="en-US" smtClean="0"/>
              <a:t>8/14/2024</a:t>
            </a:fld>
            <a:endParaRPr lang="en-US"/>
          </a:p>
        </p:txBody>
      </p:sp>
      <p:sp>
        <p:nvSpPr>
          <p:cNvPr id="5" name="Footer Placeholder 4">
            <a:extLst>
              <a:ext uri="{FF2B5EF4-FFF2-40B4-BE49-F238E27FC236}">
                <a16:creationId xmlns:a16="http://schemas.microsoft.com/office/drawing/2014/main" id="{2EFC2D18-7C88-3774-9CCB-773BAE117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132F99-B777-9A50-9B2E-79B0504AA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C8858A-0BBB-40FA-B8C5-1E11D0489B24}" type="slidenum">
              <a:rPr lang="en-US" smtClean="0"/>
              <a:t>‹#›</a:t>
            </a:fld>
            <a:endParaRPr lang="en-US"/>
          </a:p>
        </p:txBody>
      </p:sp>
    </p:spTree>
    <p:extLst>
      <p:ext uri="{BB962C8B-B14F-4D97-AF65-F5344CB8AC3E}">
        <p14:creationId xmlns:p14="http://schemas.microsoft.com/office/powerpoint/2010/main" val="3437847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adult-bar-business-caf-close-up-coffee-cup-dark-drink-wallpaper-swruq" TargetMode="External"/><Relationship Id="rId7" Type="http://schemas.openxmlformats.org/officeDocument/2006/relationships/hyperlink" Target="https://openclipart.org/detail/3982/fwd__bubble_hand_drawn-by-rejon-177666"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stileex.xyz/en/types-computer-software/"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C131-C4F6-0FAB-ED34-954C26F16E02}"/>
              </a:ext>
            </a:extLst>
          </p:cNvPr>
          <p:cNvSpPr>
            <a:spLocks noGrp="1"/>
          </p:cNvSpPr>
          <p:nvPr>
            <p:ph type="ctrTitle"/>
          </p:nvPr>
        </p:nvSpPr>
        <p:spPr>
          <a:xfrm>
            <a:off x="1524000" y="1639197"/>
            <a:ext cx="9144000" cy="2823472"/>
          </a:xfrm>
        </p:spPr>
        <p:txBody>
          <a:bodyPr/>
          <a:lstStyle/>
          <a:p>
            <a:r>
              <a:rPr lang="en-US" dirty="0"/>
              <a:t>Assignments Module – 2 (Selenium IDE) </a:t>
            </a:r>
          </a:p>
        </p:txBody>
      </p:sp>
    </p:spTree>
    <p:extLst>
      <p:ext uri="{BB962C8B-B14F-4D97-AF65-F5344CB8AC3E}">
        <p14:creationId xmlns:p14="http://schemas.microsoft.com/office/powerpoint/2010/main" val="299640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14A2-64CA-C8D5-6767-A276A5C210BD}"/>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1. What is Automation Testing? </a:t>
            </a:r>
          </a:p>
        </p:txBody>
      </p:sp>
      <p:sp>
        <p:nvSpPr>
          <p:cNvPr id="3" name="Content Placeholder 2">
            <a:extLst>
              <a:ext uri="{FF2B5EF4-FFF2-40B4-BE49-F238E27FC236}">
                <a16:creationId xmlns:a16="http://schemas.microsoft.com/office/drawing/2014/main" id="{6CFE4DEE-7E82-C6E4-C343-C748DC554211}"/>
              </a:ext>
            </a:extLst>
          </p:cNvPr>
          <p:cNvSpPr>
            <a:spLocks noGrp="1"/>
          </p:cNvSpPr>
          <p:nvPr>
            <p:ph idx="1"/>
          </p:nvPr>
        </p:nvSpPr>
        <p:spPr>
          <a:xfrm>
            <a:off x="838200" y="1527451"/>
            <a:ext cx="10515600" cy="2040697"/>
          </a:xfrm>
        </p:spPr>
        <p:txBody>
          <a:bodyPr/>
          <a:lstStyle/>
          <a:p>
            <a:r>
              <a:rPr lang="en-US" dirty="0">
                <a:solidFill>
                  <a:srgbClr val="333333"/>
                </a:solidFill>
                <a:effectLst/>
                <a:highlight>
                  <a:srgbClr val="FFFFFF"/>
                </a:highlight>
                <a:latin typeface="Times New Roman" panose="02020603050405020304" pitchFamily="18" charset="0"/>
                <a:cs typeface="Times New Roman" panose="02020603050405020304" pitchFamily="18" charset="0"/>
              </a:rPr>
              <a:t>Automation testing refers to the automatic testing of the software in which developer or tester write the test script once with the help of testing tools and framework and run it on the software. The test script automatically test the software without human intervention and shows the result either error, bugs are present, or software is free from them.</a:t>
            </a:r>
            <a:endParaRPr lang="en-US" dirty="0">
              <a:latin typeface="Times New Roman" panose="02020603050405020304" pitchFamily="18" charset="0"/>
              <a:cs typeface="Times New Roman" panose="02020603050405020304" pitchFamily="18" charset="0"/>
            </a:endParaRPr>
          </a:p>
        </p:txBody>
      </p:sp>
      <p:pic>
        <p:nvPicPr>
          <p:cNvPr id="7" name="Picture 6" descr="A person typing on a computer&#10;&#10;Description automatically generated">
            <a:extLst>
              <a:ext uri="{FF2B5EF4-FFF2-40B4-BE49-F238E27FC236}">
                <a16:creationId xmlns:a16="http://schemas.microsoft.com/office/drawing/2014/main" id="{ACE8E7D4-AD9B-DE37-B765-F42EC26E6A6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01154" y="4351060"/>
            <a:ext cx="2178942" cy="1437724"/>
          </a:xfrm>
          <a:prstGeom prst="rect">
            <a:avLst/>
          </a:prstGeom>
        </p:spPr>
      </p:pic>
      <p:pic>
        <p:nvPicPr>
          <p:cNvPr id="9" name="Picture 8" descr="A computer with colorful apps flying out&#10;&#10;Description automatically generated">
            <a:extLst>
              <a:ext uri="{FF2B5EF4-FFF2-40B4-BE49-F238E27FC236}">
                <a16:creationId xmlns:a16="http://schemas.microsoft.com/office/drawing/2014/main" id="{97B420D2-D07C-4792-C226-E547DB50874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43964" y="4351060"/>
            <a:ext cx="2088351" cy="1437723"/>
          </a:xfrm>
          <a:prstGeom prst="rect">
            <a:avLst/>
          </a:prstGeom>
        </p:spPr>
      </p:pic>
      <p:pic>
        <p:nvPicPr>
          <p:cNvPr id="12" name="Picture 11" descr="A computer with a red arrow going down&#10;&#10;Description automatically generated">
            <a:extLst>
              <a:ext uri="{FF2B5EF4-FFF2-40B4-BE49-F238E27FC236}">
                <a16:creationId xmlns:a16="http://schemas.microsoft.com/office/drawing/2014/main" id="{D72726F6-D769-D139-FF5E-8FCEFB0A1A0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618994" y="4523827"/>
            <a:ext cx="1457464" cy="1264957"/>
          </a:xfrm>
          <a:prstGeom prst="rect">
            <a:avLst/>
          </a:prstGeom>
        </p:spPr>
      </p:pic>
      <p:sp>
        <p:nvSpPr>
          <p:cNvPr id="13" name="TextBox 12">
            <a:extLst>
              <a:ext uri="{FF2B5EF4-FFF2-40B4-BE49-F238E27FC236}">
                <a16:creationId xmlns:a16="http://schemas.microsoft.com/office/drawing/2014/main" id="{64CE71E1-5451-98CE-FA11-A47C0831B077}"/>
              </a:ext>
            </a:extLst>
          </p:cNvPr>
          <p:cNvSpPr txBox="1"/>
          <p:nvPr/>
        </p:nvSpPr>
        <p:spPr>
          <a:xfrm>
            <a:off x="838200" y="3774938"/>
            <a:ext cx="701602" cy="369332"/>
          </a:xfrm>
          <a:prstGeom prst="rect">
            <a:avLst/>
          </a:prstGeom>
          <a:noFill/>
        </p:spPr>
        <p:txBody>
          <a:bodyPr wrap="none" rtlCol="0">
            <a:spAutoFit/>
          </a:bodyPr>
          <a:lstStyle/>
          <a:p>
            <a:r>
              <a:rPr lang="en-US" dirty="0">
                <a:solidFill>
                  <a:schemeClr val="accent2">
                    <a:lumMod val="75000"/>
                  </a:schemeClr>
                </a:solidFill>
              </a:rPr>
              <a:t>Tools</a:t>
            </a:r>
          </a:p>
        </p:txBody>
      </p:sp>
      <p:sp>
        <p:nvSpPr>
          <p:cNvPr id="14" name="TextBox 13">
            <a:extLst>
              <a:ext uri="{FF2B5EF4-FFF2-40B4-BE49-F238E27FC236}">
                <a16:creationId xmlns:a16="http://schemas.microsoft.com/office/drawing/2014/main" id="{0F7853F9-5266-363A-3D97-CE5D4736C6D0}"/>
              </a:ext>
            </a:extLst>
          </p:cNvPr>
          <p:cNvSpPr txBox="1"/>
          <p:nvPr/>
        </p:nvSpPr>
        <p:spPr>
          <a:xfrm>
            <a:off x="3718745" y="3774938"/>
            <a:ext cx="1296958" cy="369332"/>
          </a:xfrm>
          <a:prstGeom prst="rect">
            <a:avLst/>
          </a:prstGeom>
          <a:noFill/>
        </p:spPr>
        <p:txBody>
          <a:bodyPr wrap="none" rtlCol="0">
            <a:spAutoFit/>
          </a:bodyPr>
          <a:lstStyle/>
          <a:p>
            <a:r>
              <a:rPr lang="en-US" dirty="0">
                <a:solidFill>
                  <a:schemeClr val="accent2">
                    <a:lumMod val="75000"/>
                  </a:schemeClr>
                </a:solidFill>
              </a:rPr>
              <a:t>Framework</a:t>
            </a:r>
          </a:p>
        </p:txBody>
      </p:sp>
      <p:cxnSp>
        <p:nvCxnSpPr>
          <p:cNvPr id="16" name="Straight Arrow Connector 15">
            <a:extLst>
              <a:ext uri="{FF2B5EF4-FFF2-40B4-BE49-F238E27FC236}">
                <a16:creationId xmlns:a16="http://schemas.microsoft.com/office/drawing/2014/main" id="{3787CF22-B42C-60DA-A074-229A87E20678}"/>
              </a:ext>
            </a:extLst>
          </p:cNvPr>
          <p:cNvCxnSpPr>
            <a:cxnSpLocks/>
            <a:stCxn id="13" idx="2"/>
          </p:cNvCxnSpPr>
          <p:nvPr/>
        </p:nvCxnSpPr>
        <p:spPr>
          <a:xfrm>
            <a:off x="1189001" y="4065104"/>
            <a:ext cx="350801" cy="4587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996CEE4-CB7F-3426-AEC7-C3AFFD39ACEF}"/>
              </a:ext>
            </a:extLst>
          </p:cNvPr>
          <p:cNvCxnSpPr>
            <a:cxnSpLocks/>
          </p:cNvCxnSpPr>
          <p:nvPr/>
        </p:nvCxnSpPr>
        <p:spPr>
          <a:xfrm flipH="1">
            <a:off x="3841447" y="4065104"/>
            <a:ext cx="648479" cy="5271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E3C9811A-757C-127B-F898-E43C48279F16}"/>
              </a:ext>
            </a:extLst>
          </p:cNvPr>
          <p:cNvSpPr txBox="1"/>
          <p:nvPr/>
        </p:nvSpPr>
        <p:spPr>
          <a:xfrm>
            <a:off x="1851245" y="5995574"/>
            <a:ext cx="1678759" cy="400110"/>
          </a:xfrm>
          <a:prstGeom prst="rect">
            <a:avLst/>
          </a:prstGeom>
          <a:noFill/>
        </p:spPr>
        <p:txBody>
          <a:bodyPr wrap="square" rtlCol="0">
            <a:spAutoFit/>
          </a:bodyPr>
          <a:lstStyle/>
          <a:p>
            <a:pPr algn="ctr"/>
            <a:r>
              <a:rPr lang="en-US" sz="2000" b="1" dirty="0"/>
              <a:t>Script</a:t>
            </a:r>
          </a:p>
        </p:txBody>
      </p:sp>
      <p:cxnSp>
        <p:nvCxnSpPr>
          <p:cNvPr id="22" name="Straight Arrow Connector 21">
            <a:extLst>
              <a:ext uri="{FF2B5EF4-FFF2-40B4-BE49-F238E27FC236}">
                <a16:creationId xmlns:a16="http://schemas.microsoft.com/office/drawing/2014/main" id="{40682179-BECA-5735-F77B-5A4BE550205B}"/>
              </a:ext>
            </a:extLst>
          </p:cNvPr>
          <p:cNvCxnSpPr/>
          <p:nvPr/>
        </p:nvCxnSpPr>
        <p:spPr>
          <a:xfrm>
            <a:off x="3841447" y="5069921"/>
            <a:ext cx="18288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E42DAF9F-2086-E203-2A5C-0E8B4ED373DF}"/>
              </a:ext>
            </a:extLst>
          </p:cNvPr>
          <p:cNvCxnSpPr/>
          <p:nvPr/>
        </p:nvCxnSpPr>
        <p:spPr>
          <a:xfrm>
            <a:off x="7790194" y="5100948"/>
            <a:ext cx="18288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58E3DADD-E666-4D48-6EC8-7969CD5D7EA6}"/>
              </a:ext>
            </a:extLst>
          </p:cNvPr>
          <p:cNvSpPr txBox="1"/>
          <p:nvPr/>
        </p:nvSpPr>
        <p:spPr>
          <a:xfrm>
            <a:off x="5948759" y="5968379"/>
            <a:ext cx="1678759" cy="400110"/>
          </a:xfrm>
          <a:prstGeom prst="rect">
            <a:avLst/>
          </a:prstGeom>
          <a:noFill/>
        </p:spPr>
        <p:txBody>
          <a:bodyPr wrap="square" rtlCol="0">
            <a:spAutoFit/>
          </a:bodyPr>
          <a:lstStyle/>
          <a:p>
            <a:pPr algn="ctr"/>
            <a:r>
              <a:rPr lang="en-US" sz="2000" b="1" dirty="0"/>
              <a:t>Software</a:t>
            </a:r>
          </a:p>
        </p:txBody>
      </p:sp>
      <p:sp>
        <p:nvSpPr>
          <p:cNvPr id="26" name="TextBox 25">
            <a:extLst>
              <a:ext uri="{FF2B5EF4-FFF2-40B4-BE49-F238E27FC236}">
                <a16:creationId xmlns:a16="http://schemas.microsoft.com/office/drawing/2014/main" id="{EA008DBA-08C5-A07A-CB72-F0D8A195525A}"/>
              </a:ext>
            </a:extLst>
          </p:cNvPr>
          <p:cNvSpPr txBox="1"/>
          <p:nvPr/>
        </p:nvSpPr>
        <p:spPr>
          <a:xfrm>
            <a:off x="9510274" y="5981633"/>
            <a:ext cx="1678759" cy="400110"/>
          </a:xfrm>
          <a:prstGeom prst="rect">
            <a:avLst/>
          </a:prstGeom>
          <a:noFill/>
        </p:spPr>
        <p:txBody>
          <a:bodyPr wrap="square" rtlCol="0">
            <a:spAutoFit/>
          </a:bodyPr>
          <a:lstStyle/>
          <a:p>
            <a:pPr algn="ctr"/>
            <a:r>
              <a:rPr lang="en-US" sz="2000" b="1" dirty="0"/>
              <a:t>Result</a:t>
            </a:r>
          </a:p>
        </p:txBody>
      </p:sp>
    </p:spTree>
    <p:extLst>
      <p:ext uri="{BB962C8B-B14F-4D97-AF65-F5344CB8AC3E}">
        <p14:creationId xmlns:p14="http://schemas.microsoft.com/office/powerpoint/2010/main" val="370643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8DA3-5FBE-D7E0-9B1F-8D7FF9DB528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2. Which Are The Browsers Supported By Selenium Ide? </a:t>
            </a:r>
          </a:p>
        </p:txBody>
      </p:sp>
      <p:sp>
        <p:nvSpPr>
          <p:cNvPr id="3" name="Content Placeholder 2">
            <a:extLst>
              <a:ext uri="{FF2B5EF4-FFF2-40B4-BE49-F238E27FC236}">
                <a16:creationId xmlns:a16="http://schemas.microsoft.com/office/drawing/2014/main" id="{FFEFEA21-50C3-6F0F-87A9-D4F8DB1E84C9}"/>
              </a:ext>
            </a:extLst>
          </p:cNvPr>
          <p:cNvSpPr>
            <a:spLocks noGrp="1"/>
          </p:cNvSpPr>
          <p:nvPr>
            <p:ph idx="1"/>
          </p:nvPr>
        </p:nvSpPr>
        <p:spPr>
          <a:xfrm>
            <a:off x="838200" y="1570383"/>
            <a:ext cx="10515600" cy="1858617"/>
          </a:xfrm>
        </p:spPr>
        <p:txBody>
          <a:bodyPr>
            <a:normAutofit/>
          </a:bodyPr>
          <a:lstStyle/>
          <a:p>
            <a:pPr marL="0" indent="0" algn="l" rtl="0">
              <a:buNone/>
            </a:pPr>
            <a:r>
              <a:rPr lang="en-US" b="0" i="0" dirty="0">
                <a:solidFill>
                  <a:srgbClr val="282829"/>
                </a:solidFill>
                <a:effectLst/>
                <a:highlight>
                  <a:srgbClr val="FFFFFF"/>
                </a:highlight>
                <a:latin typeface="-apple-system"/>
              </a:rPr>
              <a:t>Selenium IDE supports the following browsers:</a:t>
            </a:r>
          </a:p>
          <a:p>
            <a:pPr lvl="1"/>
            <a:r>
              <a:rPr lang="en-US" b="0" i="0" dirty="0">
                <a:solidFill>
                  <a:srgbClr val="282829"/>
                </a:solidFill>
                <a:effectLst/>
                <a:highlight>
                  <a:srgbClr val="FFFFFF"/>
                </a:highlight>
                <a:latin typeface="-apple-system"/>
              </a:rPr>
              <a:t>Google Chrome</a:t>
            </a:r>
          </a:p>
          <a:p>
            <a:pPr lvl="1"/>
            <a:r>
              <a:rPr lang="en-US" b="0" i="0" dirty="0">
                <a:solidFill>
                  <a:srgbClr val="282829"/>
                </a:solidFill>
                <a:effectLst/>
                <a:highlight>
                  <a:srgbClr val="FFFFFF"/>
                </a:highlight>
                <a:latin typeface="-apple-system"/>
              </a:rPr>
              <a:t>Mozilla Firefox</a:t>
            </a:r>
          </a:p>
          <a:p>
            <a:pPr lvl="1"/>
            <a:r>
              <a:rPr lang="en-US" b="0" i="0" dirty="0">
                <a:solidFill>
                  <a:srgbClr val="282829"/>
                </a:solidFill>
                <a:effectLst/>
                <a:highlight>
                  <a:srgbClr val="FFFFFF"/>
                </a:highlight>
                <a:latin typeface="-apple-system"/>
              </a:rPr>
              <a:t>Microsoft Edge </a:t>
            </a:r>
          </a:p>
        </p:txBody>
      </p:sp>
      <p:sp>
        <p:nvSpPr>
          <p:cNvPr id="4" name="Oval 3">
            <a:extLst>
              <a:ext uri="{FF2B5EF4-FFF2-40B4-BE49-F238E27FC236}">
                <a16:creationId xmlns:a16="http://schemas.microsoft.com/office/drawing/2014/main" id="{B306D4B8-DD5B-A9C3-E05B-CC635DE6AFE4}"/>
              </a:ext>
            </a:extLst>
          </p:cNvPr>
          <p:cNvSpPr/>
          <p:nvPr/>
        </p:nvSpPr>
        <p:spPr>
          <a:xfrm>
            <a:off x="4641573" y="4378186"/>
            <a:ext cx="3518453" cy="142129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Selenium IDE</a:t>
            </a:r>
          </a:p>
        </p:txBody>
      </p:sp>
      <p:sp>
        <p:nvSpPr>
          <p:cNvPr id="5" name="Rectangle: Rounded Corners 4">
            <a:extLst>
              <a:ext uri="{FF2B5EF4-FFF2-40B4-BE49-F238E27FC236}">
                <a16:creationId xmlns:a16="http://schemas.microsoft.com/office/drawing/2014/main" id="{BFAA04BD-96A7-7505-A58B-4FB1D85757FA}"/>
              </a:ext>
            </a:extLst>
          </p:cNvPr>
          <p:cNvSpPr/>
          <p:nvPr/>
        </p:nvSpPr>
        <p:spPr>
          <a:xfrm>
            <a:off x="1143000" y="4711147"/>
            <a:ext cx="2385391" cy="75537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Chrome</a:t>
            </a:r>
          </a:p>
        </p:txBody>
      </p:sp>
      <p:sp>
        <p:nvSpPr>
          <p:cNvPr id="6" name="Rectangle: Rounded Corners 5">
            <a:extLst>
              <a:ext uri="{FF2B5EF4-FFF2-40B4-BE49-F238E27FC236}">
                <a16:creationId xmlns:a16="http://schemas.microsoft.com/office/drawing/2014/main" id="{B6B18FAA-A040-A9EF-7678-F8EC86A212E4}"/>
              </a:ext>
            </a:extLst>
          </p:cNvPr>
          <p:cNvSpPr/>
          <p:nvPr/>
        </p:nvSpPr>
        <p:spPr>
          <a:xfrm>
            <a:off x="9361881" y="4819886"/>
            <a:ext cx="2385391" cy="75537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Edge</a:t>
            </a:r>
          </a:p>
        </p:txBody>
      </p:sp>
      <p:sp>
        <p:nvSpPr>
          <p:cNvPr id="7" name="Rectangle: Rounded Corners 6">
            <a:extLst>
              <a:ext uri="{FF2B5EF4-FFF2-40B4-BE49-F238E27FC236}">
                <a16:creationId xmlns:a16="http://schemas.microsoft.com/office/drawing/2014/main" id="{4843F5FD-8CE4-C8E2-15AE-BBC1915C4562}"/>
              </a:ext>
            </a:extLst>
          </p:cNvPr>
          <p:cNvSpPr/>
          <p:nvPr/>
        </p:nvSpPr>
        <p:spPr>
          <a:xfrm>
            <a:off x="5362159" y="2748169"/>
            <a:ext cx="2385391" cy="75537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Firefox</a:t>
            </a:r>
          </a:p>
        </p:txBody>
      </p:sp>
      <p:sp>
        <p:nvSpPr>
          <p:cNvPr id="11" name="Arc 10">
            <a:extLst>
              <a:ext uri="{FF2B5EF4-FFF2-40B4-BE49-F238E27FC236}">
                <a16:creationId xmlns:a16="http://schemas.microsoft.com/office/drawing/2014/main" id="{705F22C7-C2C9-7669-30DD-9ED8A2BDDB09}"/>
              </a:ext>
            </a:extLst>
          </p:cNvPr>
          <p:cNvSpPr/>
          <p:nvPr/>
        </p:nvSpPr>
        <p:spPr>
          <a:xfrm>
            <a:off x="2385391" y="4979504"/>
            <a:ext cx="2256182" cy="218661"/>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A617B2B5-AD13-6DB2-3FD0-0B6A5F4F3359}"/>
              </a:ext>
            </a:extLst>
          </p:cNvPr>
          <p:cNvSpPr/>
          <p:nvPr/>
        </p:nvSpPr>
        <p:spPr>
          <a:xfrm rot="4644078">
            <a:off x="5359481" y="3163655"/>
            <a:ext cx="1538728" cy="89783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ADA987BF-1874-C141-0C27-FEDB49FA8C70}"/>
              </a:ext>
            </a:extLst>
          </p:cNvPr>
          <p:cNvSpPr/>
          <p:nvPr/>
        </p:nvSpPr>
        <p:spPr>
          <a:xfrm rot="10625751">
            <a:off x="8176249" y="4919496"/>
            <a:ext cx="2371264" cy="338956"/>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0727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74F1-76CD-1E3B-BA95-47D82206DB8A}"/>
              </a:ext>
            </a:extLst>
          </p:cNvPr>
          <p:cNvSpPr>
            <a:spLocks noGrp="1"/>
          </p:cNvSpPr>
          <p:nvPr>
            <p:ph type="title"/>
          </p:nvPr>
        </p:nvSpPr>
        <p:spPr>
          <a:xfrm>
            <a:off x="838200" y="238540"/>
            <a:ext cx="10515600" cy="983974"/>
          </a:xfrm>
        </p:spPr>
        <p:txBody>
          <a:bodyPr>
            <a:normAutofit/>
          </a:bodyPr>
          <a:lstStyle/>
          <a:p>
            <a:r>
              <a:rPr lang="en-US" sz="3600" b="1" dirty="0">
                <a:latin typeface="Times New Roman" panose="02020603050405020304" pitchFamily="18" charset="0"/>
                <a:cs typeface="Times New Roman" panose="02020603050405020304" pitchFamily="18" charset="0"/>
              </a:rPr>
              <a:t>3. What are the benefits of Automation Testing? </a:t>
            </a:r>
          </a:p>
        </p:txBody>
      </p:sp>
      <p:sp>
        <p:nvSpPr>
          <p:cNvPr id="3" name="Content Placeholder 2">
            <a:extLst>
              <a:ext uri="{FF2B5EF4-FFF2-40B4-BE49-F238E27FC236}">
                <a16:creationId xmlns:a16="http://schemas.microsoft.com/office/drawing/2014/main" id="{76A7A248-DFB6-4C41-50CD-FB2E722A0322}"/>
              </a:ext>
            </a:extLst>
          </p:cNvPr>
          <p:cNvSpPr>
            <a:spLocks noGrp="1"/>
          </p:cNvSpPr>
          <p:nvPr>
            <p:ph idx="1"/>
          </p:nvPr>
        </p:nvSpPr>
        <p:spPr>
          <a:xfrm>
            <a:off x="838200" y="1222514"/>
            <a:ext cx="10515600" cy="5396946"/>
          </a:xfrm>
        </p:spPr>
        <p:txBody>
          <a:bodyPr>
            <a:normAutofit fontScale="77500" lnSpcReduction="20000"/>
          </a:bodyPr>
          <a:lstStyle/>
          <a:p>
            <a:pPr marL="0" indent="0">
              <a:buNone/>
            </a:pPr>
            <a:r>
              <a:rPr lang="en-US" sz="3600" b="1" dirty="0">
                <a:latin typeface="Times New Roman" panose="02020603050405020304" pitchFamily="18" charset="0"/>
                <a:cs typeface="Times New Roman" panose="02020603050405020304" pitchFamily="18" charset="0"/>
              </a:rPr>
              <a:t>Benefits of Automation Testing:</a:t>
            </a:r>
          </a:p>
          <a:p>
            <a:pPr marL="0" indent="0">
              <a:buNone/>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Increased Efficiency:</a:t>
            </a:r>
            <a:r>
              <a:rPr lang="en-US" dirty="0">
                <a:latin typeface="Times New Roman" panose="02020603050405020304" pitchFamily="18" charset="0"/>
                <a:cs typeface="Times New Roman" panose="02020603050405020304" pitchFamily="18" charset="0"/>
              </a:rPr>
              <a:t> Faster execution of tests, reducing the time required compared to manual testing.</a:t>
            </a:r>
          </a:p>
          <a:p>
            <a:pPr>
              <a:buFont typeface="+mj-lt"/>
              <a:buAutoNum type="arabicPeriod"/>
            </a:pPr>
            <a:r>
              <a:rPr lang="en-US" b="1" dirty="0">
                <a:latin typeface="Times New Roman" panose="02020603050405020304" pitchFamily="18" charset="0"/>
                <a:cs typeface="Times New Roman" panose="02020603050405020304" pitchFamily="18" charset="0"/>
              </a:rPr>
              <a:t>Enhanced Accuracy:</a:t>
            </a:r>
            <a:r>
              <a:rPr lang="en-US" dirty="0">
                <a:latin typeface="Times New Roman" panose="02020603050405020304" pitchFamily="18" charset="0"/>
                <a:cs typeface="Times New Roman" panose="02020603050405020304" pitchFamily="18" charset="0"/>
              </a:rPr>
              <a:t> Consistent and reliable test results with minimal human error.</a:t>
            </a:r>
          </a:p>
          <a:p>
            <a:pPr>
              <a:buFont typeface="+mj-lt"/>
              <a:buAutoNum type="arabicPeriod"/>
            </a:pPr>
            <a:r>
              <a:rPr lang="en-US" b="1" dirty="0">
                <a:latin typeface="Times New Roman" panose="02020603050405020304" pitchFamily="18" charset="0"/>
                <a:cs typeface="Times New Roman" panose="02020603050405020304" pitchFamily="18" charset="0"/>
              </a:rPr>
              <a:t>Broader Test Coverage:</a:t>
            </a:r>
            <a:r>
              <a:rPr lang="en-US" dirty="0">
                <a:latin typeface="Times New Roman" panose="02020603050405020304" pitchFamily="18" charset="0"/>
                <a:cs typeface="Times New Roman" panose="02020603050405020304" pitchFamily="18" charset="0"/>
              </a:rPr>
              <a:t> Ability to run more tests and scenarios, including complex and extensive tests.</a:t>
            </a:r>
          </a:p>
          <a:p>
            <a:pPr>
              <a:buFont typeface="+mj-lt"/>
              <a:buAutoNum type="arabicPeriod"/>
            </a:pPr>
            <a:r>
              <a:rPr lang="en-US" b="1" dirty="0">
                <a:latin typeface="Times New Roman" panose="02020603050405020304" pitchFamily="18" charset="0"/>
                <a:cs typeface="Times New Roman" panose="02020603050405020304" pitchFamily="18" charset="0"/>
              </a:rPr>
              <a:t>Cost-Effective:</a:t>
            </a:r>
            <a:r>
              <a:rPr lang="en-US" dirty="0">
                <a:latin typeface="Times New Roman" panose="02020603050405020304" pitchFamily="18" charset="0"/>
                <a:cs typeface="Times New Roman" panose="02020603050405020304" pitchFamily="18" charset="0"/>
              </a:rPr>
              <a:t> Long-term savings due to reduced manual testing efforts and faster release cycles.</a:t>
            </a:r>
          </a:p>
          <a:p>
            <a:pPr>
              <a:buFont typeface="+mj-lt"/>
              <a:buAutoNum type="arabicPeriod"/>
            </a:pPr>
            <a:r>
              <a:rPr lang="en-US" b="1" dirty="0">
                <a:latin typeface="Times New Roman" panose="02020603050405020304" pitchFamily="18" charset="0"/>
                <a:cs typeface="Times New Roman" panose="02020603050405020304" pitchFamily="18" charset="0"/>
              </a:rPr>
              <a:t>Quick Feedback:</a:t>
            </a:r>
            <a:r>
              <a:rPr lang="en-US" dirty="0">
                <a:latin typeface="Times New Roman" panose="02020603050405020304" pitchFamily="18" charset="0"/>
                <a:cs typeface="Times New Roman" panose="02020603050405020304" pitchFamily="18" charset="0"/>
              </a:rPr>
              <a:t> Immediate results from tests help in faster bug identification and fixes.</a:t>
            </a:r>
          </a:p>
          <a:p>
            <a:pPr>
              <a:buFont typeface="+mj-lt"/>
              <a:buAutoNum type="arabicPeriod"/>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Easily handles larger and more complex test scenarios, with support for parallel execution.</a:t>
            </a:r>
          </a:p>
          <a:p>
            <a:pPr>
              <a:buFont typeface="+mj-lt"/>
              <a:buAutoNum type="arabicPeriod"/>
            </a:pPr>
            <a:r>
              <a:rPr lang="en-US" b="1" dirty="0">
                <a:latin typeface="Times New Roman" panose="02020603050405020304" pitchFamily="18" charset="0"/>
                <a:cs typeface="Times New Roman" panose="02020603050405020304" pitchFamily="18" charset="0"/>
              </a:rPr>
              <a:t>Reusability:</a:t>
            </a:r>
            <a:r>
              <a:rPr lang="en-US" dirty="0">
                <a:latin typeface="Times New Roman" panose="02020603050405020304" pitchFamily="18" charset="0"/>
                <a:cs typeface="Times New Roman" panose="02020603050405020304" pitchFamily="18" charset="0"/>
              </a:rPr>
              <a:t> Test scripts can be reused across different versions and configurations of the application.</a:t>
            </a:r>
          </a:p>
          <a:p>
            <a:pPr>
              <a:buFont typeface="+mj-lt"/>
              <a:buAutoNum type="arabicPeriod"/>
            </a:pPr>
            <a:r>
              <a:rPr lang="en-US" b="1" dirty="0">
                <a:latin typeface="Times New Roman" panose="02020603050405020304" pitchFamily="18" charset="0"/>
                <a:cs typeface="Times New Roman" panose="02020603050405020304" pitchFamily="18" charset="0"/>
              </a:rPr>
              <a:t>Integration with CI/CD:</a:t>
            </a:r>
            <a:r>
              <a:rPr lang="en-US" dirty="0">
                <a:latin typeface="Times New Roman" panose="02020603050405020304" pitchFamily="18" charset="0"/>
                <a:cs typeface="Times New Roman" panose="02020603050405020304" pitchFamily="18" charset="0"/>
              </a:rPr>
              <a:t> Supports continuous integration and deployment processes, enabling more frequent and reliable releases.</a:t>
            </a:r>
          </a:p>
          <a:p>
            <a:pPr marL="0" indent="0">
              <a:buNone/>
            </a:pPr>
            <a:endParaRPr lang="en-US" dirty="0"/>
          </a:p>
        </p:txBody>
      </p:sp>
    </p:spTree>
    <p:extLst>
      <p:ext uri="{BB962C8B-B14F-4D97-AF65-F5344CB8AC3E}">
        <p14:creationId xmlns:p14="http://schemas.microsoft.com/office/powerpoint/2010/main" val="128902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6C8D-83D4-7C5D-D079-09499FBA3387}"/>
              </a:ext>
            </a:extLst>
          </p:cNvPr>
          <p:cNvSpPr>
            <a:spLocks noGrp="1"/>
          </p:cNvSpPr>
          <p:nvPr>
            <p:ph type="title"/>
          </p:nvPr>
        </p:nvSpPr>
        <p:spPr/>
        <p:txBody>
          <a:bodyPr/>
          <a:lstStyle/>
          <a:p>
            <a:r>
              <a:rPr lang="en-US" dirty="0"/>
              <a:t>4. What are the advantages of Selenium? </a:t>
            </a:r>
          </a:p>
        </p:txBody>
      </p:sp>
      <p:sp>
        <p:nvSpPr>
          <p:cNvPr id="3" name="Content Placeholder 2">
            <a:extLst>
              <a:ext uri="{FF2B5EF4-FFF2-40B4-BE49-F238E27FC236}">
                <a16:creationId xmlns:a16="http://schemas.microsoft.com/office/drawing/2014/main" id="{6B74E825-61F1-2FCE-8B27-37504A39683D}"/>
              </a:ext>
            </a:extLst>
          </p:cNvPr>
          <p:cNvSpPr>
            <a:spLocks noGrp="1"/>
          </p:cNvSpPr>
          <p:nvPr>
            <p:ph idx="1"/>
          </p:nvPr>
        </p:nvSpPr>
        <p:spPr/>
        <p:txBody>
          <a:bodyPr>
            <a:normAutofit lnSpcReduction="10000"/>
          </a:bodyPr>
          <a:lstStyle/>
          <a:p>
            <a:pPr marL="0" indent="0" algn="l" fontAlgn="auto">
              <a:buNone/>
            </a:pPr>
            <a:r>
              <a:rPr lang="en-US" sz="3200" b="1" i="0" dirty="0">
                <a:effectLst/>
                <a:highlight>
                  <a:srgbClr val="FFFFFF"/>
                </a:highlight>
                <a:latin typeface="Times New Roman" panose="02020603050405020304" pitchFamily="18" charset="0"/>
                <a:cs typeface="Times New Roman" panose="02020603050405020304" pitchFamily="18" charset="0"/>
              </a:rPr>
              <a:t>Advantages of Selenium:</a:t>
            </a:r>
            <a:endParaRPr lang="en-US" sz="3200" b="0" i="0" dirty="0">
              <a:effectLst/>
              <a:highlight>
                <a:srgbClr val="FFFFFF"/>
              </a:highlight>
              <a:latin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cs typeface="Times New Roman" panose="02020603050405020304" pitchFamily="18" charset="0"/>
              </a:rPr>
              <a:t>Cross-Browser Compatibility:</a:t>
            </a:r>
            <a:r>
              <a:rPr lang="en-US" dirty="0">
                <a:effectLst/>
                <a:latin typeface="Times New Roman" panose="02020603050405020304" pitchFamily="18" charset="0"/>
                <a:cs typeface="Times New Roman" panose="02020603050405020304" pitchFamily="18" charset="0"/>
              </a:rPr>
              <a:t> Selenium supports multiple browsers like Chrome, Firefox, Safari, and Internet Explorer, making it easier to test web applications on different platforms.</a:t>
            </a:r>
          </a:p>
          <a:p>
            <a:r>
              <a:rPr lang="en-US" b="1" dirty="0">
                <a:effectLst/>
                <a:latin typeface="Times New Roman" panose="02020603050405020304" pitchFamily="18" charset="0"/>
                <a:cs typeface="Times New Roman" panose="02020603050405020304" pitchFamily="18" charset="0"/>
              </a:rPr>
              <a:t>Platform Independence:</a:t>
            </a:r>
            <a:r>
              <a:rPr lang="en-US" dirty="0">
                <a:effectLst/>
                <a:latin typeface="Times New Roman" panose="02020603050405020304" pitchFamily="18" charset="0"/>
                <a:cs typeface="Times New Roman" panose="02020603050405020304" pitchFamily="18" charset="0"/>
              </a:rPr>
              <a:t> Selenium is a cross-platform tool, which means it can be used on different operating systems like Windows, Linux, and macOS.</a:t>
            </a:r>
          </a:p>
          <a:p>
            <a:r>
              <a:rPr lang="en-US" b="1" dirty="0">
                <a:effectLst/>
                <a:latin typeface="Times New Roman" panose="02020603050405020304" pitchFamily="18" charset="0"/>
                <a:cs typeface="Times New Roman" panose="02020603050405020304" pitchFamily="18" charset="0"/>
              </a:rPr>
              <a:t>Support for Multiple Programming Languages:</a:t>
            </a:r>
            <a:r>
              <a:rPr lang="en-US" dirty="0">
                <a:effectLst/>
                <a:latin typeface="Times New Roman" panose="02020603050405020304" pitchFamily="18" charset="0"/>
                <a:cs typeface="Times New Roman" panose="02020603050405020304" pitchFamily="18" charset="0"/>
              </a:rPr>
              <a:t> Selenium supports multiple programming languages, including Java, C#, Python, Ruby, and others. This allows developers and testers to choose the language they are most comfortable with.</a:t>
            </a:r>
          </a:p>
          <a:p>
            <a:endParaRPr lang="en-US" dirty="0"/>
          </a:p>
        </p:txBody>
      </p:sp>
    </p:spTree>
    <p:extLst>
      <p:ext uri="{BB962C8B-B14F-4D97-AF65-F5344CB8AC3E}">
        <p14:creationId xmlns:p14="http://schemas.microsoft.com/office/powerpoint/2010/main" val="91525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EFCF1-13F1-3EB5-44FA-1565537D90C2}"/>
              </a:ext>
            </a:extLst>
          </p:cNvPr>
          <p:cNvSpPr>
            <a:spLocks noGrp="1"/>
          </p:cNvSpPr>
          <p:nvPr>
            <p:ph idx="1"/>
          </p:nvPr>
        </p:nvSpPr>
        <p:spPr>
          <a:xfrm>
            <a:off x="838200" y="735496"/>
            <a:ext cx="10515600" cy="5441467"/>
          </a:xfrm>
        </p:spPr>
        <p:txBody>
          <a:bodyPr>
            <a:normAutofit lnSpcReduction="10000"/>
          </a:bodyPr>
          <a:lstStyle/>
          <a:p>
            <a:r>
              <a:rPr lang="en-US" b="1" i="0" dirty="0">
                <a:effectLst/>
                <a:highlight>
                  <a:srgbClr val="FFFFFF"/>
                </a:highlight>
                <a:latin typeface="Times New Roman" panose="02020603050405020304" pitchFamily="18" charset="0"/>
                <a:cs typeface="Times New Roman" panose="02020603050405020304" pitchFamily="18" charset="0"/>
              </a:rPr>
              <a:t>Large Community and Resources:</a:t>
            </a:r>
            <a:r>
              <a:rPr lang="en-US" b="0" i="0" dirty="0">
                <a:effectLst/>
                <a:highlight>
                  <a:srgbClr val="FFFFFF"/>
                </a:highlight>
                <a:latin typeface="Times New Roman" panose="02020603050405020304" pitchFamily="18" charset="0"/>
                <a:cs typeface="Times New Roman" panose="02020603050405020304" pitchFamily="18" charset="0"/>
              </a:rPr>
              <a:t> Selenium has a large and active community. This means there is a wealth of documentation, tutorials, and forums available, making it easier for users to find help and solutions to common problems.</a:t>
            </a:r>
          </a:p>
          <a:p>
            <a:r>
              <a:rPr lang="en-US" b="1" i="0" dirty="0">
                <a:effectLst/>
                <a:highlight>
                  <a:srgbClr val="FFFFFF"/>
                </a:highlight>
                <a:latin typeface="Times New Roman" panose="02020603050405020304" pitchFamily="18" charset="0"/>
                <a:cs typeface="Times New Roman" panose="02020603050405020304" pitchFamily="18" charset="0"/>
              </a:rPr>
              <a:t>Integration with Other Tools:</a:t>
            </a:r>
            <a:r>
              <a:rPr lang="en-US" b="0" i="0" dirty="0">
                <a:effectLst/>
                <a:highlight>
                  <a:srgbClr val="FFFFFF"/>
                </a:highlight>
                <a:latin typeface="Times New Roman" panose="02020603050405020304" pitchFamily="18" charset="0"/>
                <a:cs typeface="Times New Roman" panose="02020603050405020304" pitchFamily="18" charset="0"/>
              </a:rPr>
              <a:t> Selenium can be easily integrated with other tools and frameworks, such as TestNG, JUnit, Maven, and Jenkins, enhancing its capabilities and making it suitable for various testing needs.</a:t>
            </a:r>
          </a:p>
          <a:p>
            <a:r>
              <a:rPr lang="en-US" b="1" i="0" dirty="0">
                <a:effectLst/>
                <a:highlight>
                  <a:srgbClr val="FFFFFF"/>
                </a:highlight>
                <a:latin typeface="Times New Roman" panose="02020603050405020304" pitchFamily="18" charset="0"/>
                <a:cs typeface="Times New Roman" panose="02020603050405020304" pitchFamily="18" charset="0"/>
              </a:rPr>
              <a:t>Flexibility and Extensibility:</a:t>
            </a:r>
            <a:r>
              <a:rPr lang="en-US" b="0" i="0" dirty="0">
                <a:effectLst/>
                <a:highlight>
                  <a:srgbClr val="FFFFFF"/>
                </a:highlight>
                <a:latin typeface="Times New Roman" panose="02020603050405020304" pitchFamily="18" charset="0"/>
                <a:cs typeface="Times New Roman" panose="02020603050405020304" pitchFamily="18" charset="0"/>
              </a:rPr>
              <a:t> Selenium can be extended for various functionalities through its APIs, making it adaptable to different testing scenarios.</a:t>
            </a:r>
          </a:p>
          <a:p>
            <a:r>
              <a:rPr lang="en-US" b="1" i="0" dirty="0">
                <a:effectLst/>
                <a:highlight>
                  <a:srgbClr val="FFFFFF"/>
                </a:highlight>
                <a:latin typeface="Times New Roman" panose="02020603050405020304" pitchFamily="18" charset="0"/>
                <a:cs typeface="Times New Roman" panose="02020603050405020304" pitchFamily="18" charset="0"/>
              </a:rPr>
              <a:t>Support for Parallel Execution:</a:t>
            </a:r>
            <a:r>
              <a:rPr lang="en-US" b="0" i="0" dirty="0">
                <a:effectLst/>
                <a:highlight>
                  <a:srgbClr val="FFFFFF"/>
                </a:highlight>
                <a:latin typeface="Times New Roman" panose="02020603050405020304" pitchFamily="18" charset="0"/>
                <a:cs typeface="Times New Roman" panose="02020603050405020304" pitchFamily="18" charset="0"/>
              </a:rPr>
              <a:t> Selenium allows for the parallel execution of test scripts, which can significantly reduce the overall test execution time.</a:t>
            </a:r>
          </a:p>
          <a:p>
            <a:endParaRPr lang="en-US" dirty="0"/>
          </a:p>
        </p:txBody>
      </p:sp>
    </p:spTree>
    <p:extLst>
      <p:ext uri="{BB962C8B-B14F-4D97-AF65-F5344CB8AC3E}">
        <p14:creationId xmlns:p14="http://schemas.microsoft.com/office/powerpoint/2010/main" val="337078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0A38-BECB-54DF-2843-A4EA211C00B5}"/>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5. Why testers should opt for Selenium and not QTP? </a:t>
            </a:r>
          </a:p>
        </p:txBody>
      </p:sp>
      <p:sp>
        <p:nvSpPr>
          <p:cNvPr id="3" name="Content Placeholder 2">
            <a:extLst>
              <a:ext uri="{FF2B5EF4-FFF2-40B4-BE49-F238E27FC236}">
                <a16:creationId xmlns:a16="http://schemas.microsoft.com/office/drawing/2014/main" id="{AEDA6C5B-835D-95D3-C949-C059E4BDC6E1}"/>
              </a:ext>
            </a:extLst>
          </p:cNvPr>
          <p:cNvSpPr>
            <a:spLocks noGrp="1"/>
          </p:cNvSpPr>
          <p:nvPr>
            <p:ph idx="1"/>
          </p:nvPr>
        </p:nvSpPr>
        <p:spPr>
          <a:xfrm>
            <a:off x="838200" y="1587084"/>
            <a:ext cx="10515600" cy="4565237"/>
          </a:xfrm>
        </p:spPr>
        <p:txBody>
          <a:bodyPr>
            <a:normAutofit fontScale="85000" lnSpcReduction="10000"/>
          </a:bodyPr>
          <a:lstStyle/>
          <a:p>
            <a:pPr marL="0" indent="0">
              <a:buNone/>
            </a:pPr>
            <a:r>
              <a:rPr lang="en-US" sz="3000" dirty="0">
                <a:latin typeface="Times New Roman" panose="02020603050405020304" pitchFamily="18" charset="0"/>
                <a:cs typeface="Times New Roman" panose="02020603050405020304" pitchFamily="18" charset="0"/>
              </a:rPr>
              <a:t>When choosing between Selenium and QTP testers often lean towards Selenium for several compelling reasons:</a:t>
            </a:r>
          </a:p>
          <a:p>
            <a:pPr marL="457200" indent="-457200">
              <a:buAutoNum type="arabicPeriod"/>
            </a:pPr>
            <a:r>
              <a:rPr lang="en-US" sz="2400" b="1" dirty="0">
                <a:latin typeface="Times New Roman" panose="02020603050405020304" pitchFamily="18" charset="0"/>
                <a:cs typeface="Times New Roman" panose="02020603050405020304" pitchFamily="18" charset="0"/>
              </a:rPr>
              <a:t>Open Source vs. Commercial:</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Selenium:</a:t>
            </a:r>
            <a:r>
              <a:rPr lang="en-US" sz="2400" dirty="0">
                <a:latin typeface="Times New Roman" panose="02020603050405020304" pitchFamily="18" charset="0"/>
                <a:cs typeface="Times New Roman" panose="02020603050405020304" pitchFamily="18" charset="0"/>
              </a:rPr>
              <a:t> Is open-source and free to use. This reduces costs significantly, especially for organizations that need to scale their testing efforts.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QTP:</a:t>
            </a:r>
            <a:r>
              <a:rPr lang="en-US" sz="2400" dirty="0">
                <a:latin typeface="Times New Roman" panose="02020603050405020304" pitchFamily="18" charset="0"/>
                <a:cs typeface="Times New Roman" panose="02020603050405020304" pitchFamily="18" charset="0"/>
              </a:rPr>
              <a:t> Is a commercial tool that requires a license. The cost of licensing can be substantial, which may not be feasible for all organizations.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t>2. Programming Language Flexibility:</a:t>
            </a:r>
          </a:p>
          <a:p>
            <a:pPr>
              <a:buFont typeface="Arial" panose="020B0604020202020204" pitchFamily="34" charset="0"/>
              <a:buChar char="•"/>
            </a:pPr>
            <a:r>
              <a:rPr lang="en-US" sz="2400" b="1" dirty="0"/>
              <a:t>Selenium:</a:t>
            </a:r>
            <a:r>
              <a:rPr lang="en-US" sz="2400" dirty="0"/>
              <a:t> Supports a wide range of programming languages including Java, C#, Python, Ruby, and JavaScript. This allows teams to write test scripts in the language they are most comfortable with or that aligns with their project’s technology stack.</a:t>
            </a:r>
          </a:p>
          <a:p>
            <a:pPr>
              <a:buFont typeface="Arial" panose="020B0604020202020204" pitchFamily="34" charset="0"/>
              <a:buChar char="•"/>
            </a:pPr>
            <a:r>
              <a:rPr lang="en-US" sz="2400" b="1" dirty="0"/>
              <a:t>QTP:</a:t>
            </a:r>
            <a:r>
              <a:rPr lang="en-US" sz="2400" dirty="0"/>
              <a:t> Primarily uses VBScript for scripting. This can be restrictive if the team is more familiar with other languages or if the application under test requires different language support.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00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3F628-8FD7-96B6-5212-4CA8D8DA2CAB}"/>
              </a:ext>
            </a:extLst>
          </p:cNvPr>
          <p:cNvSpPr>
            <a:spLocks noGrp="1"/>
          </p:cNvSpPr>
          <p:nvPr>
            <p:ph idx="1"/>
          </p:nvPr>
        </p:nvSpPr>
        <p:spPr>
          <a:xfrm>
            <a:off x="838200" y="655983"/>
            <a:ext cx="10515600" cy="5715000"/>
          </a:xfrm>
        </p:spPr>
        <p:txBody>
          <a:bodyPr>
            <a:normAutofit fontScale="92500" lnSpcReduction="20000"/>
          </a:bodyPr>
          <a:lstStyle/>
          <a:p>
            <a:pPr marL="0" indent="0">
              <a:buNone/>
            </a:pPr>
            <a:r>
              <a:rPr lang="en-US" sz="2000" b="1"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Cross-Browser Testing:</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Selenium:</a:t>
            </a:r>
            <a:r>
              <a:rPr lang="en-US" sz="2400" dirty="0">
                <a:latin typeface="Times New Roman" panose="02020603050405020304" pitchFamily="18" charset="0"/>
                <a:cs typeface="Times New Roman" panose="02020603050405020304" pitchFamily="18" charset="0"/>
              </a:rPr>
              <a:t> Supports testing across multiple browsers such as Chrome, Firefox, Safari, and Edge. This is crucial for ensuring that web applications function correctly across different browsers.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QTP:</a:t>
            </a:r>
            <a:r>
              <a:rPr lang="en-US" sz="2400" dirty="0">
                <a:latin typeface="Times New Roman" panose="02020603050405020304" pitchFamily="18" charset="0"/>
                <a:cs typeface="Times New Roman" panose="02020603050405020304" pitchFamily="18" charset="0"/>
              </a:rPr>
              <a:t> Historically, it has had limited support for cross-browser testing and may be restricted to certain browsers and versions.</a:t>
            </a:r>
          </a:p>
          <a:p>
            <a:pPr marL="0" indent="0">
              <a:buNone/>
            </a:pPr>
            <a:r>
              <a:rPr lang="en-US" sz="2400" b="1" dirty="0">
                <a:latin typeface="Times New Roman" panose="02020603050405020304" pitchFamily="18" charset="0"/>
                <a:cs typeface="Times New Roman" panose="02020603050405020304" pitchFamily="18" charset="0"/>
              </a:rPr>
              <a:t>4. Cross-Platform Compatibility:</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Selenium:</a:t>
            </a:r>
            <a:r>
              <a:rPr lang="en-US" sz="2400" dirty="0">
                <a:latin typeface="Times New Roman" panose="02020603050405020304" pitchFamily="18" charset="0"/>
                <a:cs typeface="Times New Roman" panose="02020603050405020304" pitchFamily="18" charset="0"/>
              </a:rPr>
              <a:t> Works on various operating systems including Windows, macOS, and Linux. This flexibility is beneficial for teams working in diverse environments.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QTP:</a:t>
            </a:r>
            <a:r>
              <a:rPr lang="en-US" sz="2400" dirty="0">
                <a:latin typeface="Times New Roman" panose="02020603050405020304" pitchFamily="18" charset="0"/>
                <a:cs typeface="Times New Roman" panose="02020603050405020304" pitchFamily="18" charset="0"/>
              </a:rPr>
              <a:t> Traditionally supports only Windows environments, which can be a limitation for teams using different operating systems.</a:t>
            </a:r>
          </a:p>
          <a:p>
            <a:pPr marL="0" indent="0">
              <a:buNone/>
            </a:pPr>
            <a:r>
              <a:rPr lang="en-US" sz="2400" b="1" dirty="0">
                <a:latin typeface="Times New Roman" panose="02020603050405020304" pitchFamily="18" charset="0"/>
                <a:cs typeface="Times New Roman" panose="02020603050405020304" pitchFamily="18" charset="0"/>
              </a:rPr>
              <a:t>5. Community and Support: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Selenium:</a:t>
            </a:r>
            <a:r>
              <a:rPr lang="en-US" sz="2400" dirty="0">
                <a:latin typeface="Times New Roman" panose="02020603050405020304" pitchFamily="18" charset="0"/>
                <a:cs typeface="Times New Roman" panose="02020603050405020304" pitchFamily="18" charset="0"/>
              </a:rPr>
              <a:t> Has a large, active community that contributes to its development and provides support through forums, documentation, and shared best practices. This community-driven approach ensures that Selenium is regularly updated and improved.</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QTP:</a:t>
            </a:r>
            <a:r>
              <a:rPr lang="en-US" sz="2400" dirty="0">
                <a:latin typeface="Times New Roman" panose="02020603050405020304" pitchFamily="18" charset="0"/>
                <a:cs typeface="Times New Roman" panose="02020603050405020304" pitchFamily="18" charset="0"/>
              </a:rPr>
              <a:t> Although it has support from the vendor (Micro Focus) and a dedicated user base, it does not have the same level of community-driven development and support as Selenium.</a:t>
            </a:r>
          </a:p>
          <a:p>
            <a:pPr marL="0" indent="0">
              <a:buNone/>
            </a:pPr>
            <a:endParaRPr lang="en-US" dirty="0"/>
          </a:p>
        </p:txBody>
      </p:sp>
    </p:spTree>
    <p:extLst>
      <p:ext uri="{BB962C8B-B14F-4D97-AF65-F5344CB8AC3E}">
        <p14:creationId xmlns:p14="http://schemas.microsoft.com/office/powerpoint/2010/main" val="1412844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56370-84D1-9B48-550B-FF10B6A1510E}"/>
              </a:ext>
            </a:extLst>
          </p:cNvPr>
          <p:cNvSpPr>
            <a:spLocks noGrp="1"/>
          </p:cNvSpPr>
          <p:nvPr>
            <p:ph idx="1"/>
          </p:nvPr>
        </p:nvSpPr>
        <p:spPr>
          <a:xfrm>
            <a:off x="838200" y="417443"/>
            <a:ext cx="10515600" cy="6182140"/>
          </a:xfrm>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6. Integration with Other Tools: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Selenium:</a:t>
            </a:r>
            <a:r>
              <a:rPr lang="en-US" dirty="0">
                <a:latin typeface="Times New Roman" panose="02020603050405020304" pitchFamily="18" charset="0"/>
                <a:cs typeface="Times New Roman" panose="02020603050405020304" pitchFamily="18" charset="0"/>
              </a:rPr>
              <a:t> Integrates well with a wide range of other tools and frameworks, such as test management tools (e.g., TestNG, JUnit), CI/CD pipelines (e.g., Jenkins), and reporting tools. This enhances its versatility in different testing environments.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QTP:</a:t>
            </a:r>
            <a:r>
              <a:rPr lang="en-US" dirty="0">
                <a:latin typeface="Times New Roman" panose="02020603050405020304" pitchFamily="18" charset="0"/>
                <a:cs typeface="Times New Roman" panose="02020603050405020304" pitchFamily="18" charset="0"/>
              </a:rPr>
              <a:t> While it also integrates with various tools, the extent of integration can be limited compared to Selenium’s broad ecosystem.</a:t>
            </a:r>
          </a:p>
          <a:p>
            <a:pPr marL="0" indent="0">
              <a:buNone/>
            </a:pPr>
            <a:r>
              <a:rPr lang="en-US" b="1" dirty="0">
                <a:latin typeface="Times New Roman" panose="02020603050405020304" pitchFamily="18" charset="0"/>
                <a:cs typeface="Times New Roman" panose="02020603050405020304" pitchFamily="18" charset="0"/>
              </a:rPr>
              <a:t>7. Customizability and Extensibility: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Selenium:</a:t>
            </a:r>
            <a:r>
              <a:rPr lang="en-US" dirty="0">
                <a:latin typeface="Times New Roman" panose="02020603050405020304" pitchFamily="18" charset="0"/>
                <a:cs typeface="Times New Roman" panose="02020603050405020304" pitchFamily="18" charset="0"/>
              </a:rPr>
              <a:t> Allows for extensive customization and the ability to extend its functionality through plugins and libraries. This is particularly useful for adapting Selenium to specific project requirements or integrating with other systems.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QTP:</a:t>
            </a:r>
            <a:r>
              <a:rPr lang="en-US" dirty="0">
                <a:latin typeface="Times New Roman" panose="02020603050405020304" pitchFamily="18" charset="0"/>
                <a:cs typeface="Times New Roman" panose="02020603050405020304" pitchFamily="18" charset="0"/>
              </a:rPr>
              <a:t> Has a more rigid framework due to its commercial nature, which can limit customization options.</a:t>
            </a:r>
          </a:p>
          <a:p>
            <a:pPr marL="0" indent="0">
              <a:buNone/>
            </a:pPr>
            <a:r>
              <a:rPr lang="en-US" b="1" dirty="0">
                <a:latin typeface="Times New Roman" panose="02020603050405020304" pitchFamily="18" charset="0"/>
                <a:cs typeface="Times New Roman" panose="02020603050405020304" pitchFamily="18" charset="0"/>
              </a:rPr>
              <a:t>8. Learning Curve and Skill Availability: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Selenium:</a:t>
            </a:r>
            <a:r>
              <a:rPr lang="en-US" dirty="0">
                <a:latin typeface="Times New Roman" panose="02020603050405020304" pitchFamily="18" charset="0"/>
                <a:cs typeface="Times New Roman" panose="02020603050405020304" pitchFamily="18" charset="0"/>
              </a:rPr>
              <a:t> Given its support for popular programming languages, it often aligns better with the skills of modern developers and testers. This can lead to a smoother learning curve and easier recruitment for skilled professionals.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QTP:</a:t>
            </a:r>
            <a:r>
              <a:rPr lang="en-US" dirty="0">
                <a:latin typeface="Times New Roman" panose="02020603050405020304" pitchFamily="18" charset="0"/>
                <a:cs typeface="Times New Roman" panose="02020603050405020304" pitchFamily="18" charset="0"/>
              </a:rPr>
              <a:t> Requires knowledge of VBScript, which may not be as widely known or as relevant in today’s technology landscape.</a:t>
            </a:r>
          </a:p>
          <a:p>
            <a:pPr marL="0" indent="0">
              <a:buNone/>
            </a:pPr>
            <a:r>
              <a:rPr lang="en-US" sz="4000" dirty="0">
                <a:latin typeface="Times New Roman" panose="02020603050405020304" pitchFamily="18" charset="0"/>
                <a:cs typeface="Times New Roman" panose="02020603050405020304" pitchFamily="18" charset="0"/>
              </a:rPr>
              <a:t>Selenium’s open-source nature, language flexibility, cross-browser and cross-platform capabilities, strong community support, and integration options make it a compelling choice over QTP for many testing needs.</a:t>
            </a:r>
          </a:p>
        </p:txBody>
      </p:sp>
    </p:spTree>
    <p:extLst>
      <p:ext uri="{BB962C8B-B14F-4D97-AF65-F5344CB8AC3E}">
        <p14:creationId xmlns:p14="http://schemas.microsoft.com/office/powerpoint/2010/main" val="4105913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1094</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Aptos</vt:lpstr>
      <vt:lpstr>Aptos Display</vt:lpstr>
      <vt:lpstr>Arial</vt:lpstr>
      <vt:lpstr>Times New Roman</vt:lpstr>
      <vt:lpstr>Office Theme</vt:lpstr>
      <vt:lpstr>Assignments Module – 2 (Selenium IDE) </vt:lpstr>
      <vt:lpstr>1. What is Automation Testing? </vt:lpstr>
      <vt:lpstr>2. Which Are The Browsers Supported By Selenium Ide? </vt:lpstr>
      <vt:lpstr>3. What are the benefits of Automation Testing? </vt:lpstr>
      <vt:lpstr>4. What are the advantages of Selenium? </vt:lpstr>
      <vt:lpstr>PowerPoint Presentation</vt:lpstr>
      <vt:lpstr>5. Why testers should opt for Selenium and not QTP?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 Chaudhary</dc:creator>
  <cp:lastModifiedBy>Pooja Chaudhary</cp:lastModifiedBy>
  <cp:revision>1</cp:revision>
  <cp:lastPrinted>2024-08-14T04:43:00Z</cp:lastPrinted>
  <dcterms:created xsi:type="dcterms:W3CDTF">2024-08-14T02:48:32Z</dcterms:created>
  <dcterms:modified xsi:type="dcterms:W3CDTF">2024-08-14T04:58:36Z</dcterms:modified>
</cp:coreProperties>
</file>