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2" r:id="rId3"/>
    <p:sldId id="264" r:id="rId4"/>
    <p:sldId id="263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Patil" userId="291369f7a507f311" providerId="LiveId" clId="{A7C77590-BB5A-49F3-A152-D0AF4949EE70}"/>
    <pc:docChg chg="custSel modSld">
      <pc:chgData name="Pooja Patil" userId="291369f7a507f311" providerId="LiveId" clId="{A7C77590-BB5A-49F3-A152-D0AF4949EE70}" dt="2022-05-14T05:09:25.590" v="85" actId="20577"/>
      <pc:docMkLst>
        <pc:docMk/>
      </pc:docMkLst>
      <pc:sldChg chg="modSp mod">
        <pc:chgData name="Pooja Patil" userId="291369f7a507f311" providerId="LiveId" clId="{A7C77590-BB5A-49F3-A152-D0AF4949EE70}" dt="2022-05-14T04:57:38.877" v="27" actId="20577"/>
        <pc:sldMkLst>
          <pc:docMk/>
          <pc:sldMk cId="3343475265" sldId="257"/>
        </pc:sldMkLst>
        <pc:spChg chg="mod">
          <ac:chgData name="Pooja Patil" userId="291369f7a507f311" providerId="LiveId" clId="{A7C77590-BB5A-49F3-A152-D0AF4949EE70}" dt="2022-05-14T04:57:38.877" v="27" actId="20577"/>
          <ac:spMkLst>
            <pc:docMk/>
            <pc:sldMk cId="3343475265" sldId="257"/>
            <ac:spMk id="3" creationId="{B32F653A-FFAE-33D9-0DCA-597466B77D75}"/>
          </ac:spMkLst>
        </pc:spChg>
      </pc:sldChg>
      <pc:sldChg chg="delSp modSp mod">
        <pc:chgData name="Pooja Patil" userId="291369f7a507f311" providerId="LiveId" clId="{A7C77590-BB5A-49F3-A152-D0AF4949EE70}" dt="2022-05-14T05:08:47.579" v="74" actId="20577"/>
        <pc:sldMkLst>
          <pc:docMk/>
          <pc:sldMk cId="1735955598" sldId="263"/>
        </pc:sldMkLst>
        <pc:spChg chg="mod">
          <ac:chgData name="Pooja Patil" userId="291369f7a507f311" providerId="LiveId" clId="{A7C77590-BB5A-49F3-A152-D0AF4949EE70}" dt="2022-05-14T05:08:47.579" v="74" actId="20577"/>
          <ac:spMkLst>
            <pc:docMk/>
            <pc:sldMk cId="1735955598" sldId="263"/>
            <ac:spMk id="3" creationId="{B32F653A-FFAE-33D9-0DCA-597466B77D75}"/>
          </ac:spMkLst>
        </pc:spChg>
        <pc:picChg chg="del">
          <ac:chgData name="Pooja Patil" userId="291369f7a507f311" providerId="LiveId" clId="{A7C77590-BB5A-49F3-A152-D0AF4949EE70}" dt="2022-05-14T05:07:11.796" v="29" actId="478"/>
          <ac:picMkLst>
            <pc:docMk/>
            <pc:sldMk cId="1735955598" sldId="263"/>
            <ac:picMk id="8" creationId="{F3174BDB-CAD4-D68F-A53B-FC0D1073B2E2}"/>
          </ac:picMkLst>
        </pc:picChg>
      </pc:sldChg>
      <pc:sldChg chg="delSp modSp mod">
        <pc:chgData name="Pooja Patil" userId="291369f7a507f311" providerId="LiveId" clId="{A7C77590-BB5A-49F3-A152-D0AF4949EE70}" dt="2022-05-14T05:09:25.590" v="85" actId="20577"/>
        <pc:sldMkLst>
          <pc:docMk/>
          <pc:sldMk cId="3371532395" sldId="265"/>
        </pc:sldMkLst>
        <pc:spChg chg="mod">
          <ac:chgData name="Pooja Patil" userId="291369f7a507f311" providerId="LiveId" clId="{A7C77590-BB5A-49F3-A152-D0AF4949EE70}" dt="2022-05-14T05:09:25.590" v="85" actId="20577"/>
          <ac:spMkLst>
            <pc:docMk/>
            <pc:sldMk cId="3371532395" sldId="265"/>
            <ac:spMk id="3" creationId="{B32F653A-FFAE-33D9-0DCA-597466B77D75}"/>
          </ac:spMkLst>
        </pc:spChg>
        <pc:picChg chg="del">
          <ac:chgData name="Pooja Patil" userId="291369f7a507f311" providerId="LiveId" clId="{A7C77590-BB5A-49F3-A152-D0AF4949EE70}" dt="2022-05-14T05:07:00.541" v="28" actId="478"/>
          <ac:picMkLst>
            <pc:docMk/>
            <pc:sldMk cId="3371532395" sldId="265"/>
            <ac:picMk id="9" creationId="{DE95B7F4-9EC8-5F83-0B72-770587FD6D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4486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3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28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8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9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2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01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accent2">
                <a:lumMod val="20000"/>
                <a:lumOff val="80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91000">
              <a:srgbClr val="DDDDDF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1F8BBB-D402-4782-98AA-95478350248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F335AFB-5200-47A2-B116-79002E2AF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B46E-7941-D1E1-2DAC-BBF44F15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147010"/>
            <a:ext cx="11790947" cy="3136232"/>
          </a:xfrm>
        </p:spPr>
        <p:txBody>
          <a:bodyPr>
            <a:normAutofit/>
          </a:bodyPr>
          <a:lstStyle/>
          <a:p>
            <a:r>
              <a:rPr lang="en-US" sz="6700" dirty="0"/>
              <a:t>How to Use the Binomial Distribution in Python?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F653A-FFAE-33D9-0DCA-597466B7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7789" y="3922295"/>
            <a:ext cx="5277853" cy="2061410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                                                        </a:t>
            </a:r>
          </a:p>
          <a:p>
            <a:pPr algn="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 by:</a:t>
            </a:r>
          </a:p>
          <a:p>
            <a:pPr algn="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Pooja Patil</a:t>
            </a:r>
          </a:p>
          <a:p>
            <a:pPr algn="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HYD-7230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857DB-191E-DA97-C24A-1E810FC9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0" y="3278861"/>
            <a:ext cx="4652211" cy="37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B46E-7941-D1E1-2DAC-BBF44F15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08" y="349718"/>
            <a:ext cx="10833875" cy="1325562"/>
          </a:xfrm>
          <a:noFill/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20202"/>
                </a:solidFill>
                <a:effectLst/>
                <a:latin typeface="Montserrat" panose="020B0604020202020204" pitchFamily="2" charset="0"/>
              </a:rPr>
            </a:br>
            <a:r>
              <a:rPr lang="en-US" sz="4800" b="1" i="0" dirty="0">
                <a:solidFill>
                  <a:srgbClr val="020202"/>
                </a:solidFill>
                <a:effectLst/>
                <a:latin typeface="Montserrat" panose="020B0604020202020204" pitchFamily="2" charset="0"/>
              </a:rPr>
              <a:t>What is </a:t>
            </a:r>
            <a:r>
              <a:rPr lang="en-IN" sz="4800" b="1" i="0" dirty="0">
                <a:solidFill>
                  <a:srgbClr val="020202"/>
                </a:solidFill>
                <a:effectLst/>
                <a:latin typeface="Montserrat" panose="00000500000000000000" pitchFamily="2" charset="0"/>
              </a:rPr>
              <a:t>Binomial Distribution?</a:t>
            </a:r>
            <a:br>
              <a:rPr lang="en-IN" sz="2000" b="1" i="0" dirty="0">
                <a:solidFill>
                  <a:srgbClr val="020202"/>
                </a:solidFill>
                <a:effectLst/>
                <a:latin typeface="Montserrat" panose="00000500000000000000" pitchFamily="2" charset="0"/>
              </a:rPr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F653A-FFAE-33D9-0DCA-597466B7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08" y="1820780"/>
            <a:ext cx="10833875" cy="4359358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chemeClr val="tx2">
                    <a:lumMod val="50000"/>
                    <a:alpha val="98000"/>
                  </a:schemeClr>
                </a:solidFill>
              </a:rPr>
              <a:t>  </a:t>
            </a:r>
            <a:r>
              <a:rPr lang="en-IN" sz="3600" dirty="0">
                <a:solidFill>
                  <a:schemeClr val="tx2">
                    <a:lumMod val="50000"/>
                    <a:alpha val="98000"/>
                  </a:schemeClr>
                </a:solidFill>
              </a:rPr>
              <a:t>Formula</a:t>
            </a:r>
          </a:p>
          <a:p>
            <a:pPr marL="0" indent="0">
              <a:buNone/>
            </a:pPr>
            <a:r>
              <a:rPr lang="en-IN" sz="3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      </a:t>
            </a:r>
            <a:r>
              <a:rPr lang="pl-PL" sz="3200" b="1" i="0" dirty="0"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P(X=k) = </a:t>
            </a:r>
            <a:r>
              <a:rPr lang="pl-PL" sz="3200" b="1" i="0" baseline="-25000" dirty="0">
                <a:solidFill>
                  <a:srgbClr val="C00000"/>
                </a:solidFill>
                <a:effectLst/>
                <a:latin typeface="inherit"/>
              </a:rPr>
              <a:t>n</a:t>
            </a:r>
            <a:r>
              <a:rPr lang="pl-PL" sz="3200" b="1" i="0" dirty="0"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C</a:t>
            </a:r>
            <a:r>
              <a:rPr lang="pl-PL" sz="3200" b="1" i="0" baseline="-25000" dirty="0">
                <a:solidFill>
                  <a:srgbClr val="C00000"/>
                </a:solidFill>
                <a:effectLst/>
                <a:latin typeface="inherit"/>
              </a:rPr>
              <a:t>k</a:t>
            </a:r>
            <a:r>
              <a:rPr lang="pl-PL" sz="3200" b="1" i="0" dirty="0"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 * p</a:t>
            </a:r>
            <a:r>
              <a:rPr lang="pl-PL" sz="3200" b="1" i="0" baseline="30000" dirty="0">
                <a:solidFill>
                  <a:srgbClr val="C00000"/>
                </a:solidFill>
                <a:effectLst/>
                <a:latin typeface="inherit"/>
              </a:rPr>
              <a:t>k</a:t>
            </a:r>
            <a:r>
              <a:rPr lang="pl-PL" sz="3200" b="1" i="0" dirty="0"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 * (1-p)</a:t>
            </a:r>
            <a:r>
              <a:rPr lang="pl-PL" sz="3200" b="1" i="0" baseline="30000" dirty="0">
                <a:solidFill>
                  <a:srgbClr val="C00000"/>
                </a:solidFill>
                <a:effectLst/>
                <a:latin typeface="inherit"/>
              </a:rPr>
              <a:t>n-k</a:t>
            </a:r>
            <a:r>
              <a:rPr lang="en-IN" sz="3200" dirty="0">
                <a:solidFill>
                  <a:srgbClr val="C00000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2">
                    <a:lumMod val="50000"/>
                    <a:alpha val="98000"/>
                  </a:schemeClr>
                </a:solidFill>
              </a:rPr>
              <a:t>   </a:t>
            </a:r>
            <a:endParaRPr lang="en-US" sz="3200" b="0" i="0" dirty="0">
              <a:solidFill>
                <a:srgbClr val="3D3D3D"/>
              </a:solidFill>
              <a:effectLst/>
              <a:latin typeface="Lato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n: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number of trials</a:t>
            </a:r>
            <a:endParaRPr lang="en-US" sz="3200" b="0" i="0" dirty="0">
              <a:solidFill>
                <a:srgbClr val="3D3D3D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k: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number of successes</a:t>
            </a:r>
            <a:endParaRPr lang="en-US" sz="3200" b="0" i="0" dirty="0">
              <a:solidFill>
                <a:srgbClr val="3D3D3D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p: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probability of success on a given trial</a:t>
            </a:r>
            <a:endParaRPr lang="en-US" sz="3200" b="0" i="0" dirty="0">
              <a:solidFill>
                <a:srgbClr val="3D3D3D"/>
              </a:solidFill>
              <a:effectLst/>
              <a:latin typeface="inherit"/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tx2">
                    <a:lumMod val="50000"/>
                    <a:alpha val="98000"/>
                  </a:schemeClr>
                </a:solidFill>
              </a:rPr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474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B46E-7941-D1E1-2DAC-BBF44F15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311835-8EC3-A96C-A19D-E94D1E596B0E}"/>
              </a:ext>
            </a:extLst>
          </p:cNvPr>
          <p:cNvSpPr txBox="1">
            <a:spLocks/>
          </p:cNvSpPr>
          <p:nvPr/>
        </p:nvSpPr>
        <p:spPr>
          <a:xfrm>
            <a:off x="-88231" y="802107"/>
            <a:ext cx="10282990" cy="1515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1400" lvl="8" indent="0">
              <a:buFont typeface="Wingdings 2" pitchFamily="18" charset="2"/>
              <a:buNone/>
            </a:pPr>
            <a:r>
              <a:rPr lang="en-US" sz="4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Calculating Probabilities Using a Binomial Distribution</a:t>
            </a:r>
            <a:r>
              <a:rPr lang="en-IN" sz="4400" dirty="0">
                <a:latin typeface="Century Gothic" panose="020B0502020202020204" pitchFamily="34" charset="0"/>
              </a:rPr>
              <a:t>                                                    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4A45F-9584-2577-3CC8-11FE11B3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90" y="2605703"/>
            <a:ext cx="7978831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2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B46E-7941-D1E1-2DAC-BBF44F15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51" y="405864"/>
            <a:ext cx="9510402" cy="1639504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b="1" dirty="0">
                <a:solidFill>
                  <a:srgbClr val="002060"/>
                </a:solidFill>
              </a:rPr>
              <a:t>Example</a:t>
            </a:r>
            <a:r>
              <a:rPr lang="en-US" sz="4000" b="1" i="0" dirty="0">
                <a:solidFill>
                  <a:srgbClr val="002060"/>
                </a:solidFill>
                <a:effectLst/>
              </a:rPr>
              <a:t>:</a:t>
            </a:r>
            <a:r>
              <a:rPr lang="en-US" sz="4000" b="0" i="0" dirty="0">
                <a:solidFill>
                  <a:srgbClr val="002060"/>
                </a:solidFill>
                <a:effectLst/>
              </a:rPr>
              <a:t> 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br>
              <a:rPr lang="en-US" sz="4000" dirty="0"/>
            </a:b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F653A-FFAE-33D9-0DCA-597466B7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30" y="1147012"/>
            <a:ext cx="9510402" cy="503312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Nathan makes 60% of his free-throw attempts. If he shoots 12 free throws, what is the probability that he makes exactly 10?</a:t>
            </a:r>
            <a:r>
              <a:rPr lang="en-IN" sz="2800" dirty="0">
                <a:latin typeface="+mj-lt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800" dirty="0">
              <a:latin typeface="+mj-lt"/>
            </a:endParaRPr>
          </a:p>
          <a:p>
            <a:pPr marL="274320" lvl="1" indent="0">
              <a:buNone/>
            </a:pPr>
            <a:r>
              <a:rPr lang="en-IN" sz="2800" dirty="0">
                <a:latin typeface="+mj-lt"/>
              </a:rPr>
              <a:t>Here </a:t>
            </a:r>
          </a:p>
          <a:p>
            <a:pPr marL="274320" lvl="1" indent="0">
              <a:buNone/>
            </a:pPr>
            <a:r>
              <a:rPr lang="en-IN" sz="2800" dirty="0">
                <a:latin typeface="+mj-lt"/>
              </a:rPr>
              <a:t>             k=10 ,n=12 , p=0.6    </a:t>
            </a:r>
          </a:p>
          <a:p>
            <a:pPr marL="0" indent="0">
              <a:buNone/>
            </a:pPr>
            <a:r>
              <a:rPr lang="en-IN" dirty="0"/>
              <a:t>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3595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B46E-7941-D1E1-2DAC-BBF44F15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72" y="479174"/>
            <a:ext cx="9692640" cy="13255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</a:rPr>
              <a:t>Example:</a:t>
            </a:r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</a:rPr>
              <a:t> 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F653A-FFAE-33D9-0DCA-597466B7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1339516"/>
            <a:ext cx="9071169" cy="4840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Marty flips a fair coin 5 times. What is the probability that the coin lands on heads 2 times or fewer?</a:t>
            </a:r>
            <a:r>
              <a:rPr lang="en-IN" sz="2800" dirty="0">
                <a:latin typeface="+mj-lt"/>
              </a:rPr>
              <a:t>     </a:t>
            </a:r>
          </a:p>
          <a:p>
            <a:pPr marL="274320" lvl="1" indent="0">
              <a:buNone/>
            </a:pPr>
            <a:endParaRPr lang="en-IN" sz="2800" dirty="0">
              <a:latin typeface="+mj-lt"/>
            </a:endParaRPr>
          </a:p>
          <a:p>
            <a:pPr marL="274320" lvl="1" indent="0">
              <a:buNone/>
            </a:pPr>
            <a:r>
              <a:rPr lang="en-IN" sz="2800" dirty="0">
                <a:latin typeface="+mj-lt"/>
              </a:rPr>
              <a:t>Here </a:t>
            </a:r>
          </a:p>
          <a:p>
            <a:pPr marL="274320" lvl="1" indent="0">
              <a:buNone/>
            </a:pPr>
            <a:r>
              <a:rPr lang="en-IN" sz="2800" dirty="0">
                <a:latin typeface="+mj-lt"/>
              </a:rPr>
              <a:t>             </a:t>
            </a:r>
            <a:r>
              <a:rPr lang="en-IN" sz="2800">
                <a:latin typeface="+mj-lt"/>
              </a:rPr>
              <a:t>k=2 </a:t>
            </a:r>
            <a:r>
              <a:rPr lang="en-IN" sz="2800" dirty="0">
                <a:latin typeface="+mj-lt"/>
              </a:rPr>
              <a:t>,</a:t>
            </a:r>
            <a:r>
              <a:rPr lang="en-IN" sz="2800">
                <a:latin typeface="+mj-lt"/>
              </a:rPr>
              <a:t>n=5 </a:t>
            </a:r>
            <a:r>
              <a:rPr lang="en-IN" sz="2800" dirty="0">
                <a:latin typeface="+mj-lt"/>
              </a:rPr>
              <a:t>, p</a:t>
            </a:r>
            <a:r>
              <a:rPr lang="en-IN" sz="2800">
                <a:latin typeface="+mj-lt"/>
              </a:rPr>
              <a:t>=0.5    </a:t>
            </a:r>
            <a:endParaRPr lang="en-IN" sz="28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+mj-lt"/>
            </a:endParaRPr>
          </a:p>
          <a:p>
            <a:pPr marL="0" indent="0">
              <a:buNone/>
            </a:pPr>
            <a:r>
              <a:rPr lang="en-IN" dirty="0"/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7153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B46E-7941-D1E1-2DAC-BBF44F1545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00313" y="365125"/>
            <a:ext cx="9691687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F417E-24F4-F04B-71D1-D6112A24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465221"/>
            <a:ext cx="7828546" cy="55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737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141</TotalTime>
  <Words>156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Century Gothic</vt:lpstr>
      <vt:lpstr>Century Schoolbook</vt:lpstr>
      <vt:lpstr>Helvetica</vt:lpstr>
      <vt:lpstr>inherit</vt:lpstr>
      <vt:lpstr>Lato</vt:lpstr>
      <vt:lpstr>Montserrat</vt:lpstr>
      <vt:lpstr>Wingdings</vt:lpstr>
      <vt:lpstr>Wingdings 2</vt:lpstr>
      <vt:lpstr>View</vt:lpstr>
      <vt:lpstr>How to Use the Binomial Distribution in Python? </vt:lpstr>
      <vt:lpstr> What is Binomial Distribution? </vt:lpstr>
      <vt:lpstr> </vt:lpstr>
      <vt:lpstr> Example:   </vt:lpstr>
      <vt:lpstr>Example: 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Binomial Distribution in Python? </dc:title>
  <dc:creator>Pooja Patil</dc:creator>
  <cp:lastModifiedBy>Pooja Patil</cp:lastModifiedBy>
  <cp:revision>1</cp:revision>
  <dcterms:created xsi:type="dcterms:W3CDTF">2022-05-13T18:52:56Z</dcterms:created>
  <dcterms:modified xsi:type="dcterms:W3CDTF">2022-05-14T05:09:27Z</dcterms:modified>
</cp:coreProperties>
</file>