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72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DEB50E0-5259-4AAE-B372-F1B89FE11DA1}" type="datetimeFigureOut">
              <a:rPr lang="en-IN" smtClean="0"/>
              <a:t>02-04-2024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E02C2055-EF68-4C8E-94FC-3EC2F5F481F9}" type="slidenum">
              <a:rPr lang="en-IN" smtClean="0"/>
              <a:t>‹#›</a:t>
            </a:fld>
            <a:endParaRPr lang="en-IN"/>
          </a:p>
        </p:txBody>
      </p:sp>
    </p:spTree>
    <p:extLst>
      <p:ext uri="{BB962C8B-B14F-4D97-AF65-F5344CB8AC3E}">
        <p14:creationId xmlns:p14="http://schemas.microsoft.com/office/powerpoint/2010/main" val="2009563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2C2055-EF68-4C8E-94FC-3EC2F5F481F9}" type="slidenum">
              <a:rPr lang="en-IN" smtClean="0"/>
              <a:t>3</a:t>
            </a:fld>
            <a:endParaRPr lang="en-IN"/>
          </a:p>
        </p:txBody>
      </p:sp>
    </p:spTree>
    <p:extLst>
      <p:ext uri="{BB962C8B-B14F-4D97-AF65-F5344CB8AC3E}">
        <p14:creationId xmlns:p14="http://schemas.microsoft.com/office/powerpoint/2010/main" val="226485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929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POOJA RAJASEKARAN</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92898" y="615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0" name="Title 9"/>
          <p:cNvSpPr>
            <a:spLocks noGrp="1"/>
          </p:cNvSpPr>
          <p:nvPr>
            <p:ph type="title"/>
          </p:nvPr>
        </p:nvSpPr>
        <p:spPr/>
        <p:txBody>
          <a:bodyPr/>
          <a:lstStyle/>
          <a:p>
            <a:r>
              <a:rPr lang="en-US" dirty="0"/>
              <a:t>RESULTS</a:t>
            </a:r>
            <a:endParaRPr lang="en-IN" dirty="0"/>
          </a:p>
        </p:txBody>
      </p:sp>
      <p:sp>
        <p:nvSpPr>
          <p:cNvPr id="11" name="TextBox 10"/>
          <p:cNvSpPr txBox="1"/>
          <p:nvPr/>
        </p:nvSpPr>
        <p:spPr>
          <a:xfrm>
            <a:off x="759401" y="1576923"/>
            <a:ext cx="8775123" cy="4524315"/>
          </a:xfrm>
          <a:prstGeom prst="rect">
            <a:avLst/>
          </a:prstGeom>
          <a:noFill/>
        </p:spPr>
        <p:txBody>
          <a:bodyPr wrap="square" rtlCol="0">
            <a:spAutoFit/>
          </a:bodyPr>
          <a:lstStyle/>
          <a:p>
            <a:pPr marL="457200" indent="-457200">
              <a:buFont typeface="+mj-lt"/>
              <a:buAutoNum type="arabicPeriod"/>
            </a:pPr>
            <a:r>
              <a:rPr lang="en-IN" sz="2400" b="1" dirty="0"/>
              <a:t>Confusion Matrix:</a:t>
            </a:r>
            <a:r>
              <a:rPr lang="en-IN" sz="2400" dirty="0"/>
              <a:t> Summarizes true/false positives/negatives, guiding error analysis.</a:t>
            </a:r>
          </a:p>
          <a:p>
            <a:pPr marL="457200" indent="-457200">
              <a:buFont typeface="+mj-lt"/>
              <a:buAutoNum type="arabicPeriod"/>
            </a:pPr>
            <a:r>
              <a:rPr lang="en-IN" sz="2400" b="1" dirty="0"/>
              <a:t>Feature Importance:</a:t>
            </a:r>
            <a:r>
              <a:rPr lang="en-IN" sz="2400" dirty="0"/>
              <a:t> Identifies crucial symptoms/patient traits for accurate diagnosis.</a:t>
            </a:r>
          </a:p>
          <a:p>
            <a:pPr marL="457200" indent="-457200">
              <a:buFont typeface="+mj-lt"/>
              <a:buAutoNum type="arabicPeriod"/>
            </a:pPr>
            <a:r>
              <a:rPr lang="en-IN" sz="2400" b="1" dirty="0"/>
              <a:t>Interpretability:</a:t>
            </a:r>
            <a:r>
              <a:rPr lang="en-IN" sz="2400" dirty="0"/>
              <a:t> Ensures clear, trustworthy decision rules for healthcare professionals.</a:t>
            </a:r>
          </a:p>
          <a:p>
            <a:pPr marL="457200" indent="-457200">
              <a:buFont typeface="+mj-lt"/>
              <a:buAutoNum type="arabicPeriod"/>
            </a:pPr>
            <a:r>
              <a:rPr lang="en-IN" sz="2400" b="1" dirty="0"/>
              <a:t>Clinical Validation:</a:t>
            </a:r>
            <a:r>
              <a:rPr lang="en-IN" sz="2400" dirty="0"/>
              <a:t> Real-world studies assess performance, usability, and impact.</a:t>
            </a:r>
          </a:p>
          <a:p>
            <a:pPr marL="457200" indent="-457200">
              <a:buFont typeface="+mj-lt"/>
              <a:buAutoNum type="arabicPeriod"/>
            </a:pPr>
            <a:r>
              <a:rPr lang="en-IN" sz="2400" b="1" dirty="0"/>
              <a:t>User Feedback:</a:t>
            </a:r>
            <a:r>
              <a:rPr lang="en-IN" sz="2400" dirty="0"/>
              <a:t> Collecting insights from users enhances system refinement.</a:t>
            </a:r>
          </a:p>
          <a:p>
            <a:pPr marL="457200" indent="-457200">
              <a:buFont typeface="+mj-lt"/>
              <a:buAutoNum type="arabicPeriod"/>
            </a:pPr>
            <a:r>
              <a:rPr lang="en-IN" sz="2400" b="1" dirty="0"/>
              <a:t>System Integration:</a:t>
            </a:r>
            <a:r>
              <a:rPr lang="en-IN" sz="2400" dirty="0"/>
              <a:t> Seamless integration and post-deployment monitoring ensure effectiveness.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63276" y="353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829628"/>
            <a:ext cx="10606087" cy="271741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br>
              <a:rPr lang="en-US" sz="4250" spc="25" dirty="0"/>
            </a:br>
            <a:r>
              <a:rPr lang="en-IN" sz="4250" spc="25" dirty="0"/>
              <a:t>   </a:t>
            </a:r>
            <a:r>
              <a:rPr lang="en-IN" spc="25" dirty="0"/>
              <a:t>Disease diagnosis support system</a:t>
            </a: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10045445" y="4010024"/>
            <a:ext cx="2186051" cy="2695575"/>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66725" y="152400"/>
            <a:ext cx="10544175" cy="1306127"/>
          </a:xfrm>
          <a:prstGeom prst="rect">
            <a:avLst/>
          </a:prstGeom>
        </p:spPr>
        <p:txBody>
          <a:bodyPr vert="horz" wrap="square" lIns="0" tIns="13335" rIns="0" bIns="0" rtlCol="0">
            <a:spAutoFit/>
          </a:bodyPr>
          <a:lstStyle/>
          <a:p>
            <a:r>
              <a:rPr spc="25" dirty="0"/>
              <a:t>A</a:t>
            </a:r>
            <a:r>
              <a:rPr spc="-5" dirty="0"/>
              <a:t>G</a:t>
            </a:r>
            <a:r>
              <a:rPr spc="-35" dirty="0"/>
              <a:t>E</a:t>
            </a:r>
            <a:r>
              <a:rPr spc="15" dirty="0"/>
              <a:t>N</a:t>
            </a:r>
            <a:r>
              <a:rPr dirty="0"/>
              <a:t>DA</a:t>
            </a:r>
            <a:br>
              <a:rPr lang="en-US" dirty="0"/>
            </a:br>
            <a:br>
              <a:rPr lang="en-IN" sz="1800" b="0" dirty="0"/>
            </a:br>
            <a:r>
              <a:rPr lang="en-IN" sz="1800" b="0" dirty="0"/>
              <a:t>           </a:t>
            </a:r>
            <a:endParaRPr sz="2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752475" y="1295400"/>
            <a:ext cx="9305925" cy="4524315"/>
          </a:xfrm>
          <a:prstGeom prst="rect">
            <a:avLst/>
          </a:prstGeom>
          <a:noFill/>
        </p:spPr>
        <p:txBody>
          <a:bodyPr wrap="square" rtlCol="0">
            <a:spAutoFit/>
          </a:bodyPr>
          <a:lstStyle/>
          <a:p>
            <a:r>
              <a:rPr lang="en-US" sz="2400" dirty="0"/>
              <a:t>This is an overview of decision tree technique is used to classify the features of disease diagnosis Parameters such as age, gender, body  pain,  achieved are used in classification and the study achieved  accuracy that correctly predicts the cause of disease. Here, the feature selection  and also performed due to analysis.</a:t>
            </a:r>
          </a:p>
          <a:p>
            <a:br>
              <a:rPr lang="en-US" sz="2400" dirty="0"/>
            </a:br>
            <a:r>
              <a:rPr lang="en-US" sz="2400" dirty="0"/>
              <a:t> Clearly define the primary objective of the system: to aid healthcare professionals in diagnosing  diseases accurately and efficiently.</a:t>
            </a:r>
          </a:p>
          <a:p>
            <a:br>
              <a:rPr lang="en-US" sz="2400" dirty="0"/>
            </a:br>
            <a:r>
              <a:rPr lang="en-US" sz="2400" dirty="0"/>
              <a:t> It also describe the sources and methods used to collect data for the system, including patient demographics, medical history, symptoms, and diagnostic outcomes.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1"/>
            <a:ext cx="5562600" cy="2348079"/>
          </a:xfrm>
          <a:prstGeom prst="rect">
            <a:avLst/>
          </a:prstGeom>
        </p:spPr>
        <p:txBody>
          <a:bodyPr vert="horz" wrap="square" lIns="0" tIns="16510" rIns="0" bIns="0" rtlCol="0">
            <a:spAutoFit/>
          </a:bodyPr>
          <a:lstStyle/>
          <a:p>
            <a:pPr algn="l"/>
            <a:r>
              <a:rPr sz="4250" spc="-20" dirty="0"/>
              <a:t>P</a:t>
            </a:r>
            <a:r>
              <a:rPr sz="4250" spc="15" dirty="0"/>
              <a:t>ROB</a:t>
            </a:r>
            <a:r>
              <a:rPr sz="4250" spc="55" dirty="0"/>
              <a:t>L</a:t>
            </a:r>
            <a:r>
              <a:rPr sz="4250" spc="-20" dirty="0"/>
              <a:t>E</a:t>
            </a:r>
            <a:r>
              <a:rPr sz="4250" spc="20" dirty="0"/>
              <a:t>M</a:t>
            </a:r>
            <a:r>
              <a:rPr lang="en-US"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4250" spc="10" dirty="0"/>
              <a:t>  </a:t>
            </a:r>
            <a:br>
              <a:rPr lang="en-US" sz="2400" b="0" i="0" dirty="0">
                <a:solidFill>
                  <a:schemeClr val="tx1">
                    <a:lumMod val="95000"/>
                    <a:lumOff val="5000"/>
                  </a:schemeClr>
                </a:solidFill>
                <a:effectLst/>
                <a:latin typeface="Söhne"/>
              </a:rPr>
            </a:br>
            <a:endParaRPr sz="2400" dirty="0">
              <a:solidFill>
                <a:schemeClr val="tx1">
                  <a:lumMod val="95000"/>
                  <a:lumOff val="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514541" y="948690"/>
            <a:ext cx="9144000" cy="480131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5000"/>
                    <a:lumOff val="5000"/>
                  </a:schemeClr>
                </a:solidFill>
              </a:rPr>
              <a:t>In the realm of healthcare, timely and accurate diagnosis of diseases is  crucial for effective treatment and patient management. However, the complexity and variability of symptoms across different diseases pose significant challenges to healthcare professionals. In this context, the development of intelligent  systems capable of aiding in disease diagnosis becomes imperative.</a:t>
            </a:r>
          </a:p>
          <a:p>
            <a:pPr marL="285750" indent="-285750">
              <a:buFont typeface="Arial" panose="020B0604020202020204" pitchFamily="34" charset="0"/>
              <a:buChar char="•"/>
            </a:pPr>
            <a:endParaRPr lang="en-US" sz="2400" dirty="0">
              <a:solidFill>
                <a:schemeClr val="tx1">
                  <a:lumMod val="95000"/>
                  <a:lumOff val="5000"/>
                </a:schemeClr>
              </a:solidFill>
            </a:endParaRPr>
          </a:p>
          <a:p>
            <a:pPr marL="285750" indent="-285750">
              <a:buFont typeface="Arial" panose="020B0604020202020204" pitchFamily="34" charset="0"/>
              <a:buChar char="•"/>
            </a:pPr>
            <a:r>
              <a:rPr lang="en-US" sz="2400" dirty="0">
                <a:solidFill>
                  <a:schemeClr val="tx1">
                    <a:lumMod val="95000"/>
                    <a:lumOff val="5000"/>
                  </a:schemeClr>
                </a:solidFill>
              </a:rPr>
              <a:t>The objective of this project is to design and implement</a:t>
            </a:r>
            <a:br>
              <a:rPr lang="en-US" sz="2400" dirty="0">
                <a:solidFill>
                  <a:schemeClr val="tx1">
                    <a:lumMod val="95000"/>
                    <a:lumOff val="5000"/>
                  </a:schemeClr>
                </a:solidFill>
              </a:rPr>
            </a:br>
            <a:r>
              <a:rPr lang="en-US" sz="2400" dirty="0">
                <a:solidFill>
                  <a:schemeClr val="tx1">
                    <a:lumMod val="95000"/>
                    <a:lumOff val="5000"/>
                  </a:schemeClr>
                </a:solidFill>
              </a:rPr>
              <a:t>a Disease Diagnosis Support System utilizing learning is  a </a:t>
            </a:r>
            <a:br>
              <a:rPr lang="en-US" sz="2400" dirty="0">
                <a:solidFill>
                  <a:schemeClr val="tx1">
                    <a:lumMod val="95000"/>
                    <a:lumOff val="5000"/>
                  </a:schemeClr>
                </a:solidFill>
              </a:rPr>
            </a:br>
            <a:r>
              <a:rPr lang="en-US" sz="2400" dirty="0">
                <a:solidFill>
                  <a:schemeClr val="tx1">
                    <a:lumMod val="95000"/>
                    <a:lumOff val="5000"/>
                  </a:schemeClr>
                </a:solidFill>
              </a:rPr>
              <a:t>powerful machine learning technique. The system aims to </a:t>
            </a:r>
            <a:br>
              <a:rPr lang="en-US" sz="2400" dirty="0">
                <a:solidFill>
                  <a:schemeClr val="tx1">
                    <a:lumMod val="95000"/>
                    <a:lumOff val="5000"/>
                  </a:schemeClr>
                </a:solidFill>
              </a:rPr>
            </a:br>
            <a:r>
              <a:rPr lang="en-US" sz="2400" dirty="0">
                <a:solidFill>
                  <a:schemeClr val="tx1">
                    <a:lumMod val="95000"/>
                    <a:lumOff val="5000"/>
                  </a:schemeClr>
                </a:solidFill>
              </a:rPr>
              <a:t>assist healthcare professionals in making accurate and timely </a:t>
            </a:r>
            <a:br>
              <a:rPr lang="en-US" sz="2400" dirty="0">
                <a:solidFill>
                  <a:schemeClr val="tx1">
                    <a:lumMod val="95000"/>
                    <a:lumOff val="5000"/>
                  </a:schemeClr>
                </a:solidFill>
              </a:rPr>
            </a:br>
            <a:r>
              <a:rPr lang="en-US" sz="2400" dirty="0">
                <a:solidFill>
                  <a:schemeClr val="tx1">
                    <a:lumMod val="95000"/>
                    <a:lumOff val="5000"/>
                  </a:schemeClr>
                </a:solidFill>
              </a:rPr>
              <a:t>diagnoses based on patient symptoms and medical history.</a:t>
            </a:r>
            <a:br>
              <a:rPr lang="en-US" dirty="0">
                <a:solidFill>
                  <a:schemeClr val="tx1">
                    <a:lumMod val="95000"/>
                    <a:lumOff val="5000"/>
                  </a:schemeClr>
                </a:solidFill>
                <a:latin typeface="Söhne"/>
              </a:rPr>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1" y="609600"/>
            <a:ext cx="10363200" cy="6110647"/>
          </a:xfrm>
          <a:prstGeom prst="rect">
            <a:avLst/>
          </a:prstGeom>
        </p:spPr>
        <p:txBody>
          <a:bodyPr vert="horz" wrap="square" lIns="0" tIns="16510" rIns="0" bIns="0" rtlCol="0">
            <a:spAutoFit/>
          </a:bodyPr>
          <a:lstStyle/>
          <a:p>
            <a:pPr algn="l"/>
            <a:r>
              <a:rPr sz="3600" spc="5" dirty="0">
                <a:solidFill>
                  <a:schemeClr val="tx1">
                    <a:lumMod val="95000"/>
                    <a:lumOff val="5000"/>
                  </a:schemeClr>
                </a:solidFill>
              </a:rPr>
              <a:t>PROJECT</a:t>
            </a:r>
            <a:r>
              <a:rPr lang="en-IN" sz="3600" spc="5" dirty="0">
                <a:solidFill>
                  <a:schemeClr val="tx1">
                    <a:lumMod val="95000"/>
                    <a:lumOff val="5000"/>
                  </a:schemeClr>
                </a:solidFill>
              </a:rPr>
              <a:t> </a:t>
            </a:r>
            <a:r>
              <a:rPr sz="3600" spc="-20" dirty="0">
                <a:solidFill>
                  <a:schemeClr val="tx1">
                    <a:lumMod val="95000"/>
                    <a:lumOff val="5000"/>
                  </a:schemeClr>
                </a:solidFill>
              </a:rPr>
              <a:t>OVERVIEW</a:t>
            </a:r>
            <a:br>
              <a:rPr lang="en-IN" sz="2400" spc="-20" dirty="0">
                <a:solidFill>
                  <a:schemeClr val="tx1">
                    <a:lumMod val="95000"/>
                    <a:lumOff val="5000"/>
                  </a:schemeClr>
                </a:solidFill>
              </a:rPr>
            </a:br>
            <a:br>
              <a:rPr lang="en-IN" sz="2400" spc="-20" dirty="0">
                <a:solidFill>
                  <a:schemeClr val="tx1">
                    <a:lumMod val="95000"/>
                    <a:lumOff val="5000"/>
                  </a:schemeClr>
                </a:solidFill>
              </a:rPr>
            </a:br>
            <a:r>
              <a:rPr lang="en-IN" sz="2400" spc="-20" dirty="0">
                <a:solidFill>
                  <a:schemeClr val="tx1">
                    <a:lumMod val="95000"/>
                    <a:lumOff val="5000"/>
                  </a:schemeClr>
                </a:solidFill>
              </a:rPr>
              <a:t>       </a:t>
            </a:r>
            <a:r>
              <a:rPr lang="en-US" sz="2400" b="0" spc="-20" dirty="0">
                <a:solidFill>
                  <a:schemeClr val="tx1">
                    <a:lumMod val="95000"/>
                    <a:lumOff val="5000"/>
                  </a:schemeClr>
                </a:solidFill>
                <a:latin typeface="Söhne"/>
              </a:rPr>
              <a:t>The overview of the </a:t>
            </a:r>
            <a:r>
              <a:rPr lang="en-US" sz="2400" b="0" i="0" dirty="0">
                <a:solidFill>
                  <a:schemeClr val="tx1">
                    <a:lumMod val="95000"/>
                    <a:lumOff val="5000"/>
                  </a:schemeClr>
                </a:solidFill>
                <a:effectLst/>
                <a:latin typeface="Söhne"/>
              </a:rPr>
              <a:t>project by highlighting the significance of accurate </a:t>
            </a: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disease diagnosis in healthcare.</a:t>
            </a:r>
            <a:br>
              <a:rPr lang="en-US" sz="2400" b="0" i="0" dirty="0">
                <a:solidFill>
                  <a:schemeClr val="tx1">
                    <a:lumMod val="95000"/>
                    <a:lumOff val="5000"/>
                  </a:schemeClr>
                </a:solidFill>
                <a:effectLst/>
                <a:latin typeface="Söhne"/>
              </a:rPr>
            </a:b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         Emphasize the need for intelligent decision support systems to aid </a:t>
            </a: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healthcare professionals in diagnosing diseases effectively.</a:t>
            </a:r>
            <a:br>
              <a:rPr lang="en-US" sz="2400" b="0" i="0" dirty="0">
                <a:solidFill>
                  <a:schemeClr val="tx1">
                    <a:lumMod val="95000"/>
                    <a:lumOff val="5000"/>
                  </a:schemeClr>
                </a:solidFill>
                <a:effectLst/>
                <a:latin typeface="Söhne"/>
              </a:rPr>
            </a:b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        Provide an overview of the project objectives and their </a:t>
            </a: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methodology employed.</a:t>
            </a:r>
            <a:r>
              <a:rPr lang="en-US" sz="2400" b="0" dirty="0">
                <a:solidFill>
                  <a:schemeClr val="tx1">
                    <a:lumMod val="95000"/>
                    <a:lumOff val="5000"/>
                  </a:schemeClr>
                </a:solidFill>
                <a:latin typeface="Söhne"/>
              </a:rPr>
              <a:t> </a:t>
            </a:r>
            <a:br>
              <a:rPr lang="en-US" sz="2400" b="0" dirty="0">
                <a:solidFill>
                  <a:schemeClr val="tx1">
                    <a:lumMod val="95000"/>
                    <a:lumOff val="5000"/>
                  </a:schemeClr>
                </a:solidFill>
                <a:latin typeface="Söhne"/>
              </a:rPr>
            </a:br>
            <a:br>
              <a:rPr lang="en-US" sz="2400" b="0" dirty="0">
                <a:solidFill>
                  <a:schemeClr val="tx1">
                    <a:lumMod val="95000"/>
                    <a:lumOff val="5000"/>
                  </a:schemeClr>
                </a:solidFill>
                <a:latin typeface="Söhne"/>
              </a:rPr>
            </a:br>
            <a:r>
              <a:rPr lang="en-US" sz="2400" b="0" dirty="0">
                <a:solidFill>
                  <a:schemeClr val="tx1">
                    <a:lumMod val="95000"/>
                    <a:lumOff val="5000"/>
                  </a:schemeClr>
                </a:solidFill>
                <a:latin typeface="Söhne"/>
              </a:rPr>
              <a:t>        It des</a:t>
            </a:r>
            <a:r>
              <a:rPr lang="en-US" sz="2400" b="0" i="0" dirty="0">
                <a:solidFill>
                  <a:schemeClr val="tx1">
                    <a:lumMod val="95000"/>
                    <a:lumOff val="5000"/>
                  </a:schemeClr>
                </a:solidFill>
                <a:effectLst/>
                <a:latin typeface="Söhne"/>
              </a:rPr>
              <a:t>cribe the challenges faced by healthcare professionals in </a:t>
            </a:r>
            <a:br>
              <a:rPr lang="en-US" sz="2400" b="0" i="0" dirty="0">
                <a:solidFill>
                  <a:schemeClr val="tx1">
                    <a:lumMod val="95000"/>
                    <a:lumOff val="5000"/>
                  </a:schemeClr>
                </a:solidFill>
                <a:effectLst/>
                <a:latin typeface="Söhne"/>
              </a:rPr>
            </a:br>
            <a:r>
              <a:rPr lang="en-US" sz="2400" b="0" i="0" dirty="0">
                <a:solidFill>
                  <a:schemeClr val="tx1">
                    <a:lumMod val="95000"/>
                    <a:lumOff val="5000"/>
                  </a:schemeClr>
                </a:solidFill>
                <a:effectLst/>
                <a:latin typeface="Söhne"/>
              </a:rPr>
              <a:t>disease diagnosis.</a:t>
            </a:r>
            <a:br>
              <a:rPr lang="en-US" sz="2400" b="0" i="0" dirty="0">
                <a:solidFill>
                  <a:schemeClr val="tx1">
                    <a:lumMod val="95000"/>
                    <a:lumOff val="5000"/>
                  </a:schemeClr>
                </a:solidFill>
                <a:effectLst/>
                <a:latin typeface="Söhne"/>
              </a:rPr>
            </a:br>
            <a:br>
              <a:rPr lang="en-US" sz="2400" b="0" i="0" dirty="0">
                <a:solidFill>
                  <a:schemeClr val="tx1">
                    <a:lumMod val="95000"/>
                    <a:lumOff val="5000"/>
                  </a:schemeClr>
                </a:solidFill>
                <a:effectLst/>
                <a:latin typeface="Söhne"/>
              </a:rPr>
            </a:br>
            <a:br>
              <a:rPr lang="en-US" sz="2400" b="0" i="0" dirty="0">
                <a:solidFill>
                  <a:schemeClr val="tx1">
                    <a:lumMod val="95000"/>
                    <a:lumOff val="5000"/>
                  </a:schemeClr>
                </a:solidFill>
                <a:effectLst/>
                <a:latin typeface="Söhne"/>
              </a:rPr>
            </a:br>
            <a:endParaRPr sz="2400" dirty="0">
              <a:solidFill>
                <a:schemeClr val="tx1">
                  <a:lumMod val="95000"/>
                  <a:lumOff val="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039225" y="624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itle 8"/>
          <p:cNvSpPr>
            <a:spLocks noGrp="1"/>
          </p:cNvSpPr>
          <p:nvPr>
            <p:ph type="title"/>
          </p:nvPr>
        </p:nvSpPr>
        <p:spPr>
          <a:xfrm>
            <a:off x="755332" y="385444"/>
            <a:ext cx="10681335" cy="615553"/>
          </a:xfrm>
        </p:spPr>
        <p:txBody>
          <a:bodyPr/>
          <a:lstStyle/>
          <a:p>
            <a:r>
              <a:rPr lang="en-US" sz="4000" dirty="0"/>
              <a:t>WHO ARE THE END USERS</a:t>
            </a:r>
            <a:endParaRPr lang="en-IN" sz="4000" dirty="0"/>
          </a:p>
        </p:txBody>
      </p:sp>
      <p:sp>
        <p:nvSpPr>
          <p:cNvPr id="10" name="TextBox 9"/>
          <p:cNvSpPr txBox="1"/>
          <p:nvPr/>
        </p:nvSpPr>
        <p:spPr>
          <a:xfrm>
            <a:off x="533400" y="1115522"/>
            <a:ext cx="9738991" cy="5078313"/>
          </a:xfrm>
          <a:prstGeom prst="rect">
            <a:avLst/>
          </a:prstGeom>
          <a:noFill/>
        </p:spPr>
        <p:txBody>
          <a:bodyPr wrap="square" rtlCol="0">
            <a:spAutoFit/>
          </a:bodyPr>
          <a:lstStyle/>
          <a:p>
            <a:r>
              <a:rPr lang="en-IN" sz="2000" spc="5" dirty="0"/>
              <a:t>      </a:t>
            </a:r>
            <a:r>
              <a:rPr lang="en-US" sz="2400" b="1" dirty="0"/>
              <a:t>Healthcare Professionals: </a:t>
            </a:r>
            <a:r>
              <a:rPr lang="en-US" sz="2400" dirty="0"/>
              <a:t>Doctors, nurses, and medical practitioners use the system for accurate diagnoses based on patient symptoms and history.</a:t>
            </a:r>
          </a:p>
          <a:p>
            <a:r>
              <a:rPr lang="en-US" sz="2400" b="1" dirty="0"/>
              <a:t>    Medical Researchers: </a:t>
            </a:r>
            <a:r>
              <a:rPr lang="en-US" sz="2400" dirty="0"/>
              <a:t>Researchers utilize the system to analyze disease patterns, aiding in discovering new diagnostic markers and refining existing criteria.</a:t>
            </a:r>
          </a:p>
          <a:p>
            <a:r>
              <a:rPr lang="en-US" sz="2400" b="1" dirty="0"/>
              <a:t>    Healthcare Administrators: </a:t>
            </a:r>
            <a:r>
              <a:rPr lang="en-US" sz="2400" dirty="0"/>
              <a:t>Administrators optimize resource allocation and healthcare delivery by monitoring disease trends and identifying areas for improvement.</a:t>
            </a:r>
          </a:p>
          <a:p>
            <a:r>
              <a:rPr lang="en-US" sz="2400" b="1" dirty="0"/>
              <a:t>    Patients: </a:t>
            </a:r>
            <a:r>
              <a:rPr lang="en-US" sz="2400" dirty="0"/>
              <a:t>Benefit from more accurate diagnoses and timely treatment recommendations facilitated by healthcare providers using the system.</a:t>
            </a:r>
          </a:p>
          <a:p>
            <a:r>
              <a:rPr lang="en-US" sz="2400" b="1" dirty="0"/>
              <a:t>   Public Health Officials: </a:t>
            </a:r>
            <a:r>
              <a:rPr lang="en-US" sz="2400" dirty="0"/>
              <a:t>Use the system to monitor disease outbreaks, identify at-risk populations, and implement preventive measures effectively.</a:t>
            </a:r>
          </a:p>
          <a:p>
            <a:br>
              <a:rPr lang="en-US" dirty="0">
                <a:solidFill>
                  <a:schemeClr val="tx1">
                    <a:lumMod val="95000"/>
                    <a:lumOff val="5000"/>
                  </a:schemeClr>
                </a:solidFill>
              </a:rPr>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39400" y="5200649"/>
            <a:ext cx="1524000" cy="1571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615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itle 9"/>
          <p:cNvSpPr>
            <a:spLocks noGrp="1"/>
          </p:cNvSpPr>
          <p:nvPr>
            <p:ph type="title"/>
          </p:nvPr>
        </p:nvSpPr>
        <p:spPr>
          <a:xfrm>
            <a:off x="228600" y="385444"/>
            <a:ext cx="11208067" cy="757556"/>
          </a:xfrm>
        </p:spPr>
        <p:txBody>
          <a:bodyPr/>
          <a:lstStyle/>
          <a:p>
            <a:r>
              <a:rPr lang="en-US" sz="4000" dirty="0"/>
              <a:t>YOUR SOLUTION AND ITS VALUE PROPOSITION</a:t>
            </a:r>
            <a:endParaRPr lang="en-IN" sz="4000" dirty="0"/>
          </a:p>
        </p:txBody>
      </p:sp>
      <p:sp>
        <p:nvSpPr>
          <p:cNvPr id="11" name="TextBox 10"/>
          <p:cNvSpPr txBox="1"/>
          <p:nvPr/>
        </p:nvSpPr>
        <p:spPr>
          <a:xfrm>
            <a:off x="228600" y="1371600"/>
            <a:ext cx="10210800" cy="4801314"/>
          </a:xfrm>
          <a:prstGeom prst="rect">
            <a:avLst/>
          </a:prstGeom>
          <a:noFill/>
        </p:spPr>
        <p:txBody>
          <a:bodyPr wrap="square" rtlCol="0">
            <a:spAutoFit/>
          </a:bodyPr>
          <a:lstStyle/>
          <a:p>
            <a:pPr marL="342900" indent="-342900">
              <a:buFont typeface="Arial" panose="020B0604020202020204" pitchFamily="34" charset="0"/>
              <a:buChar char="•"/>
            </a:pPr>
            <a:r>
              <a:rPr lang="en-US" sz="2400" b="1" dirty="0"/>
              <a:t>Accuracy:</a:t>
            </a:r>
            <a:r>
              <a:rPr lang="en-US" sz="2400" dirty="0"/>
              <a:t> Our system uses decision tree algorithms trained on medical data for highly accurate diagnostic suggestions, improving diagnoses compared to traditional methods.</a:t>
            </a:r>
          </a:p>
          <a:p>
            <a:pPr marL="342900" indent="-342900">
              <a:buFont typeface="Arial" panose="020B0604020202020204" pitchFamily="34" charset="0"/>
              <a:buChar char="•"/>
            </a:pPr>
            <a:r>
              <a:rPr lang="en-US" sz="2400" b="1" dirty="0"/>
              <a:t>Timeliness:</a:t>
            </a:r>
            <a:r>
              <a:rPr lang="en-US" sz="2400" dirty="0"/>
              <a:t> Healthcare professionals quickly assess symptoms and receive rapid diagnostic suggestions, speeding up treatment and reducing wait times.</a:t>
            </a:r>
          </a:p>
          <a:p>
            <a:pPr marL="342900" indent="-342900">
              <a:buFont typeface="Arial" panose="020B0604020202020204" pitchFamily="34" charset="0"/>
              <a:buChar char="•"/>
            </a:pPr>
            <a:r>
              <a:rPr lang="en-US" sz="2400" b="1" dirty="0"/>
              <a:t>Interpretability:</a:t>
            </a:r>
            <a:r>
              <a:rPr lang="en-US" sz="2400" dirty="0"/>
              <a:t> Transparent recommendations help healthcare professionals understand why they're given, fostering trust and collaboration for diagnosis refinement.</a:t>
            </a:r>
          </a:p>
          <a:p>
            <a:pPr marL="342900" indent="-342900">
              <a:buFont typeface="Arial" panose="020B0604020202020204" pitchFamily="34" charset="0"/>
              <a:buChar char="•"/>
            </a:pPr>
            <a:r>
              <a:rPr lang="en-US" sz="2400" b="1" dirty="0"/>
              <a:t>Efficiency:</a:t>
            </a:r>
            <a:r>
              <a:rPr lang="en-US" sz="2400" dirty="0"/>
              <a:t> Automated symptom analysis and disease classification streamline workflows, letting healthcare professionals focus more on patient care.</a:t>
            </a:r>
          </a:p>
          <a:p>
            <a:pPr marL="342900" indent="-342900">
              <a:buFont typeface="Arial" panose="020B0604020202020204" pitchFamily="34" charset="0"/>
              <a:buChar char="•"/>
            </a:pPr>
            <a:r>
              <a:rPr lang="en-US" sz="2400" b="1" dirty="0"/>
              <a:t>Learning and Improvement:</a:t>
            </a:r>
            <a:r>
              <a:rPr lang="en-US" sz="2400" dirty="0"/>
              <a:t> Continuous learning from feedback and updates ensures our system stays relevant and accurate over time.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1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363200" y="4671205"/>
            <a:ext cx="1533525" cy="1981202"/>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itle 8"/>
          <p:cNvSpPr>
            <a:spLocks noGrp="1"/>
          </p:cNvSpPr>
          <p:nvPr>
            <p:ph type="title"/>
          </p:nvPr>
        </p:nvSpPr>
        <p:spPr>
          <a:xfrm>
            <a:off x="755333" y="76200"/>
            <a:ext cx="10598468" cy="704850"/>
          </a:xfrm>
        </p:spPr>
        <p:txBody>
          <a:bodyPr/>
          <a:lstStyle/>
          <a:p>
            <a:r>
              <a:rPr lang="en-US" dirty="0"/>
              <a:t>THE WOW IN YOUR SOLUTION</a:t>
            </a:r>
            <a:endParaRPr lang="en-IN" dirty="0"/>
          </a:p>
        </p:txBody>
      </p:sp>
      <p:sp>
        <p:nvSpPr>
          <p:cNvPr id="10" name="TextBox 9"/>
          <p:cNvSpPr txBox="1"/>
          <p:nvPr/>
        </p:nvSpPr>
        <p:spPr>
          <a:xfrm>
            <a:off x="752475" y="1038226"/>
            <a:ext cx="8601075" cy="470898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Smart Decision Making</a:t>
            </a:r>
            <a:r>
              <a:rPr lang="en-US" sz="2000" dirty="0"/>
              <a:t>: Our system uses advanced algorithms to provide intelligent diagnostic recommendations. By analyzing patient data, it helps doctors make faster and more accurate diagnoses.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Instant Results</a:t>
            </a:r>
            <a:r>
              <a:rPr lang="en-US" sz="2000" dirty="0"/>
              <a:t>: Doctors get quick diagnostic suggestions, speeding up treatment decisions and reducing patient wait times.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Personalized Recommendations: </a:t>
            </a:r>
            <a:r>
              <a:rPr lang="en-US" sz="2000" dirty="0"/>
              <a:t>Tailored to each patient's unique characteristics, our system improves the relevance and accuracy of diagnoses.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Continuous Learning: </a:t>
            </a:r>
            <a:r>
              <a:rPr lang="en-US" sz="2000" dirty="0"/>
              <a:t>Our system learns from feedback and stays updated with the latest medical knowledge, ensuring reliable recommendations.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Cost Savings: </a:t>
            </a:r>
            <a:r>
              <a:rPr lang="en-US" sz="2000" dirty="0"/>
              <a:t>By minimizing errors and optimizing resources, our system saves money for healthcare providers while improving patient care.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172" y="670268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990600"/>
            <a:ext cx="314325" cy="2424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76200" y="138573"/>
            <a:ext cx="3581400" cy="444352"/>
          </a:xfrm>
          <a:prstGeom prst="rect">
            <a:avLst/>
          </a:prstGeom>
        </p:spPr>
        <p:txBody>
          <a:bodyPr vert="horz" wrap="square" lIns="0" tIns="13335" rIns="0" bIns="0" rtlCol="0">
            <a:spAutoFit/>
          </a:bodyPr>
          <a:lstStyle/>
          <a:p>
            <a:pPr marL="12700">
              <a:lnSpc>
                <a:spcPct val="100000"/>
              </a:lnSpc>
              <a:spcBef>
                <a:spcPts val="105"/>
              </a:spcBef>
            </a:pPr>
            <a:r>
              <a:rPr sz="2800" b="1" spc="15" dirty="0">
                <a:latin typeface="Trebuchet MS"/>
                <a:cs typeface="Trebuchet MS"/>
              </a:rPr>
              <a:t>M</a:t>
            </a:r>
            <a:r>
              <a:rPr sz="2800" b="1" dirty="0">
                <a:latin typeface="Trebuchet MS"/>
                <a:cs typeface="Trebuchet MS"/>
              </a:rPr>
              <a:t>O</a:t>
            </a:r>
            <a:r>
              <a:rPr sz="2800" b="1" spc="-15" dirty="0">
                <a:latin typeface="Trebuchet MS"/>
                <a:cs typeface="Trebuchet MS"/>
              </a:rPr>
              <a:t>D</a:t>
            </a:r>
            <a:r>
              <a:rPr sz="2800" b="1" spc="-35" dirty="0">
                <a:latin typeface="Trebuchet MS"/>
                <a:cs typeface="Trebuchet MS"/>
              </a:rPr>
              <a:t>E</a:t>
            </a:r>
            <a:r>
              <a:rPr sz="2800" b="1" spc="-30" dirty="0">
                <a:latin typeface="Trebuchet MS"/>
                <a:cs typeface="Trebuchet MS"/>
              </a:rPr>
              <a:t>LL</a:t>
            </a:r>
            <a:r>
              <a:rPr sz="2800" b="1" spc="-5" dirty="0">
                <a:latin typeface="Trebuchet MS"/>
                <a:cs typeface="Trebuchet MS"/>
              </a:rPr>
              <a:t>I</a:t>
            </a:r>
            <a:r>
              <a:rPr sz="2800" b="1" spc="30" dirty="0">
                <a:latin typeface="Trebuchet MS"/>
                <a:cs typeface="Trebuchet MS"/>
              </a:rPr>
              <a:t>N</a:t>
            </a:r>
            <a:r>
              <a:rPr sz="2800" b="1" spc="5" dirty="0">
                <a:latin typeface="Trebuchet MS"/>
                <a:cs typeface="Trebuchet MS"/>
              </a:rPr>
              <a:t>G</a:t>
            </a:r>
            <a:endParaRPr sz="2800" dirty="0">
              <a:latin typeface="Trebuchet MS"/>
              <a:cs typeface="Trebuchet MS"/>
            </a:endParaRPr>
          </a:p>
        </p:txBody>
      </p:sp>
      <p:pic>
        <p:nvPicPr>
          <p:cNvPr id="10" name="Picture 9">
            <a:extLst>
              <a:ext uri="{FF2B5EF4-FFF2-40B4-BE49-F238E27FC236}">
                <a16:creationId xmlns:a16="http://schemas.microsoft.com/office/drawing/2014/main" id="{42F0C90A-94FD-A8BA-A04E-DC53F9C44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2" y="781050"/>
            <a:ext cx="12166060" cy="611045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TotalTime>
  <Words>784</Words>
  <Application>Microsoft Office PowerPoint</Application>
  <PresentationFormat>Widescreen</PresentationFormat>
  <Paragraphs>64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POOJA RAJASEKARAN</vt:lpstr>
      <vt:lpstr>PROJECT TITLE      Disease diagnosis support system</vt:lpstr>
      <vt:lpstr>AGENDA             </vt:lpstr>
      <vt:lpstr>PROBLEM STATEMENT     </vt:lpstr>
      <vt:lpstr>PROJECT OVERVIEW         The overview of the project by highlighting the significance of accurate  disease diagnosis in healthcare.           Emphasize the need for intelligent decision support systems to aid  healthcare professionals in diagnosing diseases effectively.          Provide an overview of the project objectives and their  methodology employed.           It describe the challenges faced by healthcare professionals in  disease diagnosis.   </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POOJA RAJASEKARAN</dc:title>
  <dc:creator>2021PITIT136</dc:creator>
  <cp:lastModifiedBy>Pooja Monish</cp:lastModifiedBy>
  <cp:revision>10</cp:revision>
  <dcterms:created xsi:type="dcterms:W3CDTF">2024-03-28T07:58:46Z</dcterms:created>
  <dcterms:modified xsi:type="dcterms:W3CDTF">2024-04-02T13:21:11Z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