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938B59-98C9-C330-913B-ED9B2430D2C5}" v="570" dt="2025-04-25T04:02:33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72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472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6538D75-00C2-DE73-4C65-FE94AC65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0B8E-A176-49F2-A3C1-FEDA0200170B}" type="datetime2">
              <a:rPr lang="en-US" smtClean="0"/>
              <a:t>Thursday, April 24, 2025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B601B81-68C1-B63A-105C-EC637DF5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9F3E495-0415-392A-9A07-34555BBC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0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68C47-2910-B99C-EC67-F6649ADC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A49D-4A7C-4944-9802-8EE0B5A6CEDD}" type="datetime2">
              <a:rPr lang="en-US" smtClean="0"/>
              <a:t>Thursday, April 24,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19515-4A04-FBE0-E89C-86ECBB7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9C272-2490-C827-9BE5-9CEE4185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4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32613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943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F68BE-C313-C839-B719-0339AC34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9DDD-3B11-4150-8B39-3662C10D8BF9}" type="datetime2">
              <a:rPr lang="en-US" smtClean="0"/>
              <a:t>Thursday, April 24,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F4E5F-FFF4-F934-3DD9-134F8D24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E0F82-88EB-FAE2-FC02-99D5EE3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78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10515600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Thursday, April 24, 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34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B034DD9-4A61-318F-88CF-79721B55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292D-4609-4E55-92E3-C12C6A1234E8}" type="datetime2">
              <a:rPr lang="en-US" smtClean="0"/>
              <a:t>Thursday, April 24, 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496DA99-E916-9F7C-9E88-AA06046A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CC86B5-B6B3-4633-0D90-AACB44D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4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8F7F10-35F6-E392-D41B-3CD300D5CCF8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181600" cy="420638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har char="¬"/>
            </a:pPr>
            <a:r>
              <a:rPr lang="en-US"/>
              <a:t>Click to edit Master text styles</a:t>
            </a:r>
          </a:p>
          <a:p>
            <a:pPr lvl="1">
              <a:buChar char="¬"/>
            </a:pPr>
            <a:r>
              <a:rPr lang="en-US"/>
              <a:t>Second level</a:t>
            </a:r>
          </a:p>
          <a:p>
            <a:pPr lvl="2">
              <a:buChar char="¬"/>
            </a:pPr>
            <a:r>
              <a:rPr lang="en-US"/>
              <a:t>Third level</a:t>
            </a:r>
          </a:p>
          <a:p>
            <a:pPr lvl="3">
              <a:buChar char="¬"/>
            </a:pPr>
            <a:r>
              <a:rPr lang="en-US"/>
              <a:t>Fourth level</a:t>
            </a:r>
          </a:p>
          <a:p>
            <a:pPr lvl="4">
              <a:buChar char="¬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178" y="1825625"/>
            <a:ext cx="518004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5274CEC-210E-BC97-9B79-A7D801E4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0E29-2C79-4A2A-B61C-A21B8362A50A}" type="datetime2">
              <a:rPr lang="en-US" smtClean="0"/>
              <a:t>Thursday, April 24, 2025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86B3D53-F805-C08E-2359-498218FC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C4695B-D7BD-45F7-EB23-6FDAF241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7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A1F52B7-5271-53AA-8260-0CF50FF8DA3C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1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78" y="2505075"/>
            <a:ext cx="515778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459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4590" y="2505075"/>
            <a:ext cx="5183188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0177-5432-41AC-9593-8EC96BFF4F82}" type="datetime2">
              <a:rPr lang="en-US" smtClean="0"/>
              <a:t>Thursday, April 24, 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7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328E63-E075-39E2-BAA7-30CCAE2E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9A7B-B2F1-41A3-B969-4E25F618B967}" type="datetime2">
              <a:rPr lang="en-US" smtClean="0"/>
              <a:t>Thursday, April 24, 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A5894A5-0E01-F43E-C68A-2EFAB2EB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50128C-CE40-2B40-1B89-7E9AAAA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5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281B99-C6A0-F92A-BDD3-BB362196501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8367C-67E1-A50A-1584-F859A6FED9C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8861-51D7-741E-6B2C-25412D40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8B79-F222-4FD1-8713-07459E1B5004}" type="datetime2">
              <a:rPr lang="en-US" smtClean="0"/>
              <a:t>Thursday, April 24,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69A2F-0657-B33B-8334-C458A953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FC84-48ED-0480-2497-FCD84C12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3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12425" cy="1600200"/>
          </a:xfrm>
        </p:spPr>
        <p:txBody>
          <a:bodyPr anchor="b">
            <a:norm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830" y="2199340"/>
            <a:ext cx="6172200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F37370-7C05-0AAE-A0C3-9EE620A8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30FD-0818-4065-B5FE-410552D9B1BC}" type="datetime2">
              <a:rPr lang="en-US" smtClean="0"/>
              <a:t>Thursday, April 24, 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00B8E3-39E6-A88A-BBFB-717596EB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8E340D-1840-D987-3EEA-963BDDE3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3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3932237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1276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0F28E44-58BB-553B-BBD0-F292C66C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D289-0EBF-40C7-B6E8-60285281F180}" type="datetime2">
              <a:rPr lang="en-US" smtClean="0"/>
              <a:t>Thursday, April 24, 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22D156-E5FE-F118-0553-B401F19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AEE0A6-6120-9BA2-5751-E0E2D8CF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5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B53B4F-080C-8523-03AD-871CC3B8D168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B790B-70BD-FD52-2540-F1DA4882170E}"/>
              </a:ext>
            </a:extLst>
          </p:cNvPr>
          <p:cNvSpPr/>
          <p:nvPr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 descr="Tag=AccentColor&#10;Flavor=Light&#10;Target=Line">
            <a:extLst>
              <a:ext uri="{FF2B5EF4-FFF2-40B4-BE49-F238E27FC236}">
                <a16:creationId xmlns:a16="http://schemas.microsoft.com/office/drawing/2014/main" id="{7D4FC5F0-CBD6-AEEB-4902-28D624068890}"/>
              </a:ext>
            </a:extLst>
          </p:cNvPr>
          <p:cNvCxnSpPr>
            <a:cxnSpLocks/>
          </p:cNvCxnSpPr>
          <p:nvPr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FA9EB4DB-DDA5-1A45-7D87-B2BF67D2D1C3}"/>
              </a:ext>
            </a:extLst>
          </p:cNvPr>
          <p:cNvCxnSpPr>
            <a:cxnSpLocks/>
          </p:cNvCxnSpPr>
          <p:nvPr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4CDC665-7415-4DAF-AE09-B9BBC1907393}" type="datetime2">
              <a:rPr lang="en-US" smtClean="0"/>
              <a:t>Thursday, April 24,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-18288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4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2" r:id="rId6"/>
    <p:sldLayoutId id="2147483828" r:id="rId7"/>
    <p:sldLayoutId id="2147483829" r:id="rId8"/>
    <p:sldLayoutId id="2147483830" r:id="rId9"/>
    <p:sldLayoutId id="2147483831" r:id="rId10"/>
    <p:sldLayoutId id="214748383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3E42119-878B-4A86-B09C-2C668FBA2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BAC2A1-7B06-4D44-A105-3FEBE5ABF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BC5CF3-F657-4FA8-9F22-6B38CF646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685800"/>
            <a:ext cx="295465" cy="5486400"/>
          </a:xfrm>
          <a:prstGeom prst="rect">
            <a:avLst/>
          </a:prstGeom>
          <a:solidFill>
            <a:srgbClr val="FCC46B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77A14D-EFA9-4E27-B5EE-87E822E93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8103" y="576263"/>
            <a:ext cx="4911634" cy="2967606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Apple Leaf Disease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8103" y="3764975"/>
            <a:ext cx="4911634" cy="21926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6100 Big Data Analytics for Competitive Advantage</a:t>
            </a:r>
          </a:p>
          <a:p>
            <a:r>
              <a:rPr lang="en-US" sz="2200" dirty="0"/>
              <a:t>Presented By: Group 16 </a:t>
            </a:r>
          </a:p>
        </p:txBody>
      </p:sp>
      <p:pic>
        <p:nvPicPr>
          <p:cNvPr id="4" name="Picture 3" descr="A mosaic of colorful geometric shapes">
            <a:extLst>
              <a:ext uri="{FF2B5EF4-FFF2-40B4-BE49-F238E27FC236}">
                <a16:creationId xmlns:a16="http://schemas.microsoft.com/office/drawing/2014/main" id="{DDD7D83C-4D8B-7738-10DC-F35C7E1CEF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1779" b="-1"/>
          <a:stretch/>
        </p:blipFill>
        <p:spPr>
          <a:xfrm>
            <a:off x="303950" y="685800"/>
            <a:ext cx="5234702" cy="548640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3ABB528-3326-46B1-A869-B1368B822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CC46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D25A9F-B5F0-4862-A336-1733E754E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CC46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79DDEA7-D1C6-4972-A626-37A313A3F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40C101-C8B8-47D0-A5BF-9371F2CD3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EA10F5-2C9D-468C-9013-E578BDF97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31B3D-A837-E9D8-1FEE-DEFF33372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4" y="432442"/>
            <a:ext cx="5118847" cy="2848638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Output Images On </a:t>
            </a:r>
            <a:r>
              <a:rPr lang="en-US" sz="4800">
                <a:solidFill>
                  <a:schemeClr val="tx1"/>
                </a:solidFill>
              </a:rPr>
              <a:t>Streamlit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75B5D4-7257-D72C-02B0-CF62366852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77" r="10463"/>
          <a:stretch/>
        </p:blipFill>
        <p:spPr>
          <a:xfrm>
            <a:off x="5692323" y="671602"/>
            <a:ext cx="5802331" cy="272959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6D222-3252-A7AC-8EF2-E727785C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BF03294-DBAF-4FA8-99A1-932791773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04675" y="671602"/>
            <a:ext cx="687325" cy="2715768"/>
          </a:xfrm>
          <a:prstGeom prst="rect">
            <a:avLst/>
          </a:prstGeom>
          <a:solidFill>
            <a:srgbClr val="55B1FE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6408E60-5341-024A-B835-B99D8645DA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16" r="3955" b="3"/>
          <a:stretch/>
        </p:blipFill>
        <p:spPr>
          <a:xfrm>
            <a:off x="573476" y="3401195"/>
            <a:ext cx="5118847" cy="2771005"/>
          </a:xfrm>
          <a:prstGeom prst="rect">
            <a:avLst/>
          </a:prstGeom>
        </p:spPr>
      </p:pic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C8797DBA-FC87-0F70-0140-2671699F7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0217" y="3668751"/>
            <a:ext cx="5118847" cy="2313696"/>
          </a:xfrm>
        </p:spPr>
        <p:txBody>
          <a:bodyPr anchor="t">
            <a:normAutofit/>
          </a:bodyPr>
          <a:lstStyle/>
          <a:p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51807-CCA1-E8CA-A453-D07147DDB2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997BA6-BEF8-495F-ACCD-8D19769E4FC6}" type="datetime2">
              <a:rPr lang="en-US" smtClean="0"/>
              <a:pPr>
                <a:spcAft>
                  <a:spcPts val="600"/>
                </a:spcAft>
              </a:pPr>
              <a:t>Thursday, April 24,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D331F-4DDA-CFEB-C817-E6512C0B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2376" y="6217920"/>
            <a:ext cx="7195367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D49F461-A47D-4032-8525-4AA2F7F32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55B1F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AD08A6B-9662-47B8-8560-7A73FF89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717321"/>
            <a:ext cx="8493" cy="2036648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8A7F126-0EB8-456D-87D6-1A6AC8389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55B1F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432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75955B3A-C08D-43E6-ABEF-A4F616FB6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719694A-8B4E-4127-9C08-9B8F39B6F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D36E6B-D7EF-409B-B48D-1628C06EE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2CD41-9E65-1ADB-4AB3-B0AAA40E0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253" y="4105616"/>
            <a:ext cx="5278995" cy="21565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Confusion Matrix And Roc Curve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16D2053-BB10-4615-A38D-86EEC0D8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422144" cy="3599020"/>
          </a:xfrm>
          <a:prstGeom prst="rect">
            <a:avLst/>
          </a:prstGeom>
          <a:solidFill>
            <a:srgbClr val="0F68CD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3DC4A-4B44-C159-35B8-A5229618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26CB1-D1E8-B369-D344-B8666D53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57997BA6-BEF8-495F-ACCD-8D19769E4FC6}" type="datetime2">
              <a:rPr lang="en-US" smtClean="0"/>
              <a:pPr>
                <a:spcAft>
                  <a:spcPts val="600"/>
                </a:spcAft>
              </a:pPr>
              <a:t>Thursday, April 24,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8C0A8-7BDE-BFBF-0623-CC3DE4738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2376" y="6217920"/>
            <a:ext cx="7195367" cy="64008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F2CC60F-C99A-48C5-856F-3C79856E9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0F68C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8A2ED1C-4B10-41E7-9BF6-7447B99B9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0F68C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Content Placeholder 52">
            <a:extLst>
              <a:ext uri="{FF2B5EF4-FFF2-40B4-BE49-F238E27FC236}">
                <a16:creationId xmlns:a16="http://schemas.microsoft.com/office/drawing/2014/main" id="{46F89ECD-65A2-49D8-1C89-223349270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7139" y="-9470"/>
            <a:ext cx="5293760" cy="4114800"/>
          </a:xfr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D82CCF3-9430-1BB6-8FBD-B0406140C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083" y="-10430"/>
            <a:ext cx="6243457" cy="412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34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9AA9-28ED-D9F1-05FE-A35418534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7CC85-2DC0-1C97-8317-71E9E7BF4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Started with a balanced dataset of 1,800+ apple leaf images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Performed detailed preprocessing including resizing, normalization, and cleanup</a:t>
            </a:r>
          </a:p>
          <a:p>
            <a:r>
              <a:rPr lang="en-US" dirty="0">
                <a:ea typeface="+mn-lt"/>
                <a:cs typeface="+mn-lt"/>
              </a:rPr>
              <a:t>Compared various CNN architectures (Simple CNN, ResNet18, EfficientNet, etc.)</a:t>
            </a:r>
          </a:p>
          <a:p>
            <a:r>
              <a:rPr lang="en-US" b="1" dirty="0">
                <a:ea typeface="+mn-lt"/>
                <a:cs typeface="+mn-lt"/>
              </a:rPr>
              <a:t>ResNet50</a:t>
            </a:r>
            <a:r>
              <a:rPr lang="en-US" dirty="0">
                <a:ea typeface="+mn-lt"/>
                <a:cs typeface="+mn-lt"/>
              </a:rPr>
              <a:t> showed the best tradeoff between performance and complexity</a:t>
            </a:r>
          </a:p>
          <a:p>
            <a:r>
              <a:rPr lang="en-US" dirty="0">
                <a:ea typeface="+mn-lt"/>
                <a:cs typeface="+mn-lt"/>
              </a:rPr>
              <a:t>Built and deployed a fully functional </a:t>
            </a:r>
            <a:r>
              <a:rPr lang="en-US" b="1" dirty="0" err="1">
                <a:ea typeface="+mn-lt"/>
                <a:cs typeface="+mn-lt"/>
              </a:rPr>
              <a:t>Streamlit</a:t>
            </a:r>
            <a:r>
              <a:rPr lang="en-US" b="1" dirty="0">
                <a:ea typeface="+mn-lt"/>
                <a:cs typeface="+mn-lt"/>
              </a:rPr>
              <a:t> app</a:t>
            </a:r>
            <a:r>
              <a:rPr lang="en-US" dirty="0">
                <a:ea typeface="+mn-lt"/>
                <a:cs typeface="+mn-lt"/>
              </a:rPr>
              <a:t> for real-time predictions</a:t>
            </a:r>
          </a:p>
          <a:p>
            <a:r>
              <a:rPr lang="en-US" dirty="0">
                <a:ea typeface="+mn-lt"/>
                <a:cs typeface="+mn-lt"/>
              </a:rPr>
              <a:t>Achieved strong accuracy and clear class separation (ROC curves &amp; confusion matrix)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6AF52-A6D9-54CA-B5F1-12C2F45A1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Thursday, April 24,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C1BC5-9E68-1B6F-F281-4D239500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497CC-778D-089E-68A9-E89F6F96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41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C37E7-E1D6-C089-9662-8A9A8B04F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E6F9B-5582-2EFE-FCD0-FBFA471BB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>
                <a:ea typeface="+mn-lt"/>
                <a:cs typeface="+mn-lt"/>
              </a:rPr>
              <a:t>Importance of Data Quality</a:t>
            </a:r>
            <a:r>
              <a:rPr lang="en-US" dirty="0">
                <a:ea typeface="+mn-lt"/>
                <a:cs typeface="+mn-lt"/>
              </a:rPr>
              <a:t>: Ensuring accurate labels and consistent image formats helped improve training and generalization.</a:t>
            </a:r>
            <a:endParaRPr lang="en-US" dirty="0"/>
          </a:p>
          <a:p>
            <a:r>
              <a:rPr lang="en-US" b="1">
                <a:ea typeface="+mn-lt"/>
                <a:cs typeface="+mn-lt"/>
              </a:rPr>
              <a:t>Value of Pretrained Models</a:t>
            </a:r>
            <a:r>
              <a:rPr lang="en-US">
                <a:ea typeface="+mn-lt"/>
                <a:cs typeface="+mn-lt"/>
              </a:rPr>
              <a:t>: Leveraging ResNet50 significantly reduced training time and boosted performance.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Ease of Deployment with </a:t>
            </a:r>
            <a:r>
              <a:rPr lang="en-US" b="1" err="1">
                <a:ea typeface="+mn-lt"/>
                <a:cs typeface="+mn-lt"/>
              </a:rPr>
              <a:t>Streamlit</a:t>
            </a:r>
            <a:r>
              <a:rPr lang="en-US">
                <a:ea typeface="+mn-lt"/>
                <a:cs typeface="+mn-lt"/>
              </a:rPr>
              <a:t>: </a:t>
            </a:r>
            <a:r>
              <a:rPr lang="en-US" err="1">
                <a:ea typeface="+mn-lt"/>
                <a:cs typeface="+mn-lt"/>
              </a:rPr>
              <a:t>Streamlit</a:t>
            </a:r>
            <a:r>
              <a:rPr lang="en-US">
                <a:ea typeface="+mn-lt"/>
                <a:cs typeface="+mn-lt"/>
              </a:rPr>
              <a:t> provided a simple, fast, and interactive interface to demonstrate real-time predictions.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Practical Constraints in Hosting</a:t>
            </a:r>
            <a:r>
              <a:rPr lang="en-US" dirty="0">
                <a:ea typeface="+mn-lt"/>
                <a:cs typeface="+mn-lt"/>
              </a:rPr>
              <a:t>: File size limitations on </a:t>
            </a:r>
            <a:r>
              <a:rPr lang="en-US" dirty="0" err="1">
                <a:ea typeface="+mn-lt"/>
                <a:cs typeface="+mn-lt"/>
              </a:rPr>
              <a:t>Streamlit</a:t>
            </a:r>
            <a:r>
              <a:rPr lang="en-US" dirty="0">
                <a:ea typeface="+mn-lt"/>
                <a:cs typeface="+mn-lt"/>
              </a:rPr>
              <a:t> Cloud required adding model upload functionality to keep deployment flexible.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Real-World Impact</a:t>
            </a:r>
            <a:r>
              <a:rPr lang="en-US" dirty="0">
                <a:ea typeface="+mn-lt"/>
                <a:cs typeface="+mn-lt"/>
              </a:rPr>
              <a:t>: Showcased the potential of AI-based tools for disease detection in agriculture, supporting decision-making for farmers and researchers.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52047-4A17-63C8-86D5-DFB3EBFF4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Thursday, April 24,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97FFB-62B1-ED88-83BC-2DCD35D6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FE0DF-1C44-419D-EF85-E00AB322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48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4D99EB-C4F3-4F0C-91F7-AB4DC2A0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D5F9E-38E5-EE72-2B0D-A27B49E6F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7683" y="708785"/>
            <a:ext cx="3932532" cy="2967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A793D-04D8-DF28-8FC7-21B5C6306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-1828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4BC9F-F71D-61BD-EB24-3E7B515C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8" y="6217920"/>
            <a:ext cx="2743200" cy="64008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57997BA6-BEF8-495F-ACCD-8D19769E4FC6}" type="datetime2">
              <a:rPr lang="en-US" smtClean="0"/>
              <a:pPr>
                <a:spcAft>
                  <a:spcPts val="600"/>
                </a:spcAft>
              </a:pPr>
              <a:t>Thursday, April 24, 2025</a:t>
            </a:fld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B69146-C1C0-4B58-86FC-34F3390E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4091" y="698677"/>
            <a:ext cx="826383" cy="5479134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32" name="Graphic 31" descr="Smiling Face with No Fill">
            <a:extLst>
              <a:ext uri="{FF2B5EF4-FFF2-40B4-BE49-F238E27FC236}">
                <a16:creationId xmlns:a16="http://schemas.microsoft.com/office/drawing/2014/main" id="{02230763-DCBB-9DA7-2053-CB06EC6B5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3374" y="698676"/>
            <a:ext cx="5467913" cy="546791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7EF22-34CC-C02D-080A-B307E14D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C540AD5-A993-4DA3-B064-D004E2CC6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E6A9698-2C5E-4B0F-B3FA-0CE9BCA6E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78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Background Gray Rectangle">
            <a:extLst>
              <a:ext uri="{FF2B5EF4-FFF2-40B4-BE49-F238E27FC236}">
                <a16:creationId xmlns:a16="http://schemas.microsoft.com/office/drawing/2014/main" id="{05C5A40C-F9AD-4C93-97FA-358B169FE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AABA2F9-823C-4214-A440-604B5DB2F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92431-B474-487C-98A7-621A5D0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24" y="685800"/>
            <a:ext cx="121920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71781-541C-F495-DF53-4736D6166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680189"/>
            <a:ext cx="10515600" cy="2510463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/>
              <a:t>Team Members</a:t>
            </a:r>
            <a:br>
              <a:rPr lang="en-US" sz="4800" dirty="0"/>
            </a:br>
            <a:r>
              <a:rPr lang="en-US" sz="4800"/>
              <a:t>and their Responsibilities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54E86-1321-2542-88FE-6FDFB4882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8BED632-3F93-4C38-BB9D-D6B36E107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D22F9E69-5BDB-F823-18CE-E7533A4B9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033" y="3429000"/>
            <a:ext cx="9848887" cy="24579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/>
              <a:t>Avinash Konda – Model Development</a:t>
            </a:r>
          </a:p>
          <a:p>
            <a:pPr marL="0" indent="0" algn="ctr">
              <a:buNone/>
            </a:pPr>
            <a:r>
              <a:rPr lang="en-US" sz="1800"/>
              <a:t>Pooja Reddy – Data Cleaning and Exploration</a:t>
            </a:r>
          </a:p>
          <a:p>
            <a:pPr marL="0" indent="0" algn="ctr">
              <a:buNone/>
            </a:pPr>
            <a:r>
              <a:rPr lang="en-US" sz="1800"/>
              <a:t>Ashmitha Reddy – Streamlit  Deployment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0D2A0D4-02A1-4D54-B25A-DF0DD9DD0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DAB12-86DA-BBF6-B25E-77C9A692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97BA6-BEF8-495F-ACCD-8D19769E4FC6}" type="datetime2">
              <a:rPr lang="en-US" smtClean="0"/>
              <a:pPr>
                <a:spcAft>
                  <a:spcPts val="600"/>
                </a:spcAft>
              </a:pPr>
              <a:t>Thursday, April 24,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A9F65-4E81-7390-2F9E-364D06BB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2376" y="6217920"/>
            <a:ext cx="7195367" cy="64008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9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Background Gray Rectangle">
            <a:extLst>
              <a:ext uri="{FF2B5EF4-FFF2-40B4-BE49-F238E27FC236}">
                <a16:creationId xmlns:a16="http://schemas.microsoft.com/office/drawing/2014/main" id="{84469847-11D9-42FA-81E2-47D4D94F4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8567214-AD02-46AF-A626-DD502A708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E0EC00-3E51-458A-8CED-9020C28D0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1962B-3BBF-B988-C1CA-724E8DF51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409" y="539496"/>
            <a:ext cx="10539109" cy="1832800"/>
          </a:xfrm>
        </p:spPr>
        <p:txBody>
          <a:bodyPr anchor="b">
            <a:normAutofit/>
          </a:bodyPr>
          <a:lstStyle/>
          <a:p>
            <a:r>
              <a:rPr lang="en-US" sz="4800" b="1" dirty="0">
                <a:ea typeface="+mj-lt"/>
                <a:cs typeface="+mj-lt"/>
              </a:rPr>
              <a:t>Project Description</a:t>
            </a:r>
            <a:endParaRPr lang="en-US" sz="4800"/>
          </a:p>
          <a:p>
            <a:endParaRPr lang="en-US" sz="4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6A37C-8B49-ED4B-33C0-A3680BE9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7BDEA8E-BEA6-4EB7-8F2C-7723C8990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402" y="2518887"/>
            <a:ext cx="5047882" cy="34040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Applied deep learning to detect visual symptoms of diseases in apple leaves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Built a multi-class classifier capable of identifying Healthy, Rust, Scab, and Multiple Diseases</a:t>
            </a:r>
          </a:p>
          <a:p>
            <a:r>
              <a:rPr lang="en-US" sz="1800">
                <a:ea typeface="+mn-lt"/>
                <a:cs typeface="+mn-lt"/>
              </a:rPr>
              <a:t>Leveraged ResNet50 pretrained on ImageNet for robust feature extraction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Trained and fine-tuned the model using the Plant Pathology 2020 Kaggle dataset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Deployed the model via a Streamlit app for real-time prediction with image uploads</a:t>
            </a:r>
            <a:endParaRPr lang="en-US" sz="1800"/>
          </a:p>
          <a:p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2A2F6-0834-6AE4-D757-B69BFB13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97BA6-BEF8-495F-ACCD-8D19769E4FC6}" type="datetime2">
              <a:rPr lang="en-US" smtClean="0"/>
              <a:pPr>
                <a:spcAft>
                  <a:spcPts val="600"/>
                </a:spcAft>
              </a:pPr>
              <a:t>Thursday, April 24,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01B5B-A92B-C83B-38D7-3C0B9329F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2376" y="6217920"/>
            <a:ext cx="7195367" cy="64008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A251D2-4E92-4944-8A7D-E75974D2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7EC5EAD-9342-4DE3-98B4-F4ACC8611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000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311CF-378B-84A0-7924-D1356986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Dataset Overview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BCC7B-D36A-5327-327C-85EA2608A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Sourced from the Kaggle Plant Pathology 2020 competition dataset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Contains 1,800+ labeled images of apple leaves captured under various conditions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Images are labeled into one of four classes: Healthy, Rust, Scab, Multiple Diseases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Each image is stored in high-resolution JPEG format suitable for CNN processing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Data is split into training and test sets with unique image identifiers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Dataset is ideal for multi-class classification and real-world agricultural applications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ECED9-3AFF-C98C-2837-C8D428D33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Thursday, April 24,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0C8E8-5826-9699-3278-534601FFB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D8435-B767-D6EF-BAF7-D7E91C2A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2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Background Gray Rectangle">
            <a:extLst>
              <a:ext uri="{FF2B5EF4-FFF2-40B4-BE49-F238E27FC236}">
                <a16:creationId xmlns:a16="http://schemas.microsoft.com/office/drawing/2014/main" id="{B103F26A-B02C-4135-96B0-37912A33C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23A3A0-1AEE-4C9F-9577-A624AA5BD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E0691A-3834-41DB-B58A-F0D41ACA4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54B64-87BD-4541-B8FE-ABE1FFDCC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408" y="680192"/>
            <a:ext cx="4978186" cy="5199708"/>
          </a:xfrm>
        </p:spPr>
        <p:txBody>
          <a:bodyPr>
            <a:normAutofit/>
          </a:bodyPr>
          <a:lstStyle/>
          <a:p>
            <a:r>
              <a:rPr lang="en-US" sz="4800" b="1">
                <a:ea typeface="+mj-lt"/>
                <a:cs typeface="+mj-lt"/>
              </a:rPr>
              <a:t>Data Preprocessing</a:t>
            </a:r>
            <a:endParaRPr lang="en-US" sz="4800"/>
          </a:p>
          <a:p>
            <a:endParaRPr lang="en-US" sz="4800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A6A1569E-70E0-8BE3-9CBF-378221C1E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80191"/>
            <a:ext cx="4918746" cy="51997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ea typeface="+mn-lt"/>
                <a:cs typeface="+mn-lt"/>
              </a:rPr>
              <a:t>Verified and cleaned image paths using the provided CSV files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Resized all images to 224x224 to match model input requirements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Converted images to RGB format using PIL for consistent channel depth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Normalized pixel values based on ImageNet mean and std (standardization)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Wrapped data loading with </a:t>
            </a:r>
            <a:r>
              <a:rPr lang="en-US" sz="1800" dirty="0" err="1">
                <a:ea typeface="+mn-lt"/>
                <a:cs typeface="+mn-lt"/>
              </a:rPr>
              <a:t>PyTorch</a:t>
            </a:r>
            <a:r>
              <a:rPr lang="en-US" sz="1800" dirty="0">
                <a:ea typeface="+mn-lt"/>
                <a:cs typeface="+mn-lt"/>
              </a:rPr>
              <a:t> Dataset and </a:t>
            </a:r>
            <a:r>
              <a:rPr lang="en-US" sz="1800" dirty="0" err="1">
                <a:ea typeface="+mn-lt"/>
                <a:cs typeface="+mn-lt"/>
              </a:rPr>
              <a:t>DataLoader</a:t>
            </a:r>
            <a:r>
              <a:rPr lang="en-US" sz="1800" dirty="0">
                <a:ea typeface="+mn-lt"/>
                <a:cs typeface="+mn-lt"/>
              </a:rPr>
              <a:t> classes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Enabled optional image augmentations for improved model generalization</a:t>
            </a:r>
            <a:endParaRPr lang="en-US" sz="1800" dirty="0"/>
          </a:p>
          <a:p>
            <a:endParaRPr lang="en-US" sz="1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DAD3B-E91F-933A-398D-D4AF1338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1DDE7-712D-8055-7F1A-A22582405B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97BA6-BEF8-495F-ACCD-8D19769E4FC6}" type="datetime2">
              <a:rPr lang="en-US" smtClean="0"/>
              <a:pPr>
                <a:spcAft>
                  <a:spcPts val="600"/>
                </a:spcAft>
              </a:pPr>
              <a:t>Thursday, April 24,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7A568-E9D5-0832-CAD7-ECF632BE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2376" y="6217920"/>
            <a:ext cx="7195367" cy="64008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29BD279-68D6-4374-A25D-044358249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A223393-D916-47A5-833D-85E9ECDA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56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482F11BC-0096-4F9C-BAA6-E7D36C1E5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FA1E615-6866-4975-BEB0-8A6DCCEFB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F49980E-1F13-46BA-BFC3-59DA3D861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8448F-1C83-7D89-D56D-3EA2441EC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40" y="925318"/>
            <a:ext cx="5228393" cy="8934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Data Exploration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78E49-0D5C-FC42-68C3-6DCECF10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7BE69E03-4804-4553-A1EC-F089884EF50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7F5E3E-BCBC-AE29-9254-DE2AE504A51C}"/>
              </a:ext>
            </a:extLst>
          </p:cNvPr>
          <p:cNvSpPr txBox="1"/>
          <p:nvPr/>
        </p:nvSpPr>
        <p:spPr>
          <a:xfrm>
            <a:off x="432543" y="1850041"/>
            <a:ext cx="5228392" cy="405824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>
              <a:lnSpc>
                <a:spcPts val="28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</a:pPr>
            <a:endParaRPr lang="en-US" sz="1200" dirty="0">
              <a:solidFill>
                <a:schemeClr val="tx2"/>
              </a:solidFill>
            </a:endParaRPr>
          </a:p>
          <a:p>
            <a:pPr marL="285750" indent="-228600">
              <a:lnSpc>
                <a:spcPts val="2800"/>
              </a:lnSpc>
              <a:buClr>
                <a:schemeClr val="accent2"/>
              </a:buClr>
              <a:buFont typeface="Wingdings 2" panose="05020102010507070707" pitchFamily="18" charset="2"/>
              <a:buChar char=""/>
            </a:pPr>
            <a:r>
              <a:rPr lang="en-US" sz="1600" dirty="0">
                <a:solidFill>
                  <a:schemeClr val="tx2"/>
                </a:solidFill>
              </a:rPr>
              <a:t>Checked</a:t>
            </a:r>
            <a:r>
              <a:rPr lang="en-US" sz="1400" dirty="0">
                <a:solidFill>
                  <a:schemeClr val="tx2"/>
                </a:solidFill>
              </a:rPr>
              <a:t> dataset shape, column types, and class distribution</a:t>
            </a:r>
          </a:p>
          <a:p>
            <a:pPr marL="285750" indent="-228600">
              <a:lnSpc>
                <a:spcPts val="2800"/>
              </a:lnSpc>
              <a:buClr>
                <a:schemeClr val="accent2"/>
              </a:buClr>
              <a:buFont typeface="Wingdings 2" panose="05020102010507070707" pitchFamily="18" charset="2"/>
              <a:buChar char=""/>
            </a:pPr>
            <a:r>
              <a:rPr lang="en-US" sz="1400" dirty="0">
                <a:solidFill>
                  <a:schemeClr val="tx2"/>
                </a:solidFill>
              </a:rPr>
              <a:t>Visualized class frequency using bar plots for healthy, rust, scab, and multiple diseases</a:t>
            </a:r>
          </a:p>
          <a:p>
            <a:pPr marL="285750" indent="-228600">
              <a:lnSpc>
                <a:spcPts val="2800"/>
              </a:lnSpc>
              <a:buClr>
                <a:schemeClr val="accent2"/>
              </a:buClr>
              <a:buFont typeface="Wingdings 2" panose="05020102010507070707" pitchFamily="18" charset="2"/>
              <a:buChar char=""/>
            </a:pPr>
            <a:r>
              <a:rPr lang="en-US" sz="1400" dirty="0">
                <a:solidFill>
                  <a:schemeClr val="tx2"/>
                </a:solidFill>
              </a:rPr>
              <a:t>Displayed example images with corresponding labels for visual inspection</a:t>
            </a:r>
          </a:p>
          <a:p>
            <a:pPr marL="285750" indent="-228600">
              <a:lnSpc>
                <a:spcPts val="2800"/>
              </a:lnSpc>
              <a:buClr>
                <a:schemeClr val="accent2"/>
              </a:buClr>
              <a:buFont typeface="Wingdings 2" panose="05020102010507070707" pitchFamily="18" charset="2"/>
              <a:buChar char=""/>
            </a:pPr>
            <a:r>
              <a:rPr lang="en-US" sz="1400" dirty="0">
                <a:solidFill>
                  <a:schemeClr val="tx2"/>
                </a:solidFill>
              </a:rPr>
              <a:t>Analyzed pixel value ranges and image dimensions to detect outliers</a:t>
            </a:r>
          </a:p>
          <a:p>
            <a:pPr marL="285750" indent="-228600">
              <a:lnSpc>
                <a:spcPts val="2800"/>
              </a:lnSpc>
              <a:buClr>
                <a:schemeClr val="accent2"/>
              </a:buClr>
              <a:buFont typeface="Wingdings 2" panose="05020102010507070707" pitchFamily="18" charset="2"/>
              <a:buChar char=""/>
            </a:pPr>
            <a:r>
              <a:rPr lang="en-US" sz="1400" dirty="0">
                <a:solidFill>
                  <a:schemeClr val="tx2"/>
                </a:solidFill>
              </a:rPr>
              <a:t>Reviewed class balance to ensure sufficient representation of each disease type</a:t>
            </a:r>
          </a:p>
          <a:p>
            <a:pPr marL="285750" indent="-228600">
              <a:lnSpc>
                <a:spcPts val="2800"/>
              </a:lnSpc>
              <a:buClr>
                <a:schemeClr val="accent2"/>
              </a:buClr>
              <a:buFont typeface="Wingdings 2" panose="05020102010507070707" pitchFamily="18" charset="2"/>
              <a:buChar char=""/>
            </a:pPr>
            <a:r>
              <a:rPr lang="en-US" sz="1400" dirty="0">
                <a:solidFill>
                  <a:schemeClr val="tx2"/>
                </a:solidFill>
              </a:rPr>
              <a:t>Identified any duplicate or corrupted images for removal or correction</a:t>
            </a:r>
          </a:p>
          <a:p>
            <a:pPr indent="-228600">
              <a:lnSpc>
                <a:spcPts val="28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</a:pP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E2E7D1F-2146-4351-B555-F7AD66F91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095999" y="695340"/>
            <a:ext cx="5391683" cy="5476855"/>
          </a:xfrm>
          <a:prstGeom prst="rect">
            <a:avLst/>
          </a:prstGeom>
          <a:solidFill>
            <a:srgbClr val="FA9E04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2D3C0F-04F5-BB00-AA01-7F86279693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500" r="2" b="2"/>
          <a:stretch/>
        </p:blipFill>
        <p:spPr>
          <a:xfrm>
            <a:off x="6620386" y="1246946"/>
            <a:ext cx="4364109" cy="436410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5D8C8-2270-6A29-216B-2C4A027896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  <a:defRPr/>
            </a:pPr>
            <a:fld id="{57997BA6-BEF8-495F-ACCD-8D19769E4FC6}" type="datetime2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Thursday, April 24, 2025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238E4-72A8-72AD-AAA4-9A423A38A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2376" y="6217920"/>
            <a:ext cx="7195367" cy="64008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Sample Footer Text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D8C7CAC-1828-45F3-9C70-DE1294FA2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A9E0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C52D459-9D8C-45C6-9998-FE9189062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A9E0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407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D7DC0-DF08-6D26-FC00-C837147C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F1C84-6ECF-A2A0-B440-AF2833F2F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Compared several CNN-based architectures for performance and complexity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Simple CNN</a:t>
            </a:r>
            <a:r>
              <a:rPr lang="en-US" dirty="0">
                <a:ea typeface="+mn-lt"/>
                <a:cs typeface="+mn-lt"/>
              </a:rPr>
              <a:t>: Used as a baseline reference model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ResNet18</a:t>
            </a:r>
            <a:r>
              <a:rPr lang="en-US" dirty="0">
                <a:ea typeface="+mn-lt"/>
                <a:cs typeface="+mn-lt"/>
              </a:rPr>
              <a:t>: Faster but less expressive; useful for comparison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EfficientNet-B0</a:t>
            </a:r>
            <a:r>
              <a:rPr lang="en-US" dirty="0">
                <a:ea typeface="+mn-lt"/>
                <a:cs typeface="+mn-lt"/>
              </a:rPr>
              <a:t>: Strong accuracy but more complex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VGG16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b="1" dirty="0">
                <a:ea typeface="+mn-lt"/>
                <a:cs typeface="+mn-lt"/>
              </a:rPr>
              <a:t>MobileNetV2</a:t>
            </a:r>
            <a:r>
              <a:rPr lang="en-US" dirty="0">
                <a:ea typeface="+mn-lt"/>
                <a:cs typeface="+mn-lt"/>
              </a:rPr>
              <a:t>: Traditional and mobile-friendly alternatives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Selected Model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b="1" dirty="0">
                <a:ea typeface="+mn-lt"/>
                <a:cs typeface="+mn-lt"/>
              </a:rPr>
              <a:t>ResNet50</a:t>
            </a:r>
            <a:r>
              <a:rPr lang="en-US" dirty="0">
                <a:ea typeface="+mn-lt"/>
                <a:cs typeface="+mn-lt"/>
              </a:rPr>
              <a:t> — best balance of accuracy and transfer learning power</a:t>
            </a:r>
            <a:endParaRPr lang="en-US" dirty="0"/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870A7-B816-0D28-9A82-F5B4F59E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Thursday, April 24,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87AE-0CCE-12A1-B472-2C46FB06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A620D-7529-2880-4186-63769A35A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70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82F11BC-0096-4F9C-BAA6-E7D36C1E5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A1E615-6866-4975-BEB0-8A6DCCEFB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49980E-1F13-46BA-BFC3-59DA3D861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087A-9B79-0708-44CC-2C09C07AA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7" y="539496"/>
            <a:ext cx="5228393" cy="2697190"/>
          </a:xfrm>
        </p:spPr>
        <p:txBody>
          <a:bodyPr anchor="b">
            <a:normAutofit/>
          </a:bodyPr>
          <a:lstStyle/>
          <a:p>
            <a:r>
              <a:rPr lang="en-US" sz="4800"/>
              <a:t>Model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7B1BF-7F01-E874-0110-997345800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0B1E2-8B12-A7B3-D6E7-ACEF32DBA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897" y="3354749"/>
            <a:ext cx="5228392" cy="258247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b="1">
                <a:ea typeface="+mn-lt"/>
                <a:cs typeface="+mn-lt"/>
              </a:rPr>
              <a:t>Backbone</a:t>
            </a:r>
            <a:r>
              <a:rPr lang="en-US" sz="1500">
                <a:ea typeface="+mn-lt"/>
                <a:cs typeface="+mn-lt"/>
              </a:rPr>
              <a:t>: Pretrained ResNet50 from ImageNet</a:t>
            </a:r>
            <a:endParaRPr lang="en-US" sz="1500"/>
          </a:p>
          <a:p>
            <a:pPr>
              <a:lnSpc>
                <a:spcPct val="90000"/>
              </a:lnSpc>
            </a:pPr>
            <a:r>
              <a:rPr lang="en-US" sz="1500" b="1">
                <a:ea typeface="+mn-lt"/>
                <a:cs typeface="+mn-lt"/>
              </a:rPr>
              <a:t>Custom Classification Head</a:t>
            </a:r>
            <a:r>
              <a:rPr lang="en-US" sz="1500">
                <a:ea typeface="+mn-lt"/>
                <a:cs typeface="+mn-lt"/>
              </a:rPr>
              <a:t>:</a:t>
            </a:r>
            <a:endParaRPr lang="en-US" sz="1500"/>
          </a:p>
          <a:p>
            <a:pPr lvl="1">
              <a:lnSpc>
                <a:spcPct val="90000"/>
              </a:lnSpc>
            </a:pPr>
            <a:r>
              <a:rPr lang="en-US" sz="1500">
                <a:ea typeface="+mn-lt"/>
                <a:cs typeface="+mn-lt"/>
              </a:rPr>
              <a:t>Fully connected layers: 2048 → 256 → 64 → 4</a:t>
            </a:r>
            <a:endParaRPr lang="en-US" sz="1500"/>
          </a:p>
          <a:p>
            <a:pPr lvl="1">
              <a:lnSpc>
                <a:spcPct val="90000"/>
              </a:lnSpc>
            </a:pPr>
            <a:r>
              <a:rPr lang="en-US" sz="1500">
                <a:ea typeface="+mn-lt"/>
                <a:cs typeface="+mn-lt"/>
              </a:rPr>
              <a:t>ReLU activation between layers</a:t>
            </a:r>
            <a:endParaRPr lang="en-US" sz="1500"/>
          </a:p>
          <a:p>
            <a:pPr lvl="1">
              <a:lnSpc>
                <a:spcPct val="90000"/>
              </a:lnSpc>
            </a:pPr>
            <a:r>
              <a:rPr lang="en-US" sz="1500">
                <a:ea typeface="+mn-lt"/>
                <a:cs typeface="+mn-lt"/>
              </a:rPr>
              <a:t>Dropout layers (0.3) for regularization</a:t>
            </a:r>
            <a:endParaRPr lang="en-US" sz="1500"/>
          </a:p>
          <a:p>
            <a:pPr>
              <a:lnSpc>
                <a:spcPct val="90000"/>
              </a:lnSpc>
            </a:pPr>
            <a:r>
              <a:rPr lang="en-US" sz="1500" b="1">
                <a:ea typeface="+mn-lt"/>
                <a:cs typeface="+mn-lt"/>
              </a:rPr>
              <a:t>Output Layer</a:t>
            </a:r>
            <a:r>
              <a:rPr lang="en-US" sz="1500">
                <a:ea typeface="+mn-lt"/>
                <a:cs typeface="+mn-lt"/>
              </a:rPr>
              <a:t>: Softmax for multi-class classification (4 classes)</a:t>
            </a:r>
            <a:endParaRPr lang="en-US" sz="1500"/>
          </a:p>
          <a:p>
            <a:pPr>
              <a:lnSpc>
                <a:spcPct val="90000"/>
              </a:lnSpc>
            </a:pPr>
            <a:r>
              <a:rPr lang="en-US" sz="1500" b="1">
                <a:ea typeface="+mn-lt"/>
                <a:cs typeface="+mn-lt"/>
              </a:rPr>
              <a:t>Loss Function</a:t>
            </a:r>
            <a:r>
              <a:rPr lang="en-US" sz="1500">
                <a:ea typeface="+mn-lt"/>
                <a:cs typeface="+mn-lt"/>
              </a:rPr>
              <a:t>: CrossEntropyLoss</a:t>
            </a:r>
            <a:endParaRPr lang="en-US" sz="1500"/>
          </a:p>
          <a:p>
            <a:pPr>
              <a:lnSpc>
                <a:spcPct val="90000"/>
              </a:lnSpc>
            </a:pPr>
            <a:r>
              <a:rPr lang="en-US" sz="1500" b="1">
                <a:ea typeface="+mn-lt"/>
                <a:cs typeface="+mn-lt"/>
              </a:rPr>
              <a:t>Optimizer</a:t>
            </a:r>
            <a:r>
              <a:rPr lang="en-US" sz="1500">
                <a:ea typeface="+mn-lt"/>
                <a:cs typeface="+mn-lt"/>
              </a:rPr>
              <a:t>: Adam</a:t>
            </a:r>
            <a:endParaRPr lang="en-US" sz="1500"/>
          </a:p>
          <a:p>
            <a:pPr>
              <a:lnSpc>
                <a:spcPct val="90000"/>
              </a:lnSpc>
            </a:pPr>
            <a:endParaRPr lang="en-US" sz="15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E2E7D1F-2146-4351-B555-F7AD66F91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095999" y="695340"/>
            <a:ext cx="5391683" cy="5476855"/>
          </a:xfrm>
          <a:prstGeom prst="rect">
            <a:avLst/>
          </a:prstGeom>
          <a:solidFill>
            <a:srgbClr val="FDCC7E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B2A982-33AF-F6BD-6546-760588EA87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-2"/>
          <a:stretch/>
        </p:blipFill>
        <p:spPr>
          <a:xfrm>
            <a:off x="6620386" y="1246946"/>
            <a:ext cx="4364109" cy="436410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10B4F-D4BB-659B-46C2-15EAE8AD18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997BA6-BEF8-495F-ACCD-8D19769E4FC6}" type="datetime2">
              <a:rPr lang="en-US" smtClean="0"/>
              <a:pPr>
                <a:spcAft>
                  <a:spcPts val="600"/>
                </a:spcAft>
              </a:pPr>
              <a:t>Thursday, April 24,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E47D2-94D1-6451-34CF-D8E78C651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2376" y="6217920"/>
            <a:ext cx="7195367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D8C7CAC-1828-45F3-9C70-DE1294FA2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DCC7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C52D459-9D8C-45C6-9998-FE9189062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DCC7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584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319E-A486-53D4-D8F7-48728FA5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Deployment with </a:t>
            </a:r>
            <a:r>
              <a:rPr lang="en-US" b="1" dirty="0" err="1">
                <a:ea typeface="+mj-lt"/>
                <a:cs typeface="+mj-lt"/>
              </a:rPr>
              <a:t>Streamlit</a:t>
            </a:r>
            <a:endParaRPr lang="en-US" dirty="0" err="1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97CAE-D508-9AF1-2453-C8E9BDDB2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Developed an interactive </a:t>
            </a:r>
            <a:r>
              <a:rPr lang="en-US" dirty="0" err="1">
                <a:ea typeface="+mn-lt"/>
                <a:cs typeface="+mn-lt"/>
              </a:rPr>
              <a:t>Streamlit</a:t>
            </a:r>
            <a:r>
              <a:rPr lang="en-US" dirty="0">
                <a:ea typeface="+mn-lt"/>
                <a:cs typeface="+mn-lt"/>
              </a:rPr>
              <a:t> web application to host the model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Deployed using </a:t>
            </a:r>
            <a:r>
              <a:rPr lang="en-US" b="1" dirty="0" err="1">
                <a:ea typeface="+mn-lt"/>
                <a:cs typeface="+mn-lt"/>
              </a:rPr>
              <a:t>Streamlit</a:t>
            </a:r>
            <a:r>
              <a:rPr lang="en-US" b="1" dirty="0">
                <a:ea typeface="+mn-lt"/>
                <a:cs typeface="+mn-lt"/>
              </a:rPr>
              <a:t> Cloud</a:t>
            </a:r>
            <a:r>
              <a:rPr lang="en-US" dirty="0">
                <a:ea typeface="+mn-lt"/>
                <a:cs typeface="+mn-lt"/>
              </a:rPr>
              <a:t> with GitHub integration for easy version control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App allows users to upload the trained </a:t>
            </a:r>
            <a:r>
              <a:rPr lang="en-US" dirty="0">
                <a:latin typeface="Consolas"/>
              </a:rPr>
              <a:t>.</a:t>
            </a:r>
            <a:r>
              <a:rPr lang="en-US" dirty="0" err="1">
                <a:latin typeface="Consolas"/>
              </a:rPr>
              <a:t>pth</a:t>
            </a:r>
            <a:r>
              <a:rPr lang="en-US" dirty="0">
                <a:ea typeface="+mn-lt"/>
                <a:cs typeface="+mn-lt"/>
              </a:rPr>
              <a:t> model and an image of an apple leaf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Automatically preprocesses the image, runs inference, and displays predicted class and confidence scores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Designed for ease of use on web browsers with no installation needed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Streamlit</a:t>
            </a:r>
            <a:r>
              <a:rPr lang="en-US" dirty="0">
                <a:ea typeface="+mn-lt"/>
                <a:cs typeface="+mn-lt"/>
              </a:rPr>
              <a:t> provides a lightweight and beginner-friendly deployment experience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6218A-5702-7DE9-7992-FB49A94BC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Thursday, April 24,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19A52-FF7F-D0D9-A548-6725AA6A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75489-5DCB-AB52-FFFD-EA67CB87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61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Madrid R3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OffsetVTI</vt:lpstr>
      <vt:lpstr>Apple Leaf Disease Detection</vt:lpstr>
      <vt:lpstr>Team Members and their Responsibilities</vt:lpstr>
      <vt:lpstr>Project Description </vt:lpstr>
      <vt:lpstr>Dataset Overview </vt:lpstr>
      <vt:lpstr>Data Preprocessing </vt:lpstr>
      <vt:lpstr>Data Exploration</vt:lpstr>
      <vt:lpstr>Model Selection</vt:lpstr>
      <vt:lpstr>Model Architecture</vt:lpstr>
      <vt:lpstr>Deployment with Streamlit </vt:lpstr>
      <vt:lpstr>Output Images On Streamlit</vt:lpstr>
      <vt:lpstr>Confusion Matrix And Roc Curve</vt:lpstr>
      <vt:lpstr>Final Results</vt:lpstr>
      <vt:lpstr>What We Learnt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179</cp:revision>
  <dcterms:created xsi:type="dcterms:W3CDTF">2025-04-25T01:49:57Z</dcterms:created>
  <dcterms:modified xsi:type="dcterms:W3CDTF">2025-04-25T04:04:06Z</dcterms:modified>
</cp:coreProperties>
</file>