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37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8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8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7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BB4FAB4B-705F-FC82-9945-ABEA8AF0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5" r="7336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053C9-FEE4-8136-EE40-AB141F78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Asset Investment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F2205-9188-D5EF-C8C4-D64B46767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/>
              <a:t>By: Pooja Reddy Karnati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50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7A3C8-0EF2-BB59-E2C9-4ADC8242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CA" sz="2800" b="1">
                <a:effectLst/>
                <a:latin typeface="Times New Roman" panose="02020603050405020304" pitchFamily="18" charset="0"/>
              </a:rPr>
              <a:t>Conclusion</a:t>
            </a:r>
            <a:endParaRPr lang="en-US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330E-9D70-78D9-CD47-8CE2B9F1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Investment Type:</a:t>
            </a:r>
          </a:p>
          <a:p>
            <a:pPr lvl="1"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VENTURE</a:t>
            </a:r>
          </a:p>
          <a:p>
            <a:pPr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Countries: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1100">
                <a:effectLst/>
                <a:latin typeface="Times New Roman" panose="02020603050405020304" pitchFamily="18" charset="0"/>
              </a:rPr>
              <a:t>USA,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1100">
                <a:effectLst/>
                <a:latin typeface="Times New Roman" panose="02020603050405020304" pitchFamily="18" charset="0"/>
              </a:rPr>
              <a:t>GBR,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CA" sz="1100">
                <a:effectLst/>
                <a:latin typeface="Times New Roman" panose="02020603050405020304" pitchFamily="18" charset="0"/>
              </a:rPr>
              <a:t>CAN</a:t>
            </a:r>
          </a:p>
          <a:p>
            <a:pPr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Sectors:</a:t>
            </a:r>
          </a:p>
          <a:p>
            <a:pPr lvl="1"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OTHERS</a:t>
            </a:r>
          </a:p>
          <a:p>
            <a:pPr lvl="1"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CLEANTECH / SEMICONDUCTORS</a:t>
            </a:r>
          </a:p>
          <a:p>
            <a:pPr lvl="1"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SOCIAL, FINANCE, ANALYTICS, ADVERTISING</a:t>
            </a:r>
          </a:p>
          <a:p>
            <a:pPr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Companies Recommended:</a:t>
            </a:r>
          </a:p>
          <a:p>
            <a:pPr lvl="1">
              <a:lnSpc>
                <a:spcPct val="100000"/>
              </a:lnSpc>
            </a:pPr>
            <a:r>
              <a:rPr lang="en-CA" sz="1100">
                <a:effectLst/>
                <a:latin typeface="Times New Roman" panose="02020603050405020304" pitchFamily="18" charset="0"/>
              </a:rPr>
              <a:t>REFER TO THE TABLE</a:t>
            </a:r>
          </a:p>
          <a:p>
            <a:pPr>
              <a:lnSpc>
                <a:spcPct val="100000"/>
              </a:lnSpc>
            </a:pPr>
            <a:endParaRPr lang="en-US" sz="1100" dirty="0"/>
          </a:p>
        </p:txBody>
      </p:sp>
      <p:pic>
        <p:nvPicPr>
          <p:cNvPr id="4" name="Picture 3" descr="A table with different colored text&#10;&#10;AI-generated content may be incorrect.">
            <a:extLst>
              <a:ext uri="{FF2B5EF4-FFF2-40B4-BE49-F238E27FC236}">
                <a16:creationId xmlns:a16="http://schemas.microsoft.com/office/drawing/2014/main" id="{15A0F133-B28E-9E7E-38AE-C0CB2357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394037"/>
            <a:ext cx="6922008" cy="41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9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6C77-94D9-D780-3B29-57EA4DAF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C595-C7F5-6B99-BD73-E69903A4C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47777"/>
            <a:ext cx="10168128" cy="4024423"/>
          </a:xfrm>
        </p:spPr>
        <p:txBody>
          <a:bodyPr>
            <a:normAutofit/>
          </a:bodyPr>
          <a:lstStyle/>
          <a:p>
            <a:r>
              <a:rPr lang="en-US" dirty="0"/>
              <a:t>SPARK FUNDS is an asset management company who want to make investments in other companies.</a:t>
            </a:r>
          </a:p>
          <a:p>
            <a:r>
              <a:rPr lang="en-US" dirty="0"/>
              <a:t>Their Investment criteria 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investment should be made to a Firm that is in English Speaking Country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Investment range is between 5 Million to 15 Million.</a:t>
            </a:r>
          </a:p>
          <a:p>
            <a:r>
              <a:rPr lang="en-US" dirty="0"/>
              <a:t>Objective is to suggest the best viable company suitable for SPARK FUNDS Investment criteria.</a:t>
            </a:r>
          </a:p>
        </p:txBody>
      </p:sp>
    </p:spTree>
    <p:extLst>
      <p:ext uri="{BB962C8B-B14F-4D97-AF65-F5344CB8AC3E}">
        <p14:creationId xmlns:p14="http://schemas.microsoft.com/office/powerpoint/2010/main" val="295904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E6E7-9614-0190-97AA-D34E5C10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13259-4D30-C8E8-6443-AEF7A9FE9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995" y="2116489"/>
            <a:ext cx="5635256" cy="44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4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DC67-D690-66B7-7693-DEE48195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Best Investment Funding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C415-6EE3-C2AE-0D7F-5369C927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6512"/>
            <a:ext cx="10168128" cy="404568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Casefold</a:t>
            </a:r>
            <a:r>
              <a:rPr lang="en-US" dirty="0"/>
              <a:t> Companies Unique Key and Round Funding Unique Key</a:t>
            </a:r>
          </a:p>
          <a:p>
            <a:r>
              <a:rPr lang="en-US" dirty="0"/>
              <a:t>Combine Both </a:t>
            </a:r>
            <a:r>
              <a:rPr lang="en-US" dirty="0" err="1"/>
              <a:t>DataFrames</a:t>
            </a:r>
            <a:r>
              <a:rPr lang="en-US" dirty="0"/>
              <a:t> to create Master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Select the Data where investment type is “seed”, “venture”, “angel”, private equity”</a:t>
            </a:r>
          </a:p>
          <a:p>
            <a:r>
              <a:rPr lang="en-US" dirty="0"/>
              <a:t>Group by Investment Type on the selected </a:t>
            </a:r>
            <a:r>
              <a:rPr lang="en-US" dirty="0" err="1"/>
              <a:t>dataframe</a:t>
            </a:r>
            <a:r>
              <a:rPr lang="en-US" dirty="0"/>
              <a:t> and check the average and median investment value on each of these 4-investment type</a:t>
            </a:r>
          </a:p>
          <a:p>
            <a:r>
              <a:rPr lang="en-US" dirty="0"/>
              <a:t>Spark Funds criteria of Investment is 5M-15M.</a:t>
            </a:r>
          </a:p>
          <a:p>
            <a:r>
              <a:rPr lang="en-US" dirty="0"/>
              <a:t>Check the Investment type which fits in SPARK FUNDS criteria</a:t>
            </a:r>
          </a:p>
          <a:p>
            <a:r>
              <a:rPr lang="en-US" dirty="0"/>
              <a:t>We can find venture investment type fits the criteria of SPARK FUNDS and other types do not.</a:t>
            </a:r>
          </a:p>
          <a:p>
            <a:r>
              <a:rPr lang="en-US" dirty="0"/>
              <a:t>From this First Step, we arrived at a Conclusion that “Venture” type investment is suitable for SPARK FUNDS.</a:t>
            </a:r>
          </a:p>
        </p:txBody>
      </p:sp>
    </p:spTree>
    <p:extLst>
      <p:ext uri="{BB962C8B-B14F-4D97-AF65-F5344CB8AC3E}">
        <p14:creationId xmlns:p14="http://schemas.microsoft.com/office/powerpoint/2010/main" val="217671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28DF-0F51-D5CC-D77E-1A26B5D4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- Best Venture Investment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BF5C-B9E6-E304-07AA-D6BD6851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22205"/>
            <a:ext cx="10168128" cy="39499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As best Investment type is found out, we move on to select the entries belonging to venture type.</a:t>
            </a:r>
          </a:p>
          <a:p>
            <a:r>
              <a:rPr lang="en-US" dirty="0"/>
              <a:t>Our next goal is to find out the country where we have highest amount of venture type investments.</a:t>
            </a:r>
          </a:p>
          <a:p>
            <a:r>
              <a:rPr lang="en-US" dirty="0"/>
              <a:t>So, we group the data by Country and aggregate the investments by sum and count.</a:t>
            </a:r>
          </a:p>
          <a:p>
            <a:r>
              <a:rPr lang="en-US" dirty="0"/>
              <a:t>After observing the results, we can find USA,CHN,GBR,IND,CAN are in Top 5 countries where venture investment is most</a:t>
            </a:r>
          </a:p>
          <a:p>
            <a:r>
              <a:rPr lang="en-US" dirty="0"/>
              <a:t>But as SPARK FUNDS only considers investing in English speaking countries, USA, GBR, CAN are</a:t>
            </a:r>
          </a:p>
          <a:p>
            <a:r>
              <a:rPr lang="en-US" dirty="0"/>
              <a:t>Top 3 English Speaking Countries in in terms of highest venture investment.</a:t>
            </a:r>
          </a:p>
        </p:txBody>
      </p:sp>
    </p:spTree>
    <p:extLst>
      <p:ext uri="{BB962C8B-B14F-4D97-AF65-F5344CB8AC3E}">
        <p14:creationId xmlns:p14="http://schemas.microsoft.com/office/powerpoint/2010/main" val="207494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99ADF-C96B-4580-9DF4-9D9269C56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04ED1-4BFB-0CC0-799A-DE820BED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/>
          <a:p>
            <a:r>
              <a:rPr lang="en-US" sz="4800"/>
              <a:t>Analysis - Best Sector in Top Countries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10D2C-3A79-FEE1-DE0F-0C1677860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00" y="716637"/>
            <a:ext cx="3532036" cy="10684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9ED5D-FBCA-4F0D-A30B-F8DB7B425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88BEC-BDCA-CAEC-2BFB-08BBFBF2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00" y="2848507"/>
            <a:ext cx="3529584" cy="11382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06034C9-73F6-444C-8AF7-50F88478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A1F27-0814-0F9C-E6F2-728FB9126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00" y="5041283"/>
            <a:ext cx="3529584" cy="108534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C923-C6DF-54D7-EC48-9CEF5BBE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After deciding the countries and investment type, let us find out the best sector to invest</a:t>
            </a:r>
          </a:p>
          <a:p>
            <a:pPr>
              <a:lnSpc>
                <a:spcPct val="100000"/>
              </a:lnSpc>
            </a:pPr>
            <a:r>
              <a:rPr lang="en-US" sz="1500"/>
              <a:t>Before moving to analysis, we have to create a derived column of main sectors from primary sectors using the SPARK FUNDS business logic</a:t>
            </a:r>
          </a:p>
          <a:p>
            <a:pPr>
              <a:lnSpc>
                <a:spcPct val="100000"/>
              </a:lnSpc>
            </a:pPr>
            <a:r>
              <a:rPr lang="en-US" sz="1500"/>
              <a:t>As main sectors column is created in master dataframe, we can group the data by main sectors and check the highest number of investments.</a:t>
            </a:r>
          </a:p>
          <a:p>
            <a:pPr>
              <a:lnSpc>
                <a:spcPct val="100000"/>
              </a:lnSpc>
            </a:pPr>
            <a:r>
              <a:rPr lang="en-US" sz="1500"/>
              <a:t>This analysis on all three countries to check the best sectors to invest in each country.</a:t>
            </a:r>
          </a:p>
        </p:txBody>
      </p:sp>
    </p:spTree>
    <p:extLst>
      <p:ext uri="{BB962C8B-B14F-4D97-AF65-F5344CB8AC3E}">
        <p14:creationId xmlns:p14="http://schemas.microsoft.com/office/powerpoint/2010/main" val="2626073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A5DB0-E8CC-8430-6293-FFE27A83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Suitable Funding Type = “Venture”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464D-C372-710A-7C80-8CFCC6BD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700" dirty="0"/>
              <a:t>Angel &lt; 5M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Seed &lt; 5M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/>
              <a:t>Private equity &gt; 15M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700" dirty="0">
                <a:highlight>
                  <a:srgbClr val="00FF00"/>
                </a:highlight>
              </a:rPr>
              <a:t>5M &lt; Venture &lt; 15M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C8DA6-5563-119A-86D6-CCC72A57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83539"/>
            <a:ext cx="6922008" cy="51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0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8D72-1125-5F94-2E8D-2D0B95F8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600"/>
              <a:t>Best English Countries to Invest = USA, GBR, CAN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3931-86EC-A6C2-5E0D-2DD4D3261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1200" dirty="0">
                <a:effectLst/>
                <a:highlight>
                  <a:srgbClr val="00FF00"/>
                </a:highlight>
                <a:latin typeface="Helvetica" pitchFamily="2" charset="0"/>
              </a:rPr>
              <a:t>USA = United States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CHN = China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highlight>
                  <a:srgbClr val="00FF00"/>
                </a:highlight>
                <a:latin typeface="Helvetica" pitchFamily="2" charset="0"/>
              </a:rPr>
              <a:t>GBR = Great Britain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IND = India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highlight>
                  <a:srgbClr val="00FF00"/>
                </a:highlight>
                <a:latin typeface="Helvetica" pitchFamily="2" charset="0"/>
              </a:rPr>
              <a:t>CAN = Canada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FRA = France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ISR = Israel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DEU = Germany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JPN = Japan</a:t>
            </a:r>
          </a:p>
          <a:p>
            <a:pPr>
              <a:lnSpc>
                <a:spcPct val="100000"/>
              </a:lnSpc>
            </a:pPr>
            <a:r>
              <a:rPr lang="en-CA" sz="1200" dirty="0">
                <a:effectLst/>
                <a:latin typeface="Helvetica" pitchFamily="2" charset="0"/>
              </a:rPr>
              <a:t>SWE = Sweden</a:t>
            </a:r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13521-9929-F831-4D68-F8FAB8347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39285"/>
            <a:ext cx="6922008" cy="488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8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7F7F3-C9D0-EA97-B7EF-9E558EC0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CA" sz="2000" b="1">
                <a:effectLst/>
                <a:latin typeface="Times New Roman" panose="02020603050405020304" pitchFamily="18" charset="0"/>
              </a:rPr>
              <a:t>Best Main Sectors to Invest in USA, GBR, CANADA</a:t>
            </a:r>
            <a:br>
              <a:rPr lang="en-CA" sz="2000">
                <a:effectLst/>
                <a:latin typeface="Times New Roman" panose="02020603050405020304" pitchFamily="18" charset="0"/>
              </a:rPr>
            </a:b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4E73-B022-5CC4-CA4D-EB44CBA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CA" sz="1700">
                <a:effectLst/>
                <a:latin typeface="Helvetica" pitchFamily="2" charset="0"/>
              </a:rPr>
              <a:t>“C/S” -&gt; “CLEANTECH / SEMICONDUCTORS”</a:t>
            </a:r>
          </a:p>
          <a:p>
            <a:r>
              <a:rPr lang="en-CA" sz="1700">
                <a:effectLst/>
                <a:latin typeface="Helvetica" pitchFamily="2" charset="0"/>
              </a:rPr>
              <a:t>“S/F/AN/AD” -&gt; “SOCIAL, FINANCE, ANALYTICS, ADVERTISING”</a:t>
            </a:r>
          </a:p>
          <a:p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8FFCF-76EF-FB0A-5F44-59B55E095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996022"/>
            <a:ext cx="6922008" cy="49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599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543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Helvetica</vt:lpstr>
      <vt:lpstr>Times New Roman</vt:lpstr>
      <vt:lpstr>AccentBoxVTI</vt:lpstr>
      <vt:lpstr>Asset Investment Analysis</vt:lpstr>
      <vt:lpstr>Objectives</vt:lpstr>
      <vt:lpstr>Problem Solving Methodology</vt:lpstr>
      <vt:lpstr>Analysis – Best Investment Funding Type</vt:lpstr>
      <vt:lpstr>Analysis - Best Venture Investment Countries</vt:lpstr>
      <vt:lpstr>Analysis - Best Sector in Top Countries</vt:lpstr>
      <vt:lpstr>Suitable Funding Type = “Venture”</vt:lpstr>
      <vt:lpstr>Best English Countries to Invest = USA, GBR, CAN</vt:lpstr>
      <vt:lpstr>Best Main Sectors to Invest in USA, GBR, CANADA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Ashai Ginuga</dc:creator>
  <cp:lastModifiedBy>Ashai Ginuga</cp:lastModifiedBy>
  <cp:revision>2</cp:revision>
  <dcterms:created xsi:type="dcterms:W3CDTF">2025-02-02T21:35:26Z</dcterms:created>
  <dcterms:modified xsi:type="dcterms:W3CDTF">2025-02-02T21:55:35Z</dcterms:modified>
</cp:coreProperties>
</file>