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February 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February 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8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February 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9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February 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23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B525B-95AF-2B2E-FA86-56C9B14FF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6EB0C-6408-4851-1AC9-927F9C6CD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dirty="0"/>
              <a:t>By Pooja Reddy </a:t>
            </a:r>
            <a:r>
              <a:rPr lang="en-US" dirty="0" err="1"/>
              <a:t>Karnati</a:t>
            </a:r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75E91C19-E765-5ADA-BF7E-AA854752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07" r="25192" b="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8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DB96-02B9-8D08-FBFC-FD157967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F5FF-4283-5A5A-A512-1A88D9EF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05516"/>
            <a:ext cx="10728325" cy="4163459"/>
          </a:xfrm>
        </p:spPr>
        <p:txBody>
          <a:bodyPr>
            <a:normAutofit/>
          </a:bodyPr>
          <a:lstStyle/>
          <a:p>
            <a:r>
              <a:rPr lang="en-US" dirty="0"/>
              <a:t>From above Analysis, we can conclude the top factors for being defaulted or charged off are:</a:t>
            </a:r>
          </a:p>
          <a:p>
            <a:pPr marL="457200" lvl="1" indent="0">
              <a:buNone/>
            </a:pPr>
            <a:r>
              <a:rPr lang="en-US" dirty="0"/>
              <a:t>1. Purpose of Loan</a:t>
            </a:r>
          </a:p>
          <a:p>
            <a:pPr marL="457200" lvl="1" indent="0">
              <a:buNone/>
            </a:pPr>
            <a:r>
              <a:rPr lang="en-US" dirty="0"/>
              <a:t>2. Employment Length</a:t>
            </a:r>
          </a:p>
          <a:p>
            <a:pPr marL="457200" lvl="1" indent="0">
              <a:buNone/>
            </a:pPr>
            <a:r>
              <a:rPr lang="en-US" dirty="0"/>
              <a:t>3. Annual Income</a:t>
            </a:r>
          </a:p>
          <a:p>
            <a:pPr marL="457200" lvl="1" indent="0">
              <a:buNone/>
            </a:pPr>
            <a:r>
              <a:rPr lang="en-US" dirty="0"/>
              <a:t>4. Interest Rate</a:t>
            </a:r>
          </a:p>
          <a:p>
            <a:pPr marL="457200" lvl="1" indent="0">
              <a:buNone/>
            </a:pPr>
            <a:r>
              <a:rPr lang="en-US" dirty="0"/>
              <a:t>5. Grade</a:t>
            </a:r>
          </a:p>
          <a:p>
            <a:pPr marL="457200" lvl="1" indent="0">
              <a:buNone/>
            </a:pPr>
            <a:r>
              <a:rPr lang="en-US" dirty="0"/>
              <a:t>6. Location</a:t>
            </a:r>
          </a:p>
          <a:p>
            <a:pPr marL="457200" lvl="1" indent="0">
              <a:buNone/>
            </a:pPr>
            <a:r>
              <a:rPr lang="en-US" dirty="0"/>
              <a:t>7. Term</a:t>
            </a:r>
          </a:p>
        </p:txBody>
      </p:sp>
    </p:spTree>
    <p:extLst>
      <p:ext uri="{BB962C8B-B14F-4D97-AF65-F5344CB8AC3E}">
        <p14:creationId xmlns:p14="http://schemas.microsoft.com/office/powerpoint/2010/main" val="2951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52AB-D154-3DEA-00DB-10120268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6C44-3325-7D51-B126-0D073941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company is the largest online loan marketplace, facilitating personal loans, business loans, and financing of medical procedures. Borrowers can easily access lower interest rate loans through a fast online interface.</a:t>
            </a:r>
          </a:p>
          <a:p>
            <a:r>
              <a:rPr lang="en-US" dirty="0"/>
              <a:t>The objective is to understand the driving factors (or driver variables) behind loan default, i.e. the variables which are strong indicators of default. 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CBF8-0DB7-E5E6-A6B3-39A62B13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CC3A2-998B-A626-FF45-C0C33131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576" y="1270423"/>
            <a:ext cx="6642847" cy="51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7695-A0CE-77C7-257F-DE9D384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/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40CB-533C-9048-07F2-0190F9EA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37414"/>
            <a:ext cx="10728325" cy="4131561"/>
          </a:xfrm>
        </p:spPr>
        <p:txBody>
          <a:bodyPr>
            <a:normAutofit/>
          </a:bodyPr>
          <a:lstStyle/>
          <a:p>
            <a:r>
              <a:rPr lang="en-US" dirty="0"/>
              <a:t>Remove Columns with are empty</a:t>
            </a:r>
          </a:p>
          <a:p>
            <a:r>
              <a:rPr lang="en-US" dirty="0"/>
              <a:t>Remove Columns that are redundant</a:t>
            </a:r>
          </a:p>
          <a:p>
            <a:r>
              <a:rPr lang="en-US" dirty="0"/>
              <a:t>Fix Datatypes like Date and Numeric</a:t>
            </a:r>
          </a:p>
          <a:p>
            <a:r>
              <a:rPr lang="en-US" dirty="0"/>
              <a:t>Remove percentage symbols and make them numeric</a:t>
            </a:r>
          </a:p>
          <a:p>
            <a:r>
              <a:rPr lang="en-US" dirty="0"/>
              <a:t>Remove empty Rows as we want our analysis to be clean</a:t>
            </a:r>
          </a:p>
          <a:p>
            <a:r>
              <a:rPr lang="en-US" dirty="0"/>
              <a:t>Remove correlated attributes as they add same redundancy</a:t>
            </a:r>
          </a:p>
          <a:p>
            <a:r>
              <a:rPr lang="en-US" dirty="0"/>
              <a:t>Remove post loan approved attributes (Domain D riven)</a:t>
            </a:r>
          </a:p>
          <a:p>
            <a:r>
              <a:rPr lang="en-US" dirty="0"/>
              <a:t>Create Derived Columns (Domain Driven)</a:t>
            </a:r>
          </a:p>
        </p:txBody>
      </p:sp>
    </p:spTree>
    <p:extLst>
      <p:ext uri="{BB962C8B-B14F-4D97-AF65-F5344CB8AC3E}">
        <p14:creationId xmlns:p14="http://schemas.microsoft.com/office/powerpoint/2010/main" val="392979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8BB3-89C3-733C-1CE6-16BC3B4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357B-D0D9-7046-E4B4-14E529A91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96902"/>
            <a:ext cx="10728325" cy="42636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Perform Univariate Analysis on these 8 attributes from categorical and continuous variables with domain knowledge and correlation:</a:t>
            </a:r>
          </a:p>
          <a:p>
            <a:pPr marL="457200" lvl="1" indent="0">
              <a:buNone/>
            </a:pPr>
            <a:r>
              <a:rPr lang="en-US" dirty="0"/>
              <a:t>1. Loan Amount (Most of the loan amounts are distributed between 5000 to</a:t>
            </a:r>
          </a:p>
          <a:p>
            <a:pPr marL="457200" lvl="1" indent="0">
              <a:buNone/>
            </a:pPr>
            <a:r>
              <a:rPr lang="en-US" dirty="0"/>
              <a:t>2. Interest Rate (Most of the interest rate are distributed between 8.5% to</a:t>
            </a:r>
          </a:p>
          <a:p>
            <a:pPr marL="457200" lvl="1" indent="0">
              <a:buNone/>
            </a:pPr>
            <a:r>
              <a:rPr lang="en-US" dirty="0"/>
              <a:t>3. Annual Income (Most of the applicants earns between 50,000 to 1,00,000</a:t>
            </a:r>
          </a:p>
          <a:p>
            <a:pPr marL="457200" lvl="1" indent="0">
              <a:buNone/>
            </a:pPr>
            <a:r>
              <a:rPr lang="en-US" dirty="0"/>
              <a:t>4. Loan Status (14% of the applicants Charged</a:t>
            </a:r>
          </a:p>
          <a:p>
            <a:pPr marL="457200" lvl="1" indent="0">
              <a:buNone/>
            </a:pPr>
            <a:r>
              <a:rPr lang="en-US" dirty="0"/>
              <a:t>5. Purpose of Loan (Approx. 40% of the applicants applied loan for paying their other loans(Debt Consolidation))</a:t>
            </a:r>
          </a:p>
          <a:p>
            <a:pPr marL="457200" lvl="1" indent="0">
              <a:buNone/>
            </a:pPr>
            <a:r>
              <a:rPr lang="en-US" dirty="0"/>
              <a:t>6. Home ownership status (48% of applicants are living in rented home whereas 44% applicants were mortgaged their home)</a:t>
            </a:r>
          </a:p>
          <a:p>
            <a:pPr marL="457200" lvl="1" indent="0">
              <a:buNone/>
            </a:pPr>
            <a:r>
              <a:rPr lang="en-US" dirty="0"/>
              <a:t>7. Year wise analysis (loan applicants are increasing year on year, </a:t>
            </a:r>
            <a:r>
              <a:rPr lang="en-US" dirty="0" err="1"/>
              <a:t>approx</a:t>
            </a:r>
            <a:r>
              <a:rPr lang="en-US" dirty="0"/>
              <a:t> 47% of loan applicants received loans in 2011)</a:t>
            </a:r>
          </a:p>
          <a:p>
            <a:pPr marL="457200" lvl="1" indent="0">
              <a:buNone/>
            </a:pPr>
            <a:r>
              <a:rPr lang="en-US" dirty="0"/>
              <a:t>8. Loan Term (73% of applicants applied loan for 36 months term</a:t>
            </a:r>
          </a:p>
        </p:txBody>
      </p:sp>
    </p:spTree>
    <p:extLst>
      <p:ext uri="{BB962C8B-B14F-4D97-AF65-F5344CB8AC3E}">
        <p14:creationId xmlns:p14="http://schemas.microsoft.com/office/powerpoint/2010/main" val="6064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3676-EAA9-CB2E-24EB-E900AA7F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Bivariate/Multivariate Analysis with</a:t>
            </a:r>
            <a:br>
              <a:rPr lang="en-US" dirty="0"/>
            </a:br>
            <a:r>
              <a:rPr lang="en-US" dirty="0"/>
              <a:t>Probability of Charge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7309-A597-18D4-297B-031E9C0C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60698"/>
            <a:ext cx="10728325" cy="3908277"/>
          </a:xfrm>
        </p:spPr>
        <p:txBody>
          <a:bodyPr>
            <a:normAutofit/>
          </a:bodyPr>
          <a:lstStyle/>
          <a:p>
            <a:r>
              <a:rPr lang="en-US" dirty="0"/>
              <a:t>Perform Bivariate/Multivariate Analysis on attributes with respect to the probability of being defaulted.</a:t>
            </a:r>
          </a:p>
          <a:p>
            <a:pPr marL="457200" lvl="1" indent="0">
              <a:buNone/>
            </a:pPr>
            <a:r>
              <a:rPr lang="en-US" dirty="0"/>
              <a:t>1. Location vs Probability Charge off There are multiple States/Provinces with high probability of charge, highest being 'NV' at 21%</a:t>
            </a:r>
          </a:p>
          <a:p>
            <a:pPr marL="457200" lvl="1" indent="0">
              <a:buNone/>
            </a:pPr>
            <a:r>
              <a:rPr lang="en-US" dirty="0"/>
              <a:t>2. Purpose of Loan vs Probability Charge Off Applicants who has taken the Loan for 'small business' has the highest probability of charge off of 25.6%. So bank should take extra caution like take some asset or guarantee while approving the loan for purpose of 'small business’</a:t>
            </a:r>
          </a:p>
          <a:p>
            <a:pPr marL="457200" lvl="1" indent="0">
              <a:buNone/>
            </a:pPr>
            <a:r>
              <a:rPr lang="en-US" dirty="0"/>
              <a:t>3. Grade/Subgrade vs Probability Charge Off As we move from Grade A to G, probability that person will charged off is increasing.</a:t>
            </a:r>
          </a:p>
        </p:txBody>
      </p:sp>
    </p:spTree>
    <p:extLst>
      <p:ext uri="{BB962C8B-B14F-4D97-AF65-F5344CB8AC3E}">
        <p14:creationId xmlns:p14="http://schemas.microsoft.com/office/powerpoint/2010/main" val="156176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CF70-5EE2-0A4E-A4D1-6630AB89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Bivariate/Multivariate Analysis with</a:t>
            </a:r>
            <a:br>
              <a:rPr lang="en-US" dirty="0"/>
            </a:br>
            <a:r>
              <a:rPr lang="en-US" dirty="0"/>
              <a:t>Probability of Charge off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96FA-4210-D63F-1464-56D68F74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96528"/>
            <a:ext cx="10728325" cy="3672447"/>
          </a:xfrm>
        </p:spPr>
        <p:txBody>
          <a:bodyPr>
            <a:normAutofit/>
          </a:bodyPr>
          <a:lstStyle/>
          <a:p>
            <a:r>
              <a:rPr lang="en-US" dirty="0"/>
              <a:t>4. Annual Income Range vs Probability Charge Off As the annual income is decreasing the probability that person will default is increasing with highest of 17% at (0 to 25000) salary bracket.</a:t>
            </a:r>
          </a:p>
          <a:p>
            <a:r>
              <a:rPr lang="en-US" dirty="0"/>
              <a:t>5. Interest rate Range vs Probability Charge Off As the interest rate is increasing the probability that person will default is increasing with highest of 23% at 15% &amp; above bracket.</a:t>
            </a:r>
          </a:p>
          <a:p>
            <a:r>
              <a:rPr lang="en-US" dirty="0"/>
              <a:t>6. Employment Length vs Probability Charge Off Applicants who are 1 year or less than 1 year of experience are more probable of charged off aggregating to 26%</a:t>
            </a:r>
          </a:p>
        </p:txBody>
      </p:sp>
    </p:spTree>
    <p:extLst>
      <p:ext uri="{BB962C8B-B14F-4D97-AF65-F5344CB8AC3E}">
        <p14:creationId xmlns:p14="http://schemas.microsoft.com/office/powerpoint/2010/main" val="74320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825F-7E64-8A9C-4AB0-80B7F6A8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Graphs</a:t>
            </a:r>
            <a:br>
              <a:rPr lang="en-US" sz="2700"/>
            </a:br>
            <a:r>
              <a:rPr lang="en-US" sz="2700"/>
              <a:t>Refer Python Notebook for More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6A945AC5-5AC6-E2E8-9197-EBC2DCA3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Insights: Applicants who has taken the Loan for 'small business' has the highest probability of charge off of 25.6%. Therefore, bank should take extra caution like take some asset or guarantee while approving the loan for purpose of 'small business'</a:t>
            </a:r>
          </a:p>
        </p:txBody>
      </p:sp>
      <p:pic>
        <p:nvPicPr>
          <p:cNvPr id="4" name="Content Placeholder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A17600A9-C7A7-69A5-6B56-8EF6A5E6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89" y="2232802"/>
            <a:ext cx="9522581" cy="3785226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481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778CB-0C09-59B4-61BB-E31EA012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430F-75FD-A033-D769-56294CB0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Graphs</a:t>
            </a:r>
            <a:br>
              <a:rPr lang="en-US" sz="2700"/>
            </a:br>
            <a:r>
              <a:rPr lang="en-US" sz="2700"/>
              <a:t>Refer Python Notebook for More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A4A00C12-6BF1-D2BC-DFB4-144942A7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r>
              <a:rPr lang="en-US" dirty="0"/>
              <a:t>insights: As the annual income is decreasing the probability that person will default is increasing with highest of 17% at (0 to 25000) salary bracket.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9998E-E6F9-8E90-89F8-1A025AE5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2" y="2096529"/>
            <a:ext cx="9903176" cy="41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295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Rockwell Nova Light</vt:lpstr>
      <vt:lpstr>The Hand Extrablack</vt:lpstr>
      <vt:lpstr>BlobVTI</vt:lpstr>
      <vt:lpstr>Lending Club Case Study</vt:lpstr>
      <vt:lpstr>Objectives</vt:lpstr>
      <vt:lpstr>Problem Solving Methodology</vt:lpstr>
      <vt:lpstr>Data Cleaning / Data Preparation</vt:lpstr>
      <vt:lpstr>Data Analysis Univariate Analysis</vt:lpstr>
      <vt:lpstr>Bivariate/Multivariate Analysis with Probability of Charge off</vt:lpstr>
      <vt:lpstr>Bivariate/Multivariate Analysis with Probability of Charge off (continued)</vt:lpstr>
      <vt:lpstr>Graphs Refer Python Notebook for More</vt:lpstr>
      <vt:lpstr>Graphs Refer Python Notebook for More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Ashai Ginuga</dc:creator>
  <cp:lastModifiedBy>Ashai Ginuga</cp:lastModifiedBy>
  <cp:revision>1</cp:revision>
  <dcterms:created xsi:type="dcterms:W3CDTF">2025-02-02T20:16:54Z</dcterms:created>
  <dcterms:modified xsi:type="dcterms:W3CDTF">2025-02-02T20:55:34Z</dcterms:modified>
</cp:coreProperties>
</file>