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eet\OneDrive\Desktop\IBM%20project%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[IBM project 2.xlsx]Pivot table!PivotTable2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689182658305436"/>
          <c:y val="0.1733141000315450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8.0</c:v>
                </c:pt>
                <c:pt idx="1">
                  <c:v>7.0</c:v>
                </c:pt>
                <c:pt idx="2">
                  <c:v>15.0</c:v>
                </c:pt>
                <c:pt idx="3">
                  <c:v>10.0</c:v>
                </c:pt>
                <c:pt idx="4">
                  <c:v>9.0</c:v>
                </c:pt>
                <c:pt idx="5">
                  <c:v>14.0</c:v>
                </c:pt>
                <c:pt idx="6">
                  <c:v>14.0</c:v>
                </c:pt>
                <c:pt idx="7">
                  <c:v>19.0</c:v>
                </c:pt>
                <c:pt idx="8">
                  <c:v>10.0</c:v>
                </c:pt>
                <c:pt idx="9">
                  <c:v>11.0</c:v>
                </c:pt>
              </c:numCache>
            </c:numRef>
          </c:val>
        </c:ser>
        <c:ser>
          <c:idx val="1"/>
          <c:order val="1"/>
          <c:tx>
            <c:strRef>
              <c:f>'Pivot table'!$C$3:$C$4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17.0</c:v>
                </c:pt>
                <c:pt idx="1">
                  <c:v>20.0</c:v>
                </c:pt>
                <c:pt idx="2">
                  <c:v>21.0</c:v>
                </c:pt>
                <c:pt idx="3">
                  <c:v>16.0</c:v>
                </c:pt>
                <c:pt idx="4">
                  <c:v>18.0</c:v>
                </c:pt>
                <c:pt idx="5">
                  <c:v>16.0</c:v>
                </c:pt>
                <c:pt idx="6">
                  <c:v>19.0</c:v>
                </c:pt>
                <c:pt idx="7">
                  <c:v>25.0</c:v>
                </c:pt>
                <c:pt idx="8">
                  <c:v>24.0</c:v>
                </c:pt>
                <c:pt idx="9">
                  <c:v>18.0</c:v>
                </c:pt>
              </c:numCache>
            </c:numRef>
          </c:val>
        </c:ser>
        <c:ser>
          <c:idx val="2"/>
          <c:order val="2"/>
          <c:tx>
            <c:strRef>
              <c:f>'Pivot table'!$D$3:$D$4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53.0</c:v>
                </c:pt>
                <c:pt idx="1">
                  <c:v>45.0</c:v>
                </c:pt>
                <c:pt idx="2">
                  <c:v>52.0</c:v>
                </c:pt>
                <c:pt idx="3">
                  <c:v>52.0</c:v>
                </c:pt>
                <c:pt idx="4">
                  <c:v>45.0</c:v>
                </c:pt>
                <c:pt idx="5">
                  <c:v>43.0</c:v>
                </c:pt>
                <c:pt idx="6">
                  <c:v>48.0</c:v>
                </c:pt>
                <c:pt idx="7">
                  <c:v>49.0</c:v>
                </c:pt>
                <c:pt idx="8">
                  <c:v>38.0</c:v>
                </c:pt>
                <c:pt idx="9">
                  <c:v>52.0</c:v>
                </c:pt>
              </c:numCache>
            </c:numRef>
          </c:val>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10.0</c:v>
                </c:pt>
                <c:pt idx="1">
                  <c:v>9.0</c:v>
                </c:pt>
                <c:pt idx="2">
                  <c:v>8.0</c:v>
                </c:pt>
                <c:pt idx="3">
                  <c:v>4.0</c:v>
                </c:pt>
                <c:pt idx="4">
                  <c:v>7.0</c:v>
                </c:pt>
                <c:pt idx="5">
                  <c:v>7.0</c:v>
                </c:pt>
                <c:pt idx="6">
                  <c:v>5.0</c:v>
                </c:pt>
                <c:pt idx="7">
                  <c:v>11.0</c:v>
                </c:pt>
                <c:pt idx="8">
                  <c:v>9.0</c:v>
                </c:pt>
                <c:pt idx="9">
                  <c:v>7.0</c:v>
                </c:pt>
              </c:numCache>
            </c:numRef>
          </c:val>
        </c:ser>
        <c:dLbls>
          <c:showLegendKey val="0"/>
          <c:showVal val="0"/>
          <c:showCatName val="0"/>
          <c:showSerName val="0"/>
          <c:showPercent val="0"/>
          <c:showBubbleSize val="0"/>
        </c:dLbls>
        <c:gapWidth val="219"/>
        <c:overlap val="-27"/>
        <c:axId val="1130651184"/>
        <c:axId val="1130655984"/>
      </c:barChart>
      <c:catAx>
        <c:axId val="113065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5984"/>
        <c:crosses val="autoZero"/>
        <c:auto val="1"/>
        <c:lblAlgn val="ctr"/>
        <c:lblOffset val="100"/>
        <c:noMultiLvlLbl val="0"/>
      </c:catAx>
      <c:valAx>
        <c:axId val="113065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1184"/>
        <c:crosses val="autoZero"/>
        <c:crossBetween val="between"/>
      </c:valAx>
      <c:spPr>
        <a:noFill/>
        <a:ln>
          <a:noFill/>
        </a:ln>
        <a:effectLst/>
      </c:spPr>
    </c:plotArea>
    <c:legend>
      <c:legendPos val="r"/>
      <c:layout>
        <c:manualLayout>
          <c:xMode val="edge"/>
          <c:yMode val="edge"/>
          <c:x val="0.8027967612538999"/>
          <c:y val="0.34816272965879264"/>
          <c:w val="0.18266524909622145"/>
          <c:h val="0.54951779283403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altLang="en-IN" dirty="0" sz="2400" lang="en-US"/>
              <a:t>P</a:t>
            </a:r>
            <a:r>
              <a:rPr altLang="en-IN" dirty="0" sz="2400" lang="en-US"/>
              <a:t>O</a:t>
            </a:r>
            <a:r>
              <a:rPr altLang="en-IN" dirty="0" sz="2400" lang="en-US"/>
              <a:t>O</a:t>
            </a:r>
            <a:r>
              <a:rPr altLang="en-IN" dirty="0" sz="2400" lang="en-US"/>
              <a:t>J</a:t>
            </a:r>
            <a:r>
              <a:rPr altLang="en-IN" dirty="0" sz="2400" lang="en-US"/>
              <a:t>A</a:t>
            </a:r>
            <a:r>
              <a:rPr altLang="en-IN" dirty="0" sz="2400" lang="en-US"/>
              <a:t> </a:t>
            </a:r>
            <a:r>
              <a:rPr altLang="en-IN" dirty="0" sz="2400" lang="en-US"/>
              <a:t>S</a:t>
            </a:r>
            <a:r>
              <a:rPr altLang="en-IN" dirty="0" sz="2400" lang="en-US"/>
              <a:t>H</a:t>
            </a:r>
            <a:r>
              <a:rPr altLang="en-IN" dirty="0" sz="2400" lang="en-US"/>
              <a:t>R</a:t>
            </a:r>
            <a:r>
              <a:rPr altLang="en-IN" dirty="0" sz="2400" lang="en-US"/>
              <a:t>E</a:t>
            </a:r>
            <a:r>
              <a:rPr altLang="en-IN" dirty="0" sz="2400" lang="en-US"/>
              <a:t>E</a:t>
            </a:r>
            <a:r>
              <a:rPr altLang="en-IN" dirty="0" sz="2400" lang="en-US"/>
              <a:t>.</a:t>
            </a:r>
            <a:r>
              <a:rPr altLang="en-IN" dirty="0" sz="2400" lang="en-US"/>
              <a:t> </a:t>
            </a:r>
            <a:r>
              <a:rPr altLang="en-IN" dirty="0" sz="2400" lang="en-US"/>
              <a:t>N</a:t>
            </a:r>
            <a:endParaRPr altLang="en-US" lang="zh-CN"/>
          </a:p>
          <a:p>
            <a:r>
              <a:rPr sz="2400" lang="en-US"/>
              <a:t>REGISTER </a:t>
            </a:r>
            <a:r>
              <a:rPr dirty="0" sz="2400" lang="en-US"/>
              <a:t>NO:	</a:t>
            </a:r>
            <a:r>
              <a:rPr sz="2400" lang="en-US"/>
              <a:t>      122200</a:t>
            </a:r>
            <a:r>
              <a:rPr altLang="en-IN" sz="2400" lang="en-US"/>
              <a:t>7</a:t>
            </a:r>
            <a:r>
              <a:rPr altLang="en-IN" sz="2400" lang="en-US"/>
              <a:t>5</a:t>
            </a:r>
            <a:r>
              <a:rPr altLang="en-IN" sz="2400" lang="en-US"/>
              <a:t>1</a:t>
            </a:r>
            <a:r>
              <a:rPr sz="2400" lang="en-US"/>
              <a:t>/ asunm133122200</a:t>
            </a:r>
            <a:r>
              <a:rPr altLang="en-IN" sz="2400" lang="en-US"/>
              <a:t>7</a:t>
            </a:r>
            <a:r>
              <a:rPr altLang="en-IN" sz="2400" lang="en-US"/>
              <a:t>5</a:t>
            </a:r>
            <a:r>
              <a:rPr altLang="en-IN" sz="2400" lang="en-US"/>
              <a:t>1</a:t>
            </a:r>
            <a:r>
              <a:rPr dirty="0" sz="2400" lang="en-US"/>
              <a:t>		  </a:t>
            </a:r>
            <a:endParaRPr altLang="en-US" lang="zh-CN"/>
          </a:p>
          <a:p>
            <a:r>
              <a:rPr dirty="0" sz="2400" lang="en-US"/>
              <a:t>DEPARTMENT:       B.COM(CORPORATE SECRETARYSHIP)</a:t>
            </a:r>
          </a:p>
          <a:p>
            <a:r>
              <a:rPr dirty="0" sz="2400" lang="en-US"/>
              <a:t>COLLEGE:               ASAN MEMORIAL COLLEGE OF ATRS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1371600" y="1524000"/>
            <a:ext cx="7315200" cy="2677656"/>
          </a:xfrm>
          <a:prstGeom prst="rect"/>
          <a:noFill/>
        </p:spPr>
        <p:txBody>
          <a:bodyPr wrap="square">
            <a:spAutoFit/>
          </a:bodyPr>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t>
            </a:r>
            <a:r>
              <a:rPr b="0" dirty="0" sz="2800" i="0" lang="en-US">
                <a:solidFill>
                  <a:srgbClr val="0D0D0D"/>
                </a:solidFill>
                <a:effectLst/>
                <a:latin typeface="Times New Roman" panose="02020603050405020304" pitchFamily="18" charset="0"/>
                <a:cs typeface="Times New Roman" panose="02020603050405020304" pitchFamily="18" charset="0"/>
              </a:rPr>
              <a:t>Data collection – Kaggle</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Technique used – conditional formatting</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Filter</a:t>
            </a:r>
          </a:p>
          <a:p>
            <a:pPr algn="l">
              <a:buFont typeface="Arial" panose="020B0604020202020204" pitchFamily="34" charset="0"/>
              <a:buChar char="•"/>
            </a:pPr>
            <a:r>
              <a:rPr sz="2800" lang="en-US">
                <a:solidFill>
                  <a:srgbClr val="0D0D0D"/>
                </a:solidFill>
                <a:latin typeface="Times New Roman" panose="02020603050405020304" pitchFamily="18" charset="0"/>
                <a:cs typeface="Times New Roman" panose="02020603050405020304" pitchFamily="18" charset="0"/>
              </a:rPr>
              <a:t> </a:t>
            </a:r>
            <a:r>
              <a:rPr dirty="0" sz="2800" lang="en-US">
                <a:solidFill>
                  <a:srgbClr val="0D0D0D"/>
                </a:solidFill>
                <a:latin typeface="Times New Roman" panose="02020603050405020304" pitchFamily="18" charset="0"/>
                <a:cs typeface="Times New Roman" panose="02020603050405020304" pitchFamily="18" charset="0"/>
              </a:rPr>
              <a:t>Pivot table</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Slicer</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Graph</a:t>
            </a:r>
            <a:endParaRPr dirty="0" lang="en-US">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88806" y="975421"/>
          <a:ext cx="7981950" cy="5410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1828800" y="1295400"/>
            <a:ext cx="6100916" cy="4893647"/>
          </a:xfrm>
          <a:prstGeom prst="rect"/>
          <a:noFill/>
        </p:spPr>
        <p:txBody>
          <a:bodyPr wrap="square">
            <a:spAutoFit/>
          </a:bodyPr>
          <a:p>
            <a:r>
              <a:rPr dirty="0" sz="2400" lang="en-IN"/>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219200" y="1997177"/>
            <a:ext cx="6100916" cy="3647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r>
              <a:rPr dirty="0" sz="2000" lang="en-US">
                <a:latin typeface="Times New Roman" panose="02020603050405020304" pitchFamily="18" charset="0"/>
                <a:cs typeface="Times New Roman" panose="02020603050405020304" pitchFamily="18" charset="0"/>
              </a:rPr>
              <a:t>.</a:t>
            </a:r>
            <a:endParaRPr dirty="0" sz="2000" lang="en-IN">
              <a:latin typeface="Times New Roman" panose="02020603050405020304" pitchFamily="18" charset="0"/>
              <a:cs typeface="Times New Roman" panose="02020603050405020304" pitchFamily="18" charset="0"/>
            </a:endParaRPr>
          </a:p>
        </p:txBody>
      </p:sp>
      <p:sp>
        <p:nvSpPr>
          <p:cNvPr id="1048650" name="TextBox 12"/>
          <p:cNvSpPr txBox="1"/>
          <p:nvPr/>
        </p:nvSpPr>
        <p:spPr>
          <a:xfrm>
            <a:off x="938981" y="1965426"/>
            <a:ext cx="6100916" cy="369332"/>
          </a:xfrm>
          <a:prstGeom prst="rect"/>
          <a:noFill/>
        </p:spPr>
        <p:txBody>
          <a:bodyPr wrap="square">
            <a:spAutoFit/>
          </a:bodyPr>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295400" y="2209800"/>
            <a:ext cx="6100916" cy="3647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12"/>
          <p:cNvSpPr txBox="1"/>
          <p:nvPr/>
        </p:nvSpPr>
        <p:spPr>
          <a:xfrm>
            <a:off x="1066800" y="2133600"/>
            <a:ext cx="6100916" cy="2186940"/>
          </a:xfrm>
          <a:prstGeom prst="rect"/>
          <a:noFill/>
        </p:spPr>
        <p:txBody>
          <a:bodyPr wrap="square">
            <a:spAutoFit/>
          </a:bodyPr>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a:t>
            </a:r>
            <a:r>
              <a:rPr b="0" dirty="0" sz="2800" i="0" lang="en-US">
                <a:solidFill>
                  <a:srgbClr val="0D0D0D"/>
                </a:solidFill>
                <a:effectLst/>
                <a:latin typeface="Times New Roman" panose="02020603050405020304" pitchFamily="18" charset="0"/>
                <a:cs typeface="Times New Roman" panose="02020603050405020304" pitchFamily="18" charset="0"/>
              </a:rPr>
              <a:t> HR Departments</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Managers and Team Leaders</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Executives and Senior Leadership</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Compensation and Benefits Team</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9"/>
          <p:cNvSpPr txBox="1"/>
          <p:nvPr/>
        </p:nvSpPr>
        <p:spPr>
          <a:xfrm>
            <a:off x="3043084" y="2133600"/>
            <a:ext cx="6100916" cy="2215991"/>
          </a:xfrm>
          <a:prstGeom prst="rect"/>
          <a:noFill/>
        </p:spPr>
        <p:txBody>
          <a:bodyPr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Conditional formatting – Missing values</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Filter – To remove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Formula – Performance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Pivot Table – Summary</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Graph – Data visualization</a:t>
            </a:r>
          </a:p>
          <a:p>
            <a:pPr algn="l"/>
            <a:endParaRPr b="0" dirty="0" sz="1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1219200" y="1676400"/>
            <a:ext cx="6100916" cy="3046988"/>
          </a:xfrm>
          <a:prstGeom prst="rect"/>
          <a:noFill/>
        </p:spPr>
        <p:txBody>
          <a:bodyPr wrap="square">
            <a:spAutoFit/>
          </a:bodyPr>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 Employee – Kaggle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Total features – 26</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Used features – 9</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Employee ID – number</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First and last name – text</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Performance level – formula</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Gender – text</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Employee rating number –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1524000" y="2209800"/>
            <a:ext cx="8534018" cy="1323439"/>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Performance level = </a:t>
            </a:r>
            <a:r>
              <a:rPr dirty="0" sz="2400" lang="en-US">
                <a:solidFill>
                  <a:srgbClr val="0D0D0D"/>
                </a:solidFill>
                <a:latin typeface="Times New Roman" panose="02020603050405020304" pitchFamily="18" charset="0"/>
                <a:cs typeface="Times New Roman" panose="02020603050405020304" pitchFamily="18" charset="0"/>
              </a:rPr>
              <a:t>IFS(Z8&gt;=“VERY           HIGH”,Z8&gt;=4,”HIGH”,Z8&gt;=3,”MED”,TRUE,”LOW”)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Preethika Devaki</cp:lastModifiedBy>
  <dcterms:created xsi:type="dcterms:W3CDTF">2024-03-29T04:07:22Z</dcterms:created>
  <dcterms:modified xsi:type="dcterms:W3CDTF">2024-09-13T03:47:42Z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6373b60072e94da9b86efa4ff6887cc6</vt:lpwstr>
  </property>
</Properties>
</file>