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808080"/>
                </a:solidFill>
                <a:latin typeface="Droid Sans"/>
                <a:ea typeface="Droid Sans"/>
                <a:cs typeface="Lucida Sans"/>
              </a:defRPr>
            </a:pPr>
            <a:r>
              <a:rPr lang="zh-CN"/>
              <a:t>Total</a:t>
            </a:r>
          </a:p>
        </c:rich>
      </c:tx>
      <c:layout/>
      <c:overlay val="0"/>
      <c:spPr>
        <a:noFill/>
        <a:ln>
          <a:noFill/>
        </a:ln>
      </c:spPr>
    </c:title>
    <c:autoTitleDeleted val="0"/>
    <c:plotArea>
      <c:layout>
        <c:manualLayout>
          <c:layoutTarget val="inner"/>
          <c:xMode val="edge"/>
          <c:yMode val="edge"/>
          <c:x val="0.057362925"/>
          <c:y val="0.07162617"/>
          <c:w val="0.8556785"/>
          <c:h val="0.64267415"/>
        </c:manualLayout>
      </c:layout>
      <c:barChart>
        <c:barDir val="col"/>
        <c:grouping val="clustered"/>
        <c:varyColors val="0"/>
        <c:ser>
          <c:idx val="0"/>
          <c:order val="0"/>
          <c:tx>
            <c:v>Total</c:v>
          </c:tx>
          <c:spPr>
            <a:solidFill>
              <a:srgbClr val="4F81BD"/>
            </a:solid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val>
            <c:numRef>
              <c:f/>
              <c:numCache>
                <c:formatCode>General</c:formatCode>
                <c:ptCount val="49"/>
                <c:pt idx="0">
                  <c:v>69163.39</c:v>
                </c:pt>
                <c:pt idx="1">
                  <c:v>68980.52</c:v>
                </c:pt>
                <c:pt idx="2">
                  <c:v>69192.85</c:v>
                </c:pt>
                <c:pt idx="3">
                  <c:v>114425.19</c:v>
                </c:pt>
                <c:pt idx="4">
                  <c:v>61994.76</c:v>
                </c:pt>
                <c:pt idx="5">
                  <c:v>35943.62</c:v>
                </c:pt>
                <c:pt idx="6">
                  <c:v>44403.77</c:v>
                </c:pt>
                <c:pt idx="7">
                  <c:v>38438.24</c:v>
                </c:pt>
                <c:pt idx="8">
                  <c:v>67818.14</c:v>
                </c:pt>
                <c:pt idx="9">
                  <c:v>110906.35</c:v>
                </c:pt>
                <c:pt idx="10">
                  <c:v>39700.82</c:v>
                </c:pt>
                <c:pt idx="11">
                  <c:v>50449.46</c:v>
                </c:pt>
                <c:pt idx="12">
                  <c:v>89690.38</c:v>
                </c:pt>
                <c:pt idx="13">
                  <c:v>31172.77</c:v>
                </c:pt>
                <c:pt idx="14">
                  <c:v>42314.39</c:v>
                </c:pt>
                <c:pt idx="15">
                  <c:v>100371.31</c:v>
                </c:pt>
                <c:pt idx="16">
                  <c:v>63555.73</c:v>
                </c:pt>
                <c:pt idx="17">
                  <c:v>58935.92</c:v>
                </c:pt>
                <c:pt idx="18">
                  <c:v>116767.63</c:v>
                </c:pt>
                <c:pt idx="19">
                  <c:v>71570.99</c:v>
                </c:pt>
                <c:pt idx="20">
                  <c:v>102934.09</c:v>
                </c:pt>
                <c:pt idx="21">
                  <c:v>37902.35</c:v>
                </c:pt>
                <c:pt idx="22">
                  <c:v>57419.35</c:v>
                </c:pt>
                <c:pt idx="23">
                  <c:v>52963.65</c:v>
                </c:pt>
                <c:pt idx="24">
                  <c:v>52246.29</c:v>
                </c:pt>
                <c:pt idx="25">
                  <c:v>73360.38</c:v>
                </c:pt>
                <c:pt idx="26">
                  <c:v>80169.42</c:v>
                </c:pt>
                <c:pt idx="27">
                  <c:v>90884.32</c:v>
                </c:pt>
                <c:pt idx="28">
                  <c:v>43329.22</c:v>
                </c:pt>
                <c:pt idx="29">
                  <c:v>39969.72</c:v>
                </c:pt>
                <c:pt idx="30">
                  <c:v>50310.09</c:v>
                </c:pt>
                <c:pt idx="31">
                  <c:v>76320.44</c:v>
                </c:pt>
                <c:pt idx="32">
                  <c:v>86556.96</c:v>
                </c:pt>
                <c:pt idx="33">
                  <c:v>113616.23</c:v>
                </c:pt>
                <c:pt idx="34">
                  <c:v>90697.67</c:v>
                </c:pt>
                <c:pt idx="35">
                  <c:v>40753.54</c:v>
                </c:pt>
                <c:pt idx="36">
                  <c:v>0.0</c:v>
                </c:pt>
                <c:pt idx="37">
                  <c:v>104335.04</c:v>
                </c:pt>
                <c:pt idx="38">
                  <c:v>85455.53</c:v>
                </c:pt>
                <c:pt idx="39">
                  <c:v>52748.63</c:v>
                </c:pt>
                <c:pt idx="40">
                  <c:v>68860.4</c:v>
                </c:pt>
                <c:pt idx="41">
                  <c:v>62195.47</c:v>
                </c:pt>
                <c:pt idx="42">
                  <c:v>69913.39</c:v>
                </c:pt>
                <c:pt idx="43">
                  <c:v>61214.26</c:v>
                </c:pt>
                <c:pt idx="44">
                  <c:v>54137.05</c:v>
                </c:pt>
                <c:pt idx="45">
                  <c:v>79567.69</c:v>
                </c:pt>
                <c:pt idx="46">
                  <c:v>107898.52</c:v>
                </c:pt>
                <c:pt idx="47">
                  <c:v>114691.03</c:v>
                </c:pt>
                <c:pt idx="48">
                  <c:v>78840.23</c:v>
                </c:pt>
              </c:numCache>
            </c:numRef>
          </c:val>
        </c:ser>
        <c:overlap val="-43"/>
        <c:gapWidth val="267"/>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pattFill prst="ltDnDiag">
          <a:fgClr>
            <a:srgbClr val="D9D9D9"/>
          </a:fgClr>
          <a:bgClr>
            <a:srgbClr val="FFFFFF"/>
          </a:bgClr>
        </a:patt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173858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43817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37813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057110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990839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97762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996076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66387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811831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584465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343626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965316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9768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315288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445341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05275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92165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556556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0615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75565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652666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399974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981432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22041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016085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119716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74613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490661" y="2761594"/>
            <a:ext cx="861060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POOJASHRI.V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NO:312209120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 A and 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ID: 1B9AADA4BC99E9BBA8A4432FEB95F161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726440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1066800" y="1295399"/>
            <a:ext cx="6099810"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visualize employee performance data using a bar chart in Excel, follow these steps after setting up your data and creating a PivotTable: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Create a pivot table(if not already done)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Set up the pivot table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Insert a bar 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Customize the bar 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Update and refresh</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Save and share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3719183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1" name="图表"/>
          <p:cNvGraphicFramePr/>
          <p:nvPr/>
        </p:nvGraphicFramePr>
        <p:xfrm>
          <a:off x="764337" y="1339733"/>
          <a:ext cx="7607053" cy="424278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1180124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914400" y="1524000"/>
            <a:ext cx="800862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tables are a highly effective tool for analyzing employee turnover. They streamline the process of data organization and analysis, allowing users to efficiently summarize and explore complex datasets. By providing a dynamic and interactive way to examine turnover trends, reasons, and patterns, pivot tables enable stakeholders—such as HR professionals, department managers, and executives—to make informed decisions. This capability supports more strategic planning, enhances workforce management, and ultimately contributes to improved employee retention and organizational stability..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24741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57168" y="2095500"/>
            <a:ext cx="8593228"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Pivot Table For Employee Turnover Analysis</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6652840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248727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1219200" y="1828800"/>
            <a:ext cx="6099810" cy="3958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organization lacks a comprehensive understanding of the turnover dynamics, including which departments, positions, or time periods experience the highest turnover rates. Additionally, there is insufficient data-driven insight into potential underlying causes of turnover, such as department-specific issues, seasonal trends, or role-related factors.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COLLECT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SET UP YOUR EXCEL SPREADSHEET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ENTER DATA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CALCULATE PERFORMANCE ANALYSIS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USE PRIVOTE TABLE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CREATE CHARTS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REVIEW REPORTS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UPDATE REGULARLY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78169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1371600" y="1792267"/>
            <a:ext cx="6099810" cy="15582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5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Introduction to the process of using Excel for data analysis.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Explanation of PivotTables for data summarization.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role of charts/graphs in visualizing the summarized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Goal: To provide clear, actionable insights through this process.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22" name="矩形"/>
          <p:cNvSpPr>
            <a:spLocks/>
          </p:cNvSpPr>
          <p:nvPr/>
        </p:nvSpPr>
        <p:spPr>
          <a:xfrm rot="0">
            <a:off x="1343025" y="3424325"/>
            <a:ext cx="6099810" cy="62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Determine which departments or positions have the highest turnover rates.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382114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1143000" y="1828800"/>
            <a:ext cx="6099810" cy="8915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An employee turnover analysis project using pivot tables, the end users are those who will utilize the findings and insights from the analysis to make informed decisions and take action.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29" name="矩形"/>
          <p:cNvSpPr>
            <a:spLocks/>
          </p:cNvSpPr>
          <p:nvPr/>
        </p:nvSpPr>
        <p:spPr>
          <a:xfrm rot="0">
            <a:off x="1143000" y="2895600"/>
            <a:ext cx="609981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5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HR Manager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Heads/Manager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0" name="矩形"/>
          <p:cNvSpPr>
            <a:spLocks/>
          </p:cNvSpPr>
          <p:nvPr/>
        </p:nvSpPr>
        <p:spPr>
          <a:xfrm rot="0">
            <a:off x="1143000" y="3593782"/>
            <a:ext cx="1972284" cy="1558289"/>
          </a:xfrm>
          <a:prstGeom prst="rect"/>
          <a:noFill/>
          <a:ln w="12700" cmpd="sng" cap="flat">
            <a:noFill/>
            <a:prstDash val="solid"/>
            <a:round/>
          </a:ln>
        </p:spPr>
        <p:txBody>
          <a:bodyPr vert="horz" wrap="none" lIns="91440" tIns="45720" rIns="91440" bIns="45720" anchor="ctr" anchorCtr="0">
            <a:prstTxWarp prst="textNoShape"/>
            <a:spAutoFit/>
          </a:bodyPr>
          <a:lstStyle/>
          <a:p>
            <a:pPr marL="0" indent="0" algn="just" eaLnBrk="0" fontAlgn="base" latinLnBrk="0" hangingPunct="0">
              <a:lnSpc>
                <a:spcPct val="15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285750" indent="-285750" algn="just" eaLnBrk="0" fontAlgn="base" latinLnBrk="0" hangingPunct="0">
              <a:lnSpc>
                <a:spcPct val="150000"/>
              </a:lnSpc>
              <a:spcBef>
                <a:spcPts val="0"/>
              </a:spcBef>
              <a:spcAft>
                <a:spcPts val="0"/>
              </a:spcAft>
              <a:buSzPct val="100000"/>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Senior Managers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eaLnBrk="0" fontAlgn="base" latinLnBrk="0" hangingPunct="0">
              <a:lnSpc>
                <a:spcPct val="150000"/>
              </a:lnSpc>
              <a:spcBef>
                <a:spcPts val="0"/>
              </a:spcBef>
              <a:spcAft>
                <a:spcPts val="0"/>
              </a:spcAft>
              <a:buSzPct val="100000"/>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Recruitment Team</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eaLnBrk="0" fontAlgn="base" latinLnBrk="0" hangingPunct="0">
              <a:lnSpc>
                <a:spcPct val="100000"/>
              </a:lnSpc>
              <a:spcBef>
                <a:spcPts val="0"/>
              </a:spcBef>
              <a:spcAft>
                <a:spcPts val="0"/>
              </a:spcAft>
              <a:buClrTx/>
              <a:buChar char="•"/>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74816302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9905" y="1586151"/>
            <a:ext cx="609981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a:t>
            </a: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Management Dashboard</a:t>
            </a:r>
            <a:r>
              <a:rPr lang="en-US" altLang="zh-CN" sz="1800" b="0" i="0" u="none" strike="noStrike" kern="1200" cap="none" spc="0" baseline="0">
                <a:solidFill>
                  <a:schemeClr val="tx1"/>
                </a:solidFill>
                <a:latin typeface="Calibri" pitchFamily="0" charset="0"/>
                <a:ea typeface="宋体" pitchFamily="0" charset="0"/>
                <a:cs typeface="Calibri" pitchFamily="0" charset="0"/>
              </a:rPr>
              <a:t> is a comprehensive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Enhanced Decision-Making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Increased Efficiency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Improved Performance Management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Actionable Insights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Scalability and Customization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Cost-Effective Solution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User Empowerment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14624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295399" y="1600200"/>
            <a:ext cx="609981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dataset models From Kaggle website the data has been taken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Overview of the employee data being analysed.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Types of data: department, gender, salary, location, etc.</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Importance of clean, well-organized data in Excel.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Preparation steps for the dataset before analysis.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5745681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564130" y="1582340"/>
            <a:ext cx="609981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Dynamic Data Summarization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Interactive Data Exploration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Customizable Views and Reports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and Comparison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Visual Data Representation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Efficient Data Management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Advanced Filtering and Grouping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134374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373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16</cp:revision>
  <dcterms:created xsi:type="dcterms:W3CDTF">2024-03-29T15:07:22Z</dcterms:created>
  <dcterms:modified xsi:type="dcterms:W3CDTF">2024-08-27T01:50:38Z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