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Analytics\Datath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Analytics\Datath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Analytics\Datath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Data%20Analytics\Datath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[Datathon.xlsx]Sheet2!PivotTable2</c:name>
    <c:fmtId val="1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Android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2.0</c:v>
                </c:pt>
                <c:pt idx="1">
                  <c:v>1.3</c:v>
                </c:pt>
                <c:pt idx="2">
                  <c:v>1.2</c:v>
                </c:pt>
                <c:pt idx="3">
                  <c:v>1.0</c:v>
                </c:pt>
                <c:pt idx="4">
                  <c:v>1.1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11</c:v>
                </c:pt>
                <c:pt idx="3">
                  <c:v>13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5-4CBD-84D2-291F00AC85F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iOS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Sheet2!$A$5:$A$10</c:f>
              <c:strCache>
                <c:ptCount val="5"/>
                <c:pt idx="0">
                  <c:v>2.0</c:v>
                </c:pt>
                <c:pt idx="1">
                  <c:v>1.3</c:v>
                </c:pt>
                <c:pt idx="2">
                  <c:v>1.2</c:v>
                </c:pt>
                <c:pt idx="3">
                  <c:v>1.0</c:v>
                </c:pt>
                <c:pt idx="4">
                  <c:v>1.1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15</c:v>
                </c:pt>
                <c:pt idx="1">
                  <c:v>16</c:v>
                </c:pt>
                <c:pt idx="2">
                  <c:v>8</c:v>
                </c:pt>
                <c:pt idx="3">
                  <c:v>8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5-4CBD-84D2-291F00AC85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6667616"/>
        <c:axId val="806671936"/>
      </c:barChart>
      <c:catAx>
        <c:axId val="80666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 Version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671936"/>
        <c:crosses val="autoZero"/>
        <c:auto val="1"/>
        <c:lblAlgn val="ctr"/>
        <c:lblOffset val="100"/>
        <c:noMultiLvlLbl val="0"/>
      </c:catAx>
      <c:valAx>
        <c:axId val="806671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Crashes report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66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[Datathon.xlsx]Sheet1!PivotTable1</c:name>
    <c:fmtId val="6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Android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18</c:v>
                </c:pt>
                <c:pt idx="1">
                  <c:v>25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8-4588-A62C-3C79DA05188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iOS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16</c:v>
                </c:pt>
                <c:pt idx="1">
                  <c:v>20</c:v>
                </c:pt>
                <c:pt idx="2">
                  <c:v>19</c:v>
                </c:pt>
                <c:pt idx="3">
                  <c:v>19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18-4588-A62C-3C79DA05188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93667391"/>
        <c:axId val="793665471"/>
      </c:barChart>
      <c:catAx>
        <c:axId val="79366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</a:t>
                </a:r>
                <a:r>
                  <a:rPr lang="en-US" baseline="0"/>
                  <a:t> version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665471"/>
        <c:crosses val="autoZero"/>
        <c:auto val="1"/>
        <c:lblAlgn val="ctr"/>
        <c:lblOffset val="100"/>
        <c:noMultiLvlLbl val="0"/>
      </c:catAx>
      <c:valAx>
        <c:axId val="7936654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  <a:r>
                  <a:rPr lang="en-US" baseline="0"/>
                  <a:t> of customer support ticket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66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[Datathon.xlsx]Sheet3!PivotTable2</c:name>
    <c:fmtId val="37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Android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Sheet3!$A$5:$A$10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Sheet3!$B$5:$B$10</c:f>
              <c:numCache>
                <c:formatCode>General</c:formatCode>
                <c:ptCount val="5"/>
                <c:pt idx="0">
                  <c:v>39</c:v>
                </c:pt>
                <c:pt idx="1">
                  <c:v>37</c:v>
                </c:pt>
                <c:pt idx="2">
                  <c:v>37</c:v>
                </c:pt>
                <c:pt idx="3">
                  <c:v>32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9-4DE6-B0E0-AA3E0646A58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iOS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Sheet3!$A$5:$A$10</c:f>
              <c:strCache>
                <c:ptCount val="5"/>
                <c:pt idx="0">
                  <c:v>1.0</c:v>
                </c:pt>
                <c:pt idx="1">
                  <c:v>1.1</c:v>
                </c:pt>
                <c:pt idx="2">
                  <c:v>1.2</c:v>
                </c:pt>
                <c:pt idx="3">
                  <c:v>1.3</c:v>
                </c:pt>
                <c:pt idx="4">
                  <c:v>2.0</c:v>
                </c:pt>
              </c:strCache>
            </c:strRef>
          </c:cat>
          <c:val>
            <c:numRef>
              <c:f>Sheet3!$C$5:$C$10</c:f>
              <c:numCache>
                <c:formatCode>General</c:formatCode>
                <c:ptCount val="5"/>
                <c:pt idx="0">
                  <c:v>31</c:v>
                </c:pt>
                <c:pt idx="1">
                  <c:v>38</c:v>
                </c:pt>
                <c:pt idx="2">
                  <c:v>31</c:v>
                </c:pt>
                <c:pt idx="3">
                  <c:v>34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09-4DE6-B0E0-AA3E0646A5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45483967"/>
        <c:axId val="1045485407"/>
      </c:barChart>
      <c:catAx>
        <c:axId val="1045483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 VERSION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485407"/>
        <c:crosses val="autoZero"/>
        <c:auto val="1"/>
        <c:lblAlgn val="ctr"/>
        <c:lblOffset val="100"/>
        <c:noMultiLvlLbl val="0"/>
      </c:catAx>
      <c:valAx>
        <c:axId val="10454854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Uninstall_flag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48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[Datathon.xlsx]Sheet4!PivotTable3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Sheet4!$A$4:$A$9</c:f>
              <c:strCache>
                <c:ptCount val="5"/>
                <c:pt idx="0">
                  <c:v>1.1</c:v>
                </c:pt>
                <c:pt idx="1">
                  <c:v>1.0</c:v>
                </c:pt>
                <c:pt idx="2">
                  <c:v>1.3</c:v>
                </c:pt>
                <c:pt idx="3">
                  <c:v>1.2</c:v>
                </c:pt>
                <c:pt idx="4">
                  <c:v>2.0</c:v>
                </c:pt>
              </c:strCache>
            </c:strRef>
          </c:cat>
          <c:val>
            <c:numRef>
              <c:f>Sheet4!$B$4:$B$9</c:f>
              <c:numCache>
                <c:formatCode>0.00;[Red]0.00</c:formatCode>
                <c:ptCount val="5"/>
                <c:pt idx="0">
                  <c:v>328.13852813852816</c:v>
                </c:pt>
                <c:pt idx="1">
                  <c:v>319.13824884792626</c:v>
                </c:pt>
                <c:pt idx="2">
                  <c:v>309.97177419354841</c:v>
                </c:pt>
                <c:pt idx="3">
                  <c:v>303.02049180327867</c:v>
                </c:pt>
                <c:pt idx="4">
                  <c:v>301.8346153846154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2-4841-AFA3-F4FD7B33EF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45519487"/>
        <c:axId val="1045520927"/>
      </c:barChart>
      <c:catAx>
        <c:axId val="1045519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APP VERSION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520927"/>
        <c:crosses val="autoZero"/>
        <c:auto val="1"/>
        <c:lblAlgn val="ctr"/>
        <c:lblOffset val="100"/>
        <c:noMultiLvlLbl val="0"/>
      </c:catAx>
      <c:valAx>
        <c:axId val="104552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SESSION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;[Red]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519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27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2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F324D0-80BF-4812-8056-F740930C88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F36F2A7-717B-4B52-A432-84F09E3C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458-9390-EAFF-F239-EFDE4D4C3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Startup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00B45-AE02-9DA0-F2CB-0658E20C0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					Presented by:- Pooja soni</a:t>
            </a:r>
          </a:p>
        </p:txBody>
      </p:sp>
    </p:spTree>
    <p:extLst>
      <p:ext uri="{BB962C8B-B14F-4D97-AF65-F5344CB8AC3E}">
        <p14:creationId xmlns:p14="http://schemas.microsoft.com/office/powerpoint/2010/main" val="78594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3A93-E467-B8D9-A275-653BEDEB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Version vs Crashes by 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9965F0A-3C40-147C-5DA4-02275EB9A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941390"/>
              </p:ext>
            </p:extLst>
          </p:nvPr>
        </p:nvGraphicFramePr>
        <p:xfrm>
          <a:off x="713064" y="2140827"/>
          <a:ext cx="4546833" cy="208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354">
                  <a:extLst>
                    <a:ext uri="{9D8B030D-6E8A-4147-A177-3AD203B41FA5}">
                      <a16:colId xmlns:a16="http://schemas.microsoft.com/office/drawing/2014/main" val="1215295078"/>
                    </a:ext>
                  </a:extLst>
                </a:gridCol>
                <a:gridCol w="1023516">
                  <a:extLst>
                    <a:ext uri="{9D8B030D-6E8A-4147-A177-3AD203B41FA5}">
                      <a16:colId xmlns:a16="http://schemas.microsoft.com/office/drawing/2014/main" val="1963415333"/>
                    </a:ext>
                  </a:extLst>
                </a:gridCol>
                <a:gridCol w="629878">
                  <a:extLst>
                    <a:ext uri="{9D8B030D-6E8A-4147-A177-3AD203B41FA5}">
                      <a16:colId xmlns:a16="http://schemas.microsoft.com/office/drawing/2014/main" val="898714509"/>
                    </a:ext>
                  </a:extLst>
                </a:gridCol>
                <a:gridCol w="922085">
                  <a:extLst>
                    <a:ext uri="{9D8B030D-6E8A-4147-A177-3AD203B41FA5}">
                      <a16:colId xmlns:a16="http://schemas.microsoft.com/office/drawing/2014/main" val="170831337"/>
                    </a:ext>
                  </a:extLst>
                </a:gridCol>
              </a:tblGrid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Sum of Crashes_Reported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382194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Android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     iOS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6289688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3359078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2656567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2.0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4180614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1598181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465563"/>
                  </a:ext>
                </a:extLst>
              </a:tr>
              <a:tr h="2609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03415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B609ED-0354-DBD0-BE0F-9FDF721FE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667003"/>
              </p:ext>
            </p:extLst>
          </p:nvPr>
        </p:nvGraphicFramePr>
        <p:xfrm>
          <a:off x="6321319" y="2079512"/>
          <a:ext cx="5355357" cy="3699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8549344-616B-DB60-8C69-9E4C8EEB23FB}"/>
              </a:ext>
            </a:extLst>
          </p:cNvPr>
          <p:cNvSpPr txBox="1"/>
          <p:nvPr/>
        </p:nvSpPr>
        <p:spPr>
          <a:xfrm>
            <a:off x="269967" y="4858982"/>
            <a:ext cx="574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can show the how many users 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Crashes report through the app version.</a:t>
            </a:r>
          </a:p>
        </p:txBody>
      </p:sp>
    </p:spTree>
    <p:extLst>
      <p:ext uri="{BB962C8B-B14F-4D97-AF65-F5344CB8AC3E}">
        <p14:creationId xmlns:p14="http://schemas.microsoft.com/office/powerpoint/2010/main" val="427236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A639-A9FE-2A8E-AA5A-8DEB1AD1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Customer Support ticket by app version &amp;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41AC2B-C9CA-DD4E-0500-B48169D1F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813577"/>
              </p:ext>
            </p:extLst>
          </p:nvPr>
        </p:nvGraphicFramePr>
        <p:xfrm>
          <a:off x="6407616" y="2483683"/>
          <a:ext cx="4762500" cy="3585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20A52-26F0-5ECD-5967-2F4F29A32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77520"/>
              </p:ext>
            </p:extLst>
          </p:nvPr>
        </p:nvGraphicFramePr>
        <p:xfrm>
          <a:off x="956345" y="2450008"/>
          <a:ext cx="4428921" cy="1643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466">
                  <a:extLst>
                    <a:ext uri="{9D8B030D-6E8A-4147-A177-3AD203B41FA5}">
                      <a16:colId xmlns:a16="http://schemas.microsoft.com/office/drawing/2014/main" val="1563221132"/>
                    </a:ext>
                  </a:extLst>
                </a:gridCol>
                <a:gridCol w="1134236">
                  <a:extLst>
                    <a:ext uri="{9D8B030D-6E8A-4147-A177-3AD203B41FA5}">
                      <a16:colId xmlns:a16="http://schemas.microsoft.com/office/drawing/2014/main" val="875096830"/>
                    </a:ext>
                  </a:extLst>
                </a:gridCol>
                <a:gridCol w="270056">
                  <a:extLst>
                    <a:ext uri="{9D8B030D-6E8A-4147-A177-3AD203B41FA5}">
                      <a16:colId xmlns:a16="http://schemas.microsoft.com/office/drawing/2014/main" val="50831519"/>
                    </a:ext>
                  </a:extLst>
                </a:gridCol>
                <a:gridCol w="783163">
                  <a:extLst>
                    <a:ext uri="{9D8B030D-6E8A-4147-A177-3AD203B41FA5}">
                      <a16:colId xmlns:a16="http://schemas.microsoft.com/office/drawing/2014/main" val="2209545776"/>
                    </a:ext>
                  </a:extLst>
                </a:gridCol>
              </a:tblGrid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Sum of Customer_Support_Tickets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881892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Android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iOS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420999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2785274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580982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367369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6858282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3400433"/>
                  </a:ext>
                </a:extLst>
              </a:tr>
              <a:tr h="2054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761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E327C7-EF69-52C0-5AF8-332BFDE2B25A}"/>
              </a:ext>
            </a:extLst>
          </p:cNvPr>
          <p:cNvSpPr txBox="1"/>
          <p:nvPr/>
        </p:nvSpPr>
        <p:spPr>
          <a:xfrm>
            <a:off x="396380" y="4735396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can show the how many users 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Customer support ticket .</a:t>
            </a:r>
          </a:p>
        </p:txBody>
      </p:sp>
    </p:spTree>
    <p:extLst>
      <p:ext uri="{BB962C8B-B14F-4D97-AF65-F5344CB8AC3E}">
        <p14:creationId xmlns:p14="http://schemas.microsoft.com/office/powerpoint/2010/main" val="212541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EABA-7270-EAFD-7F5C-93549D0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Uninstall Flag by App Version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39E249-385E-9CA0-364C-2B4CC9583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236907"/>
              </p:ext>
            </p:extLst>
          </p:nvPr>
        </p:nvGraphicFramePr>
        <p:xfrm>
          <a:off x="6224632" y="2130804"/>
          <a:ext cx="5387392" cy="329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E0D2CF-DEEF-9D24-4DB3-0E3CAD984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09301"/>
              </p:ext>
            </p:extLst>
          </p:nvPr>
        </p:nvGraphicFramePr>
        <p:xfrm>
          <a:off x="1038604" y="2291452"/>
          <a:ext cx="4011568" cy="1978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728">
                  <a:extLst>
                    <a:ext uri="{9D8B030D-6E8A-4147-A177-3AD203B41FA5}">
                      <a16:colId xmlns:a16="http://schemas.microsoft.com/office/drawing/2014/main" val="1832510644"/>
                    </a:ext>
                  </a:extLst>
                </a:gridCol>
                <a:gridCol w="1257357">
                  <a:extLst>
                    <a:ext uri="{9D8B030D-6E8A-4147-A177-3AD203B41FA5}">
                      <a16:colId xmlns:a16="http://schemas.microsoft.com/office/drawing/2014/main" val="2549843165"/>
                    </a:ext>
                  </a:extLst>
                </a:gridCol>
                <a:gridCol w="329308">
                  <a:extLst>
                    <a:ext uri="{9D8B030D-6E8A-4147-A177-3AD203B41FA5}">
                      <a16:colId xmlns:a16="http://schemas.microsoft.com/office/drawing/2014/main" val="3817603265"/>
                    </a:ext>
                  </a:extLst>
                </a:gridCol>
                <a:gridCol w="868175">
                  <a:extLst>
                    <a:ext uri="{9D8B030D-6E8A-4147-A177-3AD203B41FA5}">
                      <a16:colId xmlns:a16="http://schemas.microsoft.com/office/drawing/2014/main" val="4285259192"/>
                    </a:ext>
                  </a:extLst>
                </a:gridCol>
              </a:tblGrid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Sum of Uninstall_Flag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8852654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Android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iOS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3088633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95245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568402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721737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4601995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5573091"/>
                  </a:ext>
                </a:extLst>
              </a:tr>
              <a:tr h="247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356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15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1DBE81-7EC4-A6A2-A5C8-C94D802F9388}"/>
              </a:ext>
            </a:extLst>
          </p:cNvPr>
          <p:cNvSpPr txBox="1"/>
          <p:nvPr/>
        </p:nvSpPr>
        <p:spPr>
          <a:xfrm>
            <a:off x="555770" y="4819285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can show the uninstall counts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app version for Android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79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9835D1-53A0-78C5-791F-06F03163A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81863"/>
              </p:ext>
            </p:extLst>
          </p:nvPr>
        </p:nvGraphicFramePr>
        <p:xfrm>
          <a:off x="6301811" y="2374085"/>
          <a:ext cx="5242560" cy="3290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395445-7B2C-A38E-7F66-48058A902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788297"/>
              </p:ext>
            </p:extLst>
          </p:nvPr>
        </p:nvGraphicFramePr>
        <p:xfrm>
          <a:off x="954131" y="2374303"/>
          <a:ext cx="4221876" cy="1635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629">
                  <a:extLst>
                    <a:ext uri="{9D8B030D-6E8A-4147-A177-3AD203B41FA5}">
                      <a16:colId xmlns:a16="http://schemas.microsoft.com/office/drawing/2014/main" val="1220575111"/>
                    </a:ext>
                  </a:extLst>
                </a:gridCol>
                <a:gridCol w="2828247">
                  <a:extLst>
                    <a:ext uri="{9D8B030D-6E8A-4147-A177-3AD203B41FA5}">
                      <a16:colId xmlns:a16="http://schemas.microsoft.com/office/drawing/2014/main" val="1662363"/>
                    </a:ext>
                  </a:extLst>
                </a:gridCol>
              </a:tblGrid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Average of Session_Duration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1898502"/>
                  </a:ext>
                </a:extLst>
              </a:tr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328.14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9855353"/>
                  </a:ext>
                </a:extLst>
              </a:tr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319.14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3333287"/>
                  </a:ext>
                </a:extLst>
              </a:tr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309.97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6624817"/>
                  </a:ext>
                </a:extLst>
              </a:tr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303.02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1027312"/>
                  </a:ext>
                </a:extLst>
              </a:tr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301.83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1543555"/>
                  </a:ext>
                </a:extLst>
              </a:tr>
              <a:tr h="2336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311.95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16349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9E2100-A57D-68FB-777D-0C276C52327B}"/>
              </a:ext>
            </a:extLst>
          </p:cNvPr>
          <p:cNvSpPr txBox="1"/>
          <p:nvPr/>
        </p:nvSpPr>
        <p:spPr>
          <a:xfrm>
            <a:off x="1342240" y="662622"/>
            <a:ext cx="9462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Session duration by App Version</a:t>
            </a:r>
          </a:p>
        </p:txBody>
      </p:sp>
    </p:spTree>
    <p:extLst>
      <p:ext uri="{BB962C8B-B14F-4D97-AF65-F5344CB8AC3E}">
        <p14:creationId xmlns:p14="http://schemas.microsoft.com/office/powerpoint/2010/main" val="183841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E770-697D-6A6D-3113-0108D5D2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Key Insights: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DAEF-9DC5-FED3-333C-C3120F7B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Version 1.1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crash reports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both Android and iOS.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support tickets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reported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(especially on Android).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Tickets remain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high on 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in newer versions.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2.0 on Android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uninstall 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uninstall counts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improving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versions.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had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crashes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early versions.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spent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Version 1.1.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AB42-2390-0D1A-45DA-18178416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0E3C-0003-903E-BA24-7C501BF0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60287"/>
            <a:ext cx="11082462" cy="405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and fix app issues, especially in version 1.1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properly before releasing new updates.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feedback when a user uninstalls the app.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app design and user experience.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users are uninstalling more in the latest version — improve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user feedback after each update.</a:t>
            </a:r>
          </a:p>
        </p:txBody>
      </p:sp>
    </p:spTree>
    <p:extLst>
      <p:ext uri="{BB962C8B-B14F-4D97-AF65-F5344CB8AC3E}">
        <p14:creationId xmlns:p14="http://schemas.microsoft.com/office/powerpoint/2010/main" val="175154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107</TotalTime>
  <Words>405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Calisto MT</vt:lpstr>
      <vt:lpstr>Times New Roman</vt:lpstr>
      <vt:lpstr>Wingdings</vt:lpstr>
      <vt:lpstr>Wingdings 2</vt:lpstr>
      <vt:lpstr>Slate</vt:lpstr>
      <vt:lpstr>Tech Startup Analysis </vt:lpstr>
      <vt:lpstr>App Version vs Crashes by OS</vt:lpstr>
      <vt:lpstr>  Customer Support ticket by app version &amp; os</vt:lpstr>
      <vt:lpstr>Uninstall Flag by App Version</vt:lpstr>
      <vt:lpstr>PowerPoint Presentation</vt:lpstr>
      <vt:lpstr> Key Insights: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vidhi soni</dc:creator>
  <cp:lastModifiedBy>vidhi soni</cp:lastModifiedBy>
  <cp:revision>3</cp:revision>
  <dcterms:created xsi:type="dcterms:W3CDTF">2025-07-12T12:38:06Z</dcterms:created>
  <dcterms:modified xsi:type="dcterms:W3CDTF">2025-07-14T13:17:25Z</dcterms:modified>
</cp:coreProperties>
</file>