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cuments\clg\employee_data%20chart1.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Library04\Downloads\Project%20-%2010%20(8).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chart1.xlsx]Sheet2!PivotTable2</c:name>
    <c:fmtId val="3"/>
  </c:pivotSource>
  <c:chart>
    <c:autoTitleDeleted val="1"/>
    <c:pivotFmts>
      <c:pivotFmt>
        <c:idx val="0"/>
      </c:pivotFmt>
      <c:pivotFmt>
        <c:idx val="1"/>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2"/>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3"/>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4"/>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5"/>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6"/>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7"/>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8"/>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9"/>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0"/>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1"/>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2"/>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3"/>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4"/>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5"/>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6"/>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7"/>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8"/>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s>
    <c:plotArea>
      <c:layout>
        <c:manualLayout>
          <c:layoutTarget val="inner"/>
          <c:xMode val="edge"/>
          <c:yMode val="edge"/>
          <c:x val="6.4451041137934081E-2"/>
          <c:y val="0.14909581970974237"/>
          <c:w val="0.65849733291159451"/>
          <c:h val="0.4148979906923399"/>
        </c:manualLayout>
      </c:layout>
      <c:barChart>
        <c:barDir val="col"/>
        <c:grouping val="stacked"/>
        <c:varyColors val="0"/>
        <c:ser>
          <c:idx val="5"/>
          <c:order val="0"/>
          <c:tx>
            <c:strRef>
              <c:f>Sheet2!$I$4:$I$6</c:f>
              <c:strCache>
                <c:ptCount val="1"/>
                <c:pt idx="0">
                  <c:v>(blank) - (blank)</c:v>
                </c:pt>
              </c:strCache>
            </c:strRef>
          </c:tx>
          <c:spPr>
            <a:gradFill rotWithShape="1">
              <a:gsLst>
                <a:gs pos="0">
                  <a:schemeClr val="accent5">
                    <a:lumMod val="60000"/>
                    <a:tint val="96000"/>
                    <a:lumMod val="100000"/>
                  </a:schemeClr>
                </a:gs>
                <a:gs pos="78000">
                  <a:schemeClr val="accent5">
                    <a:lumMod val="60000"/>
                    <a:shade val="94000"/>
                    <a:lumMod val="94000"/>
                  </a:schemeClr>
                </a:gs>
              </a:gsLst>
              <a:lin ang="5400000" scaled="0"/>
            </a:gradFill>
            <a:ln>
              <a:noFill/>
            </a:ln>
            <a:effectLst/>
          </c:spPr>
          <c:invertIfNegative val="0"/>
          <c:cat>
            <c:multiLvlStrRef>
              <c:f>Sheet2!$A$7:$A$29</c:f>
              <c:multiLvlStrCache>
                <c:ptCount val="11"/>
                <c:lvl>
                  <c:pt idx="0">
                    <c:v>Uriah</c:v>
                  </c:pt>
                  <c:pt idx="1">
                    <c:v>Paula</c:v>
                  </c:pt>
                  <c:pt idx="2">
                    <c:v>Edward</c:v>
                  </c:pt>
                  <c:pt idx="3">
                    <c:v>Michael</c:v>
                  </c:pt>
                  <c:pt idx="4">
                    <c:v>Jasmine</c:v>
                  </c:pt>
                  <c:pt idx="5">
                    <c:v>Maruk</c:v>
                  </c:pt>
                  <c:pt idx="6">
                    <c:v>Latia</c:v>
                  </c:pt>
                  <c:pt idx="7">
                    <c:v>Sharlene</c:v>
                  </c:pt>
                  <c:pt idx="8">
                    <c:v>Jac</c:v>
                  </c:pt>
                  <c:pt idx="9">
                    <c:v>Joseph</c:v>
                  </c:pt>
                  <c:pt idx="10">
                    <c:v>(blank)</c:v>
                  </c:pt>
                </c:lvl>
                <c:lvl>
                  <c:pt idx="0">
                    <c:v>3427</c:v>
                  </c:pt>
                  <c:pt idx="1">
                    <c:v>3428</c:v>
                  </c:pt>
                  <c:pt idx="2">
                    <c:v>3429</c:v>
                  </c:pt>
                  <c:pt idx="3">
                    <c:v>3430</c:v>
                  </c:pt>
                  <c:pt idx="4">
                    <c:v>3431</c:v>
                  </c:pt>
                  <c:pt idx="5">
                    <c:v>3432</c:v>
                  </c:pt>
                  <c:pt idx="6">
                    <c:v>3433</c:v>
                  </c:pt>
                  <c:pt idx="7">
                    <c:v>3434</c:v>
                  </c:pt>
                  <c:pt idx="8">
                    <c:v>3435</c:v>
                  </c:pt>
                  <c:pt idx="9">
                    <c:v>3436</c:v>
                  </c:pt>
                  <c:pt idx="10">
                    <c:v>(blank)</c:v>
                  </c:pt>
                </c:lvl>
              </c:multiLvlStrCache>
            </c:multiLvlStrRef>
          </c:cat>
          <c:val>
            <c:numRef>
              <c:f>Sheet2!$I$7:$I$29</c:f>
              <c:numCache>
                <c:formatCode>General</c:formatCode>
                <c:ptCount val="11"/>
              </c:numCache>
            </c:numRef>
          </c:val>
          <c:extLst>
            <c:ext xmlns:c16="http://schemas.microsoft.com/office/drawing/2014/chart" uri="{C3380CC4-5D6E-409C-BE32-E72D297353CC}">
              <c16:uniqueId val="{00000005-4C7E-49EC-96CD-F4F598A4DD25}"/>
            </c:ext>
          </c:extLst>
        </c:ser>
        <c:dLbls>
          <c:showLegendKey val="0"/>
          <c:showVal val="0"/>
          <c:showCatName val="0"/>
          <c:showSerName val="0"/>
          <c:showPercent val="0"/>
          <c:showBubbleSize val="0"/>
        </c:dLbls>
        <c:gapWidth val="150"/>
        <c:overlap val="100"/>
        <c:serLines>
          <c:spPr>
            <a:ln w="9525">
              <a:solidFill>
                <a:schemeClr val="tx2">
                  <a:lumMod val="60000"/>
                  <a:lumOff val="40000"/>
                </a:schemeClr>
              </a:solidFill>
              <a:prstDash val="dash"/>
            </a:ln>
            <a:effectLst/>
          </c:spPr>
        </c:serLines>
        <c:axId val="378387360"/>
        <c:axId val="378388144"/>
      </c:barChart>
      <c:catAx>
        <c:axId val="378387360"/>
        <c:scaling>
          <c:orientation val="minMax"/>
        </c:scaling>
        <c:delete val="1"/>
        <c:axPos val="b"/>
        <c:numFmt formatCode="General" sourceLinked="1"/>
        <c:majorTickMark val="none"/>
        <c:minorTickMark val="none"/>
        <c:tickLblPos val="nextTo"/>
        <c:crossAx val="378388144"/>
        <c:crosses val="autoZero"/>
        <c:auto val="1"/>
        <c:lblAlgn val="ctr"/>
        <c:lblOffset val="100"/>
        <c:noMultiLvlLbl val="0"/>
      </c:catAx>
      <c:valAx>
        <c:axId val="378388144"/>
        <c:scaling>
          <c:orientation val="minMax"/>
        </c:scaling>
        <c:delete val="1"/>
        <c:axPos val="l"/>
        <c:numFmt formatCode="General" sourceLinked="1"/>
        <c:majorTickMark val="none"/>
        <c:minorTickMark val="none"/>
        <c:tickLblPos val="nextTo"/>
        <c:crossAx val="378387360"/>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- 10 (8).xlsx]Sheet2!Sheet2</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s>
    <c:plotArea>
      <c:layout/>
      <c:barChart>
        <c:barDir val="col"/>
        <c:grouping val="clustered"/>
        <c:varyColors val="0"/>
        <c:ser>
          <c:idx val="0"/>
          <c:order val="0"/>
          <c:tx>
            <c:strRef>
              <c:f>Sheet2!$B$4:$B$6</c:f>
              <c:strCache>
                <c:ptCount val="1"/>
                <c:pt idx="0">
                  <c:v>Fully Meets - 1</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Sheet2!$A$7:$A$17</c:f>
              <c:strCache>
                <c:ptCount val="10"/>
                <c:pt idx="0">
                  <c:v>Aspen</c:v>
                </c:pt>
                <c:pt idx="1">
                  <c:v>Cohen</c:v>
                </c:pt>
                <c:pt idx="2">
                  <c:v>Devyn</c:v>
                </c:pt>
                <c:pt idx="3">
                  <c:v>Hugo</c:v>
                </c:pt>
                <c:pt idx="4">
                  <c:v>Kimora</c:v>
                </c:pt>
                <c:pt idx="5">
                  <c:v>Lennon</c:v>
                </c:pt>
                <c:pt idx="6">
                  <c:v>Tia</c:v>
                </c:pt>
                <c:pt idx="7">
                  <c:v>Vicente</c:v>
                </c:pt>
                <c:pt idx="8">
                  <c:v>Weston</c:v>
                </c:pt>
                <c:pt idx="9">
                  <c:v>Willie</c:v>
                </c:pt>
              </c:strCache>
            </c:strRef>
          </c:cat>
          <c:val>
            <c:numRef>
              <c:f>Sheet2!$B$7:$B$17</c:f>
              <c:numCache>
                <c:formatCode>General</c:formatCode>
                <c:ptCount val="10"/>
                <c:pt idx="7">
                  <c:v>3492</c:v>
                </c:pt>
              </c:numCache>
            </c:numRef>
          </c:val>
          <c:extLst>
            <c:ext xmlns:c16="http://schemas.microsoft.com/office/drawing/2014/chart" uri="{C3380CC4-5D6E-409C-BE32-E72D297353CC}">
              <c16:uniqueId val="{00000000-C794-9D4F-87AF-D99D52878893}"/>
            </c:ext>
          </c:extLst>
        </c:ser>
        <c:ser>
          <c:idx val="1"/>
          <c:order val="1"/>
          <c:tx>
            <c:strRef>
              <c:f>Sheet2!$C$4:$C$6</c:f>
              <c:strCache>
                <c:ptCount val="1"/>
                <c:pt idx="0">
                  <c:v>Fully Meets - 2</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trendline>
            <c:spPr>
              <a:ln w="19050" cap="rnd">
                <a:solidFill>
                  <a:schemeClr val="accent3"/>
                </a:solidFill>
              </a:ln>
              <a:effectLst/>
            </c:spPr>
            <c:trendlineType val="movingAvg"/>
            <c:period val="2"/>
            <c:dispRSqr val="0"/>
            <c:dispEq val="0"/>
          </c:trendline>
          <c:cat>
            <c:strRef>
              <c:f>Sheet2!$A$7:$A$17</c:f>
              <c:strCache>
                <c:ptCount val="10"/>
                <c:pt idx="0">
                  <c:v>Aspen</c:v>
                </c:pt>
                <c:pt idx="1">
                  <c:v>Cohen</c:v>
                </c:pt>
                <c:pt idx="2">
                  <c:v>Devyn</c:v>
                </c:pt>
                <c:pt idx="3">
                  <c:v>Hugo</c:v>
                </c:pt>
                <c:pt idx="4">
                  <c:v>Kimora</c:v>
                </c:pt>
                <c:pt idx="5">
                  <c:v>Lennon</c:v>
                </c:pt>
                <c:pt idx="6">
                  <c:v>Tia</c:v>
                </c:pt>
                <c:pt idx="7">
                  <c:v>Vicente</c:v>
                </c:pt>
                <c:pt idx="8">
                  <c:v>Weston</c:v>
                </c:pt>
                <c:pt idx="9">
                  <c:v>Willie</c:v>
                </c:pt>
              </c:strCache>
            </c:strRef>
          </c:cat>
          <c:val>
            <c:numRef>
              <c:f>Sheet2!$C$7:$C$17</c:f>
              <c:numCache>
                <c:formatCode>General</c:formatCode>
                <c:ptCount val="10"/>
                <c:pt idx="2">
                  <c:v>3489</c:v>
                </c:pt>
                <c:pt idx="8">
                  <c:v>3490</c:v>
                </c:pt>
                <c:pt idx="9">
                  <c:v>3488</c:v>
                </c:pt>
              </c:numCache>
            </c:numRef>
          </c:val>
          <c:extLst>
            <c:ext xmlns:c16="http://schemas.microsoft.com/office/drawing/2014/chart" uri="{C3380CC4-5D6E-409C-BE32-E72D297353CC}">
              <c16:uniqueId val="{00000002-C794-9D4F-87AF-D99D52878893}"/>
            </c:ext>
          </c:extLst>
        </c:ser>
        <c:ser>
          <c:idx val="2"/>
          <c:order val="2"/>
          <c:tx>
            <c:strRef>
              <c:f>Sheet2!$D$4:$D$6</c:f>
              <c:strCache>
                <c:ptCount val="1"/>
                <c:pt idx="0">
                  <c:v>Fully Meets - 4</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trendline>
            <c:spPr>
              <a:ln w="19050" cap="rnd">
                <a:solidFill>
                  <a:schemeClr val="accent5"/>
                </a:solidFill>
              </a:ln>
              <a:effectLst/>
            </c:spPr>
            <c:trendlineType val="linear"/>
            <c:dispRSqr val="0"/>
            <c:dispEq val="0"/>
          </c:trendline>
          <c:cat>
            <c:strRef>
              <c:f>Sheet2!$A$7:$A$17</c:f>
              <c:strCache>
                <c:ptCount val="10"/>
                <c:pt idx="0">
                  <c:v>Aspen</c:v>
                </c:pt>
                <c:pt idx="1">
                  <c:v>Cohen</c:v>
                </c:pt>
                <c:pt idx="2">
                  <c:v>Devyn</c:v>
                </c:pt>
                <c:pt idx="3">
                  <c:v>Hugo</c:v>
                </c:pt>
                <c:pt idx="4">
                  <c:v>Kimora</c:v>
                </c:pt>
                <c:pt idx="5">
                  <c:v>Lennon</c:v>
                </c:pt>
                <c:pt idx="6">
                  <c:v>Tia</c:v>
                </c:pt>
                <c:pt idx="7">
                  <c:v>Vicente</c:v>
                </c:pt>
                <c:pt idx="8">
                  <c:v>Weston</c:v>
                </c:pt>
                <c:pt idx="9">
                  <c:v>Willie</c:v>
                </c:pt>
              </c:strCache>
            </c:strRef>
          </c:cat>
          <c:val>
            <c:numRef>
              <c:f>Sheet2!$D$7:$D$17</c:f>
              <c:numCache>
                <c:formatCode>General</c:formatCode>
                <c:ptCount val="10"/>
                <c:pt idx="1">
                  <c:v>3494</c:v>
                </c:pt>
                <c:pt idx="4">
                  <c:v>3487</c:v>
                </c:pt>
                <c:pt idx="6">
                  <c:v>3495</c:v>
                </c:pt>
              </c:numCache>
            </c:numRef>
          </c:val>
          <c:extLst>
            <c:ext xmlns:c16="http://schemas.microsoft.com/office/drawing/2014/chart" uri="{C3380CC4-5D6E-409C-BE32-E72D297353CC}">
              <c16:uniqueId val="{00000004-C794-9D4F-87AF-D99D52878893}"/>
            </c:ext>
          </c:extLst>
        </c:ser>
        <c:ser>
          <c:idx val="3"/>
          <c:order val="3"/>
          <c:tx>
            <c:strRef>
              <c:f>Sheet2!$E$4:$E$6</c:f>
              <c:strCache>
                <c:ptCount val="1"/>
                <c:pt idx="0">
                  <c:v>Fully Meets - 5</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trendline>
            <c:spPr>
              <a:ln w="19050" cap="rnd">
                <a:solidFill>
                  <a:schemeClr val="accent1">
                    <a:lumMod val="60000"/>
                  </a:schemeClr>
                </a:solidFill>
              </a:ln>
              <a:effectLst/>
            </c:spPr>
            <c:trendlineType val="linear"/>
            <c:forward val="2"/>
            <c:dispRSqr val="0"/>
            <c:dispEq val="0"/>
          </c:trendline>
          <c:cat>
            <c:strRef>
              <c:f>Sheet2!$A$7:$A$17</c:f>
              <c:strCache>
                <c:ptCount val="10"/>
                <c:pt idx="0">
                  <c:v>Aspen</c:v>
                </c:pt>
                <c:pt idx="1">
                  <c:v>Cohen</c:v>
                </c:pt>
                <c:pt idx="2">
                  <c:v>Devyn</c:v>
                </c:pt>
                <c:pt idx="3">
                  <c:v>Hugo</c:v>
                </c:pt>
                <c:pt idx="4">
                  <c:v>Kimora</c:v>
                </c:pt>
                <c:pt idx="5">
                  <c:v>Lennon</c:v>
                </c:pt>
                <c:pt idx="6">
                  <c:v>Tia</c:v>
                </c:pt>
                <c:pt idx="7">
                  <c:v>Vicente</c:v>
                </c:pt>
                <c:pt idx="8">
                  <c:v>Weston</c:v>
                </c:pt>
                <c:pt idx="9">
                  <c:v>Willie</c:v>
                </c:pt>
              </c:strCache>
            </c:strRef>
          </c:cat>
          <c:val>
            <c:numRef>
              <c:f>Sheet2!$E$7:$E$17</c:f>
              <c:numCache>
                <c:formatCode>General</c:formatCode>
                <c:ptCount val="10"/>
                <c:pt idx="0">
                  <c:v>3496</c:v>
                </c:pt>
                <c:pt idx="3">
                  <c:v>3493</c:v>
                </c:pt>
                <c:pt idx="5">
                  <c:v>3491</c:v>
                </c:pt>
              </c:numCache>
            </c:numRef>
          </c:val>
          <c:extLst>
            <c:ext xmlns:c16="http://schemas.microsoft.com/office/drawing/2014/chart" uri="{C3380CC4-5D6E-409C-BE32-E72D297353CC}">
              <c16:uniqueId val="{00000006-C794-9D4F-87AF-D99D52878893}"/>
            </c:ext>
          </c:extLst>
        </c:ser>
        <c:dLbls>
          <c:showLegendKey val="0"/>
          <c:showVal val="0"/>
          <c:showCatName val="0"/>
          <c:showSerName val="0"/>
          <c:showPercent val="0"/>
          <c:showBubbleSize val="0"/>
        </c:dLbls>
        <c:gapWidth val="164"/>
        <c:overlap val="-22"/>
        <c:axId val="378390888"/>
        <c:axId val="378386184"/>
      </c:barChart>
      <c:catAx>
        <c:axId val="378390888"/>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8386184"/>
        <c:crosses val="autoZero"/>
        <c:auto val="1"/>
        <c:lblAlgn val="ctr"/>
        <c:lblOffset val="100"/>
        <c:noMultiLvlLbl val="0"/>
      </c:catAx>
      <c:valAx>
        <c:axId val="37838618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8390888"/>
        <c:crosses val="autoZero"/>
        <c:crossBetween val="between"/>
      </c:valAx>
      <c:spPr>
        <a:noFill/>
        <a:ln>
          <a:noFill/>
        </a:ln>
        <a:effectLst/>
      </c:spPr>
    </c:plotArea>
    <c:legend>
      <c:legendPos val="r"/>
      <c:layout>
        <c:manualLayout>
          <c:xMode val="edge"/>
          <c:yMode val="edge"/>
          <c:x val="0.72741542525221237"/>
          <c:y val="0.22885079313566534"/>
          <c:w val="0.26338809263150575"/>
          <c:h val="0.5358585045466012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1.jpg" /></Relationships>
</file>

<file path=ppt/diagrams/_rels/drawing1.xml.rels><?xml version="1.0" encoding="UTF-8" standalone="yes"?>
<Relationships xmlns="http://schemas.openxmlformats.org/package/2006/relationships"><Relationship Id="rId1" Type="http://schemas.openxmlformats.org/officeDocument/2006/relationships/image" Target="../media/image1.jp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hList7" loCatId="relationship" qsTypeId="urn:microsoft.com/office/officeart/2005/8/quickstyle/simple1" qsCatId="simple" csTypeId="urn:microsoft.com/office/officeart/2005/8/colors/accent1_2" csCatId="accent1" phldr="1"/>
      <dgm:spPr/>
      <dgm:t>
        <a:bodyPr/>
        <a:lstStyle/>
        <a:p>
          <a:endParaRPr lang="en-US"/>
        </a:p>
      </dgm:t>
    </dgm:pt>
    <dgm:pt modelId="{D12BC7DB-DA74-4C98-85AD-7640BD8B8AA0}">
      <dgm:prSet custT="1"/>
      <dgm:spPr/>
      <dgm:t>
        <a:bodyPr/>
        <a:lstStyle/>
        <a:p>
          <a:r>
            <a:rPr lang="en-US" sz="2400" dirty="0"/>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DE0C08B2-7025-400E-AB34-31C51CE669DA}" type="pres">
      <dgm:prSet presAssocID="{01B2341F-660A-420A-BCFD-BC0DF69DB203}" presName="Name0" presStyleCnt="0">
        <dgm:presLayoutVars>
          <dgm:dir/>
          <dgm:resizeHandles val="exact"/>
        </dgm:presLayoutVars>
      </dgm:prSet>
      <dgm:spPr/>
    </dgm:pt>
    <dgm:pt modelId="{9B76A6DD-FC5A-4CD6-AF0D-065DB2DCBA9F}" type="pres">
      <dgm:prSet presAssocID="{01B2341F-660A-420A-BCFD-BC0DF69DB203}" presName="fgShape" presStyleLbl="fgShp" presStyleIdx="0" presStyleCnt="1"/>
      <dgm:spPr/>
    </dgm:pt>
    <dgm:pt modelId="{33BA2C70-D578-479A-A3FA-3495F7166030}" type="pres">
      <dgm:prSet presAssocID="{01B2341F-660A-420A-BCFD-BC0DF69DB203}" presName="linComp" presStyleCnt="0"/>
      <dgm:spPr/>
    </dgm:pt>
    <dgm:pt modelId="{AE5ED692-037A-4180-9A08-04B735216159}" type="pres">
      <dgm:prSet presAssocID="{D12BC7DB-DA74-4C98-85AD-7640BD8B8AA0}" presName="compNode" presStyleCnt="0"/>
      <dgm:spPr/>
    </dgm:pt>
    <dgm:pt modelId="{239D6ED9-D652-418F-AE42-D866CD1E43AC}" type="pres">
      <dgm:prSet presAssocID="{D12BC7DB-DA74-4C98-85AD-7640BD8B8AA0}" presName="bkgdShape" presStyleLbl="node1" presStyleIdx="0" presStyleCnt="1" custLinFactNeighborX="1923" custLinFactNeighborY="-3219"/>
      <dgm:spPr/>
    </dgm:pt>
    <dgm:pt modelId="{F97A7C3E-95DA-4E56-9318-FB5B80510AE6}" type="pres">
      <dgm:prSet presAssocID="{D12BC7DB-DA74-4C98-85AD-7640BD8B8AA0}" presName="nodeTx" presStyleLbl="node1" presStyleIdx="0" presStyleCnt="1">
        <dgm:presLayoutVars>
          <dgm:bulletEnabled val="1"/>
        </dgm:presLayoutVars>
      </dgm:prSet>
      <dgm:spPr/>
    </dgm:pt>
    <dgm:pt modelId="{98A712AC-7D14-47B7-A244-BCC63F3185D4}" type="pres">
      <dgm:prSet presAssocID="{D12BC7DB-DA74-4C98-85AD-7640BD8B8AA0}" presName="invisiNode" presStyleLbl="node1" presStyleIdx="0" presStyleCnt="1"/>
      <dgm:spPr/>
    </dgm:pt>
    <dgm:pt modelId="{25DF2CF5-0052-41BE-BC74-10732A5E1983}" type="pres">
      <dgm:prSet presAssocID="{D12BC7DB-DA74-4C98-85AD-7640BD8B8AA0}" presName="imagNode"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Lst>
  <dgm:cxnLst>
    <dgm:cxn modelId="{9B7CF920-5D47-41C8-AA7B-0423DD0C8304}" type="presOf" srcId="{D12BC7DB-DA74-4C98-85AD-7640BD8B8AA0}" destId="{F97A7C3E-95DA-4E56-9318-FB5B80510AE6}" srcOrd="1" destOrd="0" presId="urn:microsoft.com/office/officeart/2005/8/layout/hList7"/>
    <dgm:cxn modelId="{C87B586D-86A3-4021-A058-E71F4270397F}" type="presOf" srcId="{D12BC7DB-DA74-4C98-85AD-7640BD8B8AA0}" destId="{239D6ED9-D652-418F-AE42-D866CD1E43AC}" srcOrd="0" destOrd="0" presId="urn:microsoft.com/office/officeart/2005/8/layout/hList7"/>
    <dgm:cxn modelId="{D07367EF-4873-42B8-8419-CC4B4D22B453}" type="presOf" srcId="{01B2341F-660A-420A-BCFD-BC0DF69DB203}" destId="{DE0C08B2-7025-400E-AB34-31C51CE669DA}" srcOrd="0" destOrd="0" presId="urn:microsoft.com/office/officeart/2005/8/layout/hList7"/>
    <dgm:cxn modelId="{155E25FE-6D86-4067-B731-1019D0538274}" srcId="{01B2341F-660A-420A-BCFD-BC0DF69DB203}" destId="{D12BC7DB-DA74-4C98-85AD-7640BD8B8AA0}" srcOrd="0" destOrd="0" parTransId="{ADE3B32D-0790-4BA3-8D88-49A3EB7A9836}" sibTransId="{4239E1FD-5E03-442F-BD2A-3DE824B0F208}"/>
    <dgm:cxn modelId="{53F89966-B6D5-48A2-B1BB-8F5D83FF65AA}" type="presParOf" srcId="{DE0C08B2-7025-400E-AB34-31C51CE669DA}" destId="{9B76A6DD-FC5A-4CD6-AF0D-065DB2DCBA9F}" srcOrd="0" destOrd="0" presId="urn:microsoft.com/office/officeart/2005/8/layout/hList7"/>
    <dgm:cxn modelId="{ADC3D3AA-59AE-4A1B-85D7-97D4F78DC22B}" type="presParOf" srcId="{DE0C08B2-7025-400E-AB34-31C51CE669DA}" destId="{33BA2C70-D578-479A-A3FA-3495F7166030}" srcOrd="1" destOrd="0" presId="urn:microsoft.com/office/officeart/2005/8/layout/hList7"/>
    <dgm:cxn modelId="{6EB937B3-F206-403D-98DF-6AE9D8EBA6B0}" type="presParOf" srcId="{33BA2C70-D578-479A-A3FA-3495F7166030}" destId="{AE5ED692-037A-4180-9A08-04B735216159}" srcOrd="0" destOrd="0" presId="urn:microsoft.com/office/officeart/2005/8/layout/hList7"/>
    <dgm:cxn modelId="{5380FD2A-C50A-4BC0-9C40-2600E3721312}" type="presParOf" srcId="{AE5ED692-037A-4180-9A08-04B735216159}" destId="{239D6ED9-D652-418F-AE42-D866CD1E43AC}" srcOrd="0" destOrd="0" presId="urn:microsoft.com/office/officeart/2005/8/layout/hList7"/>
    <dgm:cxn modelId="{C1F5130F-CC8B-47D8-B124-3D4ADF23DCC8}" type="presParOf" srcId="{AE5ED692-037A-4180-9A08-04B735216159}" destId="{F97A7C3E-95DA-4E56-9318-FB5B80510AE6}" srcOrd="1" destOrd="0" presId="urn:microsoft.com/office/officeart/2005/8/layout/hList7"/>
    <dgm:cxn modelId="{E7FC9EBE-2E12-46CA-BD67-608B2091FD7E}" type="presParOf" srcId="{AE5ED692-037A-4180-9A08-04B735216159}" destId="{98A712AC-7D14-47B7-A244-BCC63F3185D4}" srcOrd="2" destOrd="0" presId="urn:microsoft.com/office/officeart/2005/8/layout/hList7"/>
    <dgm:cxn modelId="{AE6D49A5-9EE7-438C-AF1D-A5D8D4883D02}" type="presParOf" srcId="{AE5ED692-037A-4180-9A08-04B735216159}" destId="{25DF2CF5-0052-41BE-BC74-10732A5E1983}"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BEB532-9F71-4EC7-A9E3-779BF93FF0A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BDF68574-4FC5-402A-9E39-C8954EA26A62}" type="pres">
      <dgm:prSet presAssocID="{2CBEB532-9F71-4EC7-A9E3-779BF93FF0A6}" presName="linearFlow" presStyleCnt="0">
        <dgm:presLayoutVars>
          <dgm:dir/>
          <dgm:resizeHandles val="exact"/>
        </dgm:presLayoutVars>
      </dgm:prSet>
      <dgm:spPr/>
    </dgm:pt>
  </dgm:ptLst>
  <dgm:cxnLst>
    <dgm:cxn modelId="{7A4F37DC-2F0F-486E-BF04-6B17B5FD00F2}" type="presOf" srcId="{2CBEB532-9F71-4EC7-A9E3-779BF93FF0A6}" destId="{BDF68574-4FC5-402A-9E39-C8954EA26A62}"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8CD5FA-649D-409A-AB13-5590FFB290F1}"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A866F0C3-EE89-4A00-9F86-DE76FA9C32F5}">
      <dgm:prSet/>
      <dgm:spPr/>
      <dgm:t>
        <a:bodyPr/>
        <a:lstStyle/>
        <a:p>
          <a:r>
            <a:rPr lang="en-US" dirty="0"/>
            <a:t>Human Resources (HR) Department  </a:t>
          </a:r>
        </a:p>
      </dgm:t>
    </dgm:pt>
    <dgm:pt modelId="{62BDF331-94DF-485C-BC5C-916C3905C7F2}" type="parTrans" cxnId="{04C3CC0C-CC39-4DCC-B31A-9C514DA9E01C}">
      <dgm:prSet/>
      <dgm:spPr/>
      <dgm:t>
        <a:bodyPr/>
        <a:lstStyle/>
        <a:p>
          <a:endParaRPr lang="en-US"/>
        </a:p>
      </dgm:t>
    </dgm:pt>
    <dgm:pt modelId="{C41F2E6E-50FC-41EC-AC54-A3C1CB5EB4A4}" type="sibTrans" cxnId="{04C3CC0C-CC39-4DCC-B31A-9C514DA9E01C}">
      <dgm:prSet/>
      <dgm:spPr/>
      <dgm:t>
        <a:bodyPr/>
        <a:lstStyle/>
        <a:p>
          <a:endParaRPr lang="en-US"/>
        </a:p>
      </dgm:t>
    </dgm:pt>
    <dgm:pt modelId="{1D244653-2238-4EA4-82F4-89DE61AD31BC}">
      <dgm:prSet/>
      <dgm:spPr/>
      <dgm:t>
        <a:bodyPr/>
        <a:lstStyle/>
        <a:p>
          <a:r>
            <a:rPr lang="en-US" dirty="0"/>
            <a:t>Department Managers (Sales &amp; Production)</a:t>
          </a:r>
        </a:p>
      </dgm:t>
    </dgm:pt>
    <dgm:pt modelId="{5153D895-3A1D-4D89-8A6C-394F2E5AFB08}" type="parTrans" cxnId="{AF62C59F-C9AB-4575-A5C9-0C85D4686674}">
      <dgm:prSet/>
      <dgm:spPr/>
      <dgm:t>
        <a:bodyPr/>
        <a:lstStyle/>
        <a:p>
          <a:endParaRPr lang="en-US"/>
        </a:p>
      </dgm:t>
    </dgm:pt>
    <dgm:pt modelId="{FA03C3EB-97DE-4D3A-873A-2775DEB4C561}" type="sibTrans" cxnId="{AF62C59F-C9AB-4575-A5C9-0C85D4686674}">
      <dgm:prSet/>
      <dgm:spPr/>
      <dgm:t>
        <a:bodyPr/>
        <a:lstStyle/>
        <a:p>
          <a:endParaRPr lang="en-US"/>
        </a:p>
      </dgm:t>
    </dgm:pt>
    <dgm:pt modelId="{FD41BEA5-4598-4803-B3D4-E724E987CACC}">
      <dgm:prSet/>
      <dgm:spPr/>
      <dgm:t>
        <a:bodyPr/>
        <a:lstStyle/>
        <a:p>
          <a:r>
            <a:rPr lang="en-US" dirty="0"/>
            <a:t>Senior Leadership/Executives</a:t>
          </a:r>
        </a:p>
      </dgm:t>
    </dgm:pt>
    <dgm:pt modelId="{B23E819B-5FA2-45C5-8FE4-17AB0D221F30}" type="parTrans" cxnId="{276476E9-938F-4116-96B7-BACAC8E8526E}">
      <dgm:prSet/>
      <dgm:spPr/>
      <dgm:t>
        <a:bodyPr/>
        <a:lstStyle/>
        <a:p>
          <a:endParaRPr lang="en-US"/>
        </a:p>
      </dgm:t>
    </dgm:pt>
    <dgm:pt modelId="{7932AE51-4A74-4458-BB40-3DA7A739400A}" type="sibTrans" cxnId="{276476E9-938F-4116-96B7-BACAC8E8526E}">
      <dgm:prSet/>
      <dgm:spPr/>
      <dgm:t>
        <a:bodyPr/>
        <a:lstStyle/>
        <a:p>
          <a:endParaRPr lang="en-US"/>
        </a:p>
      </dgm:t>
    </dgm:pt>
    <dgm:pt modelId="{38731D6D-5C8D-443E-A8A3-65A9E3716F3E}">
      <dgm:prSet/>
      <dgm:spPr/>
      <dgm:t>
        <a:bodyPr/>
        <a:lstStyle/>
        <a:p>
          <a:r>
            <a:rPr lang="en-US"/>
            <a:t>Employees</a:t>
          </a:r>
        </a:p>
      </dgm:t>
    </dgm:pt>
    <dgm:pt modelId="{DF36BC72-E341-4A43-8E0F-050A19CA0110}" type="parTrans" cxnId="{2E9293FF-BA3E-4C12-82D7-A8A2E8EA30A0}">
      <dgm:prSet/>
      <dgm:spPr/>
      <dgm:t>
        <a:bodyPr/>
        <a:lstStyle/>
        <a:p>
          <a:endParaRPr lang="en-US"/>
        </a:p>
      </dgm:t>
    </dgm:pt>
    <dgm:pt modelId="{A3B5EDA5-CFC0-476C-B16C-1EA19363EB90}" type="sibTrans" cxnId="{2E9293FF-BA3E-4C12-82D7-A8A2E8EA30A0}">
      <dgm:prSet/>
      <dgm:spPr/>
      <dgm:t>
        <a:bodyPr/>
        <a:lstStyle/>
        <a:p>
          <a:endParaRPr lang="en-US"/>
        </a:p>
      </dgm:t>
    </dgm:pt>
    <dgm:pt modelId="{F38AD4C5-235E-4450-BFD9-70E9C2CE6F84}">
      <dgm:prSet/>
      <dgm:spPr/>
      <dgm:t>
        <a:bodyPr/>
        <a:lstStyle/>
        <a:p>
          <a:pPr algn="ctr"/>
          <a:r>
            <a:rPr lang="en-US" dirty="0"/>
            <a:t>Finance/Compensation Teams</a:t>
          </a:r>
        </a:p>
      </dgm:t>
    </dgm:pt>
    <dgm:pt modelId="{7B210181-429E-4DFD-9A75-5E75432756A9}" type="parTrans" cxnId="{59067D15-73B1-48AB-8F95-7CBE19997F41}">
      <dgm:prSet/>
      <dgm:spPr/>
      <dgm:t>
        <a:bodyPr/>
        <a:lstStyle/>
        <a:p>
          <a:endParaRPr lang="en-US"/>
        </a:p>
      </dgm:t>
    </dgm:pt>
    <dgm:pt modelId="{5F8ECA51-A9D8-41DE-A532-81DAECCDD3D2}" type="sibTrans" cxnId="{59067D15-73B1-48AB-8F95-7CBE19997F41}">
      <dgm:prSet/>
      <dgm:spPr/>
      <dgm:t>
        <a:bodyPr/>
        <a:lstStyle/>
        <a:p>
          <a:endParaRPr lang="en-US"/>
        </a:p>
      </dgm:t>
    </dgm:pt>
    <dgm:pt modelId="{24FB42C8-3AA8-4C17-9100-B6D2391CDFF5}" type="pres">
      <dgm:prSet presAssocID="{658CD5FA-649D-409A-AB13-5590FFB290F1}" presName="hierChild1" presStyleCnt="0">
        <dgm:presLayoutVars>
          <dgm:chPref val="1"/>
          <dgm:dir/>
          <dgm:animOne val="branch"/>
          <dgm:animLvl val="lvl"/>
          <dgm:resizeHandles/>
        </dgm:presLayoutVars>
      </dgm:prSet>
      <dgm:spPr/>
    </dgm:pt>
    <dgm:pt modelId="{50296CC6-671B-4030-9252-2E6BC97A18E4}" type="pres">
      <dgm:prSet presAssocID="{A866F0C3-EE89-4A00-9F86-DE76FA9C32F5}" presName="hierRoot1" presStyleCnt="0"/>
      <dgm:spPr/>
    </dgm:pt>
    <dgm:pt modelId="{39D8606C-41A7-47D1-8C3C-1483B15A4531}" type="pres">
      <dgm:prSet presAssocID="{A866F0C3-EE89-4A00-9F86-DE76FA9C32F5}" presName="composite" presStyleCnt="0"/>
      <dgm:spPr/>
    </dgm:pt>
    <dgm:pt modelId="{CAD8C013-D83A-4161-A1B1-666558FEE837}" type="pres">
      <dgm:prSet presAssocID="{A866F0C3-EE89-4A00-9F86-DE76FA9C32F5}" presName="background" presStyleLbl="node0" presStyleIdx="0" presStyleCnt="5"/>
      <dgm:spPr/>
    </dgm:pt>
    <dgm:pt modelId="{AA984E06-8C67-4C70-95F8-A74B532394DE}" type="pres">
      <dgm:prSet presAssocID="{A866F0C3-EE89-4A00-9F86-DE76FA9C32F5}" presName="text" presStyleLbl="fgAcc0" presStyleIdx="0" presStyleCnt="5">
        <dgm:presLayoutVars>
          <dgm:chPref val="3"/>
        </dgm:presLayoutVars>
      </dgm:prSet>
      <dgm:spPr/>
    </dgm:pt>
    <dgm:pt modelId="{6F7F585D-3899-40FC-85D6-D7E5042A6D2E}" type="pres">
      <dgm:prSet presAssocID="{A866F0C3-EE89-4A00-9F86-DE76FA9C32F5}" presName="hierChild2" presStyleCnt="0"/>
      <dgm:spPr/>
    </dgm:pt>
    <dgm:pt modelId="{7AB429BC-2002-42A6-89BB-3280A85F8C05}" type="pres">
      <dgm:prSet presAssocID="{1D244653-2238-4EA4-82F4-89DE61AD31BC}" presName="hierRoot1" presStyleCnt="0"/>
      <dgm:spPr/>
    </dgm:pt>
    <dgm:pt modelId="{8B4D9DDA-3FEB-436D-9628-20BDE4DDA3C8}" type="pres">
      <dgm:prSet presAssocID="{1D244653-2238-4EA4-82F4-89DE61AD31BC}" presName="composite" presStyleCnt="0"/>
      <dgm:spPr/>
    </dgm:pt>
    <dgm:pt modelId="{264C6530-EEE1-4791-B8F4-2068B2D925D7}" type="pres">
      <dgm:prSet presAssocID="{1D244653-2238-4EA4-82F4-89DE61AD31BC}" presName="background" presStyleLbl="node0" presStyleIdx="1" presStyleCnt="5"/>
      <dgm:spPr/>
    </dgm:pt>
    <dgm:pt modelId="{979F6423-6B0B-41D6-A587-1D5BA41FBE63}" type="pres">
      <dgm:prSet presAssocID="{1D244653-2238-4EA4-82F4-89DE61AD31BC}" presName="text" presStyleLbl="fgAcc0" presStyleIdx="1" presStyleCnt="5">
        <dgm:presLayoutVars>
          <dgm:chPref val="3"/>
        </dgm:presLayoutVars>
      </dgm:prSet>
      <dgm:spPr/>
    </dgm:pt>
    <dgm:pt modelId="{E265F22B-825E-4C16-BB18-3FAAB97C8FB2}" type="pres">
      <dgm:prSet presAssocID="{1D244653-2238-4EA4-82F4-89DE61AD31BC}" presName="hierChild2" presStyleCnt="0"/>
      <dgm:spPr/>
    </dgm:pt>
    <dgm:pt modelId="{82678E96-1A6F-4CD6-B646-BB6194EA77AE}" type="pres">
      <dgm:prSet presAssocID="{FD41BEA5-4598-4803-B3D4-E724E987CACC}" presName="hierRoot1" presStyleCnt="0"/>
      <dgm:spPr/>
    </dgm:pt>
    <dgm:pt modelId="{E34C47D5-BED7-4FE4-A8FC-DEA6CF104832}" type="pres">
      <dgm:prSet presAssocID="{FD41BEA5-4598-4803-B3D4-E724E987CACC}" presName="composite" presStyleCnt="0"/>
      <dgm:spPr/>
    </dgm:pt>
    <dgm:pt modelId="{2A48BC62-64D7-4E36-B344-871B4A543FA5}" type="pres">
      <dgm:prSet presAssocID="{FD41BEA5-4598-4803-B3D4-E724E987CACC}" presName="background" presStyleLbl="node0" presStyleIdx="2" presStyleCnt="5"/>
      <dgm:spPr/>
    </dgm:pt>
    <dgm:pt modelId="{E09EF370-64B3-4545-B521-C144A76F6A6F}" type="pres">
      <dgm:prSet presAssocID="{FD41BEA5-4598-4803-B3D4-E724E987CACC}" presName="text" presStyleLbl="fgAcc0" presStyleIdx="2" presStyleCnt="5">
        <dgm:presLayoutVars>
          <dgm:chPref val="3"/>
        </dgm:presLayoutVars>
      </dgm:prSet>
      <dgm:spPr/>
    </dgm:pt>
    <dgm:pt modelId="{308440F8-881F-48FC-9094-8B4B77284AD8}" type="pres">
      <dgm:prSet presAssocID="{FD41BEA5-4598-4803-B3D4-E724E987CACC}" presName="hierChild2" presStyleCnt="0"/>
      <dgm:spPr/>
    </dgm:pt>
    <dgm:pt modelId="{43FF68E9-F34F-4B37-8071-21607600FEA6}" type="pres">
      <dgm:prSet presAssocID="{38731D6D-5C8D-443E-A8A3-65A9E3716F3E}" presName="hierRoot1" presStyleCnt="0"/>
      <dgm:spPr/>
    </dgm:pt>
    <dgm:pt modelId="{EE72C82D-6521-49E7-973B-3590DEFF6A99}" type="pres">
      <dgm:prSet presAssocID="{38731D6D-5C8D-443E-A8A3-65A9E3716F3E}" presName="composite" presStyleCnt="0"/>
      <dgm:spPr/>
    </dgm:pt>
    <dgm:pt modelId="{0F77E662-9DC3-455D-92FE-36D28E29921A}" type="pres">
      <dgm:prSet presAssocID="{38731D6D-5C8D-443E-A8A3-65A9E3716F3E}" presName="background" presStyleLbl="node0" presStyleIdx="3" presStyleCnt="5"/>
      <dgm:spPr/>
    </dgm:pt>
    <dgm:pt modelId="{75E450A4-662B-4B48-AE1F-957DA3E9AB2F}" type="pres">
      <dgm:prSet presAssocID="{38731D6D-5C8D-443E-A8A3-65A9E3716F3E}" presName="text" presStyleLbl="fgAcc0" presStyleIdx="3" presStyleCnt="5">
        <dgm:presLayoutVars>
          <dgm:chPref val="3"/>
        </dgm:presLayoutVars>
      </dgm:prSet>
      <dgm:spPr/>
    </dgm:pt>
    <dgm:pt modelId="{EF7FF284-4219-4D8F-9AE2-779850D0BABE}" type="pres">
      <dgm:prSet presAssocID="{38731D6D-5C8D-443E-A8A3-65A9E3716F3E}" presName="hierChild2" presStyleCnt="0"/>
      <dgm:spPr/>
    </dgm:pt>
    <dgm:pt modelId="{C322702D-F5AD-4FD6-A618-CEACD957FA0F}" type="pres">
      <dgm:prSet presAssocID="{F38AD4C5-235E-4450-BFD9-70E9C2CE6F84}" presName="hierRoot1" presStyleCnt="0"/>
      <dgm:spPr/>
    </dgm:pt>
    <dgm:pt modelId="{D84ACF13-8719-453F-B2EF-FAC23AD86044}" type="pres">
      <dgm:prSet presAssocID="{F38AD4C5-235E-4450-BFD9-70E9C2CE6F84}" presName="composite" presStyleCnt="0"/>
      <dgm:spPr/>
    </dgm:pt>
    <dgm:pt modelId="{B6E86E36-10FF-4E91-9EAE-03E3B57A48EA}" type="pres">
      <dgm:prSet presAssocID="{F38AD4C5-235E-4450-BFD9-70E9C2CE6F84}" presName="background" presStyleLbl="node0" presStyleIdx="4" presStyleCnt="5"/>
      <dgm:spPr/>
    </dgm:pt>
    <dgm:pt modelId="{2515AB73-1301-46CA-A6AF-77DC68E98EC3}" type="pres">
      <dgm:prSet presAssocID="{F38AD4C5-235E-4450-BFD9-70E9C2CE6F84}" presName="text" presStyleLbl="fgAcc0" presStyleIdx="4" presStyleCnt="5">
        <dgm:presLayoutVars>
          <dgm:chPref val="3"/>
        </dgm:presLayoutVars>
      </dgm:prSet>
      <dgm:spPr/>
    </dgm:pt>
    <dgm:pt modelId="{5199A1A7-F8AF-465D-A143-8E544D77E71C}" type="pres">
      <dgm:prSet presAssocID="{F38AD4C5-235E-4450-BFD9-70E9C2CE6F84}" presName="hierChild2" presStyleCnt="0"/>
      <dgm:spPr/>
    </dgm:pt>
  </dgm:ptLst>
  <dgm:cxnLst>
    <dgm:cxn modelId="{04C3CC0C-CC39-4DCC-B31A-9C514DA9E01C}" srcId="{658CD5FA-649D-409A-AB13-5590FFB290F1}" destId="{A866F0C3-EE89-4A00-9F86-DE76FA9C32F5}" srcOrd="0" destOrd="0" parTransId="{62BDF331-94DF-485C-BC5C-916C3905C7F2}" sibTransId="{C41F2E6E-50FC-41EC-AC54-A3C1CB5EB4A4}"/>
    <dgm:cxn modelId="{2D68A70D-E2F5-45D4-9EFE-F74E297F0CCD}" type="presOf" srcId="{FD41BEA5-4598-4803-B3D4-E724E987CACC}" destId="{E09EF370-64B3-4545-B521-C144A76F6A6F}" srcOrd="0" destOrd="0" presId="urn:microsoft.com/office/officeart/2005/8/layout/hierarchy1"/>
    <dgm:cxn modelId="{420C770F-7883-4C08-991B-0C0082AC8B52}" type="presOf" srcId="{658CD5FA-649D-409A-AB13-5590FFB290F1}" destId="{24FB42C8-3AA8-4C17-9100-B6D2391CDFF5}" srcOrd="0" destOrd="0" presId="urn:microsoft.com/office/officeart/2005/8/layout/hierarchy1"/>
    <dgm:cxn modelId="{59067D15-73B1-48AB-8F95-7CBE19997F41}" srcId="{658CD5FA-649D-409A-AB13-5590FFB290F1}" destId="{F38AD4C5-235E-4450-BFD9-70E9C2CE6F84}" srcOrd="4" destOrd="0" parTransId="{7B210181-429E-4DFD-9A75-5E75432756A9}" sibTransId="{5F8ECA51-A9D8-41DE-A532-81DAECCDD3D2}"/>
    <dgm:cxn modelId="{F25AAD15-F29A-4E95-84D2-12C635A751D8}" type="presOf" srcId="{1D244653-2238-4EA4-82F4-89DE61AD31BC}" destId="{979F6423-6B0B-41D6-A587-1D5BA41FBE63}" srcOrd="0" destOrd="0" presId="urn:microsoft.com/office/officeart/2005/8/layout/hierarchy1"/>
    <dgm:cxn modelId="{AB114C17-6AEE-4F64-BCD7-A3700CCD6E8F}" type="presOf" srcId="{F38AD4C5-235E-4450-BFD9-70E9C2CE6F84}" destId="{2515AB73-1301-46CA-A6AF-77DC68E98EC3}" srcOrd="0" destOrd="0" presId="urn:microsoft.com/office/officeart/2005/8/layout/hierarchy1"/>
    <dgm:cxn modelId="{CD201251-8210-4D6E-8A5E-0DF369595E9D}" type="presOf" srcId="{A866F0C3-EE89-4A00-9F86-DE76FA9C32F5}" destId="{AA984E06-8C67-4C70-95F8-A74B532394DE}" srcOrd="0" destOrd="0" presId="urn:microsoft.com/office/officeart/2005/8/layout/hierarchy1"/>
    <dgm:cxn modelId="{AF62C59F-C9AB-4575-A5C9-0C85D4686674}" srcId="{658CD5FA-649D-409A-AB13-5590FFB290F1}" destId="{1D244653-2238-4EA4-82F4-89DE61AD31BC}" srcOrd="1" destOrd="0" parTransId="{5153D895-3A1D-4D89-8A6C-394F2E5AFB08}" sibTransId="{FA03C3EB-97DE-4D3A-873A-2775DEB4C561}"/>
    <dgm:cxn modelId="{3D266CDD-3397-4750-A996-04F15E5525B2}" type="presOf" srcId="{38731D6D-5C8D-443E-A8A3-65A9E3716F3E}" destId="{75E450A4-662B-4B48-AE1F-957DA3E9AB2F}" srcOrd="0" destOrd="0" presId="urn:microsoft.com/office/officeart/2005/8/layout/hierarchy1"/>
    <dgm:cxn modelId="{276476E9-938F-4116-96B7-BACAC8E8526E}" srcId="{658CD5FA-649D-409A-AB13-5590FFB290F1}" destId="{FD41BEA5-4598-4803-B3D4-E724E987CACC}" srcOrd="2" destOrd="0" parTransId="{B23E819B-5FA2-45C5-8FE4-17AB0D221F30}" sibTransId="{7932AE51-4A74-4458-BB40-3DA7A739400A}"/>
    <dgm:cxn modelId="{2E9293FF-BA3E-4C12-82D7-A8A2E8EA30A0}" srcId="{658CD5FA-649D-409A-AB13-5590FFB290F1}" destId="{38731D6D-5C8D-443E-A8A3-65A9E3716F3E}" srcOrd="3" destOrd="0" parTransId="{DF36BC72-E341-4A43-8E0F-050A19CA0110}" sibTransId="{A3B5EDA5-CFC0-476C-B16C-1EA19363EB90}"/>
    <dgm:cxn modelId="{B05B99FC-4356-40BB-B1E5-270B65C2628A}" type="presParOf" srcId="{24FB42C8-3AA8-4C17-9100-B6D2391CDFF5}" destId="{50296CC6-671B-4030-9252-2E6BC97A18E4}" srcOrd="0" destOrd="0" presId="urn:microsoft.com/office/officeart/2005/8/layout/hierarchy1"/>
    <dgm:cxn modelId="{5B48E188-78EF-4510-A97A-0A2FF1DF158B}" type="presParOf" srcId="{50296CC6-671B-4030-9252-2E6BC97A18E4}" destId="{39D8606C-41A7-47D1-8C3C-1483B15A4531}" srcOrd="0" destOrd="0" presId="urn:microsoft.com/office/officeart/2005/8/layout/hierarchy1"/>
    <dgm:cxn modelId="{8F4C709E-98AE-465F-A994-A7500DF7356A}" type="presParOf" srcId="{39D8606C-41A7-47D1-8C3C-1483B15A4531}" destId="{CAD8C013-D83A-4161-A1B1-666558FEE837}" srcOrd="0" destOrd="0" presId="urn:microsoft.com/office/officeart/2005/8/layout/hierarchy1"/>
    <dgm:cxn modelId="{7514350A-8F06-4618-8360-FDA17B465E93}" type="presParOf" srcId="{39D8606C-41A7-47D1-8C3C-1483B15A4531}" destId="{AA984E06-8C67-4C70-95F8-A74B532394DE}" srcOrd="1" destOrd="0" presId="urn:microsoft.com/office/officeart/2005/8/layout/hierarchy1"/>
    <dgm:cxn modelId="{12E3A311-DCEF-44AD-9B61-4559D216C2F3}" type="presParOf" srcId="{50296CC6-671B-4030-9252-2E6BC97A18E4}" destId="{6F7F585D-3899-40FC-85D6-D7E5042A6D2E}" srcOrd="1" destOrd="0" presId="urn:microsoft.com/office/officeart/2005/8/layout/hierarchy1"/>
    <dgm:cxn modelId="{937782D3-BFB2-4551-9AE9-235223B6CB4E}" type="presParOf" srcId="{24FB42C8-3AA8-4C17-9100-B6D2391CDFF5}" destId="{7AB429BC-2002-42A6-89BB-3280A85F8C05}" srcOrd="1" destOrd="0" presId="urn:microsoft.com/office/officeart/2005/8/layout/hierarchy1"/>
    <dgm:cxn modelId="{870E9256-2AEF-469F-936B-CE5C40515327}" type="presParOf" srcId="{7AB429BC-2002-42A6-89BB-3280A85F8C05}" destId="{8B4D9DDA-3FEB-436D-9628-20BDE4DDA3C8}" srcOrd="0" destOrd="0" presId="urn:microsoft.com/office/officeart/2005/8/layout/hierarchy1"/>
    <dgm:cxn modelId="{0A07F6E3-B16B-4166-8E89-46B88B125F29}" type="presParOf" srcId="{8B4D9DDA-3FEB-436D-9628-20BDE4DDA3C8}" destId="{264C6530-EEE1-4791-B8F4-2068B2D925D7}" srcOrd="0" destOrd="0" presId="urn:microsoft.com/office/officeart/2005/8/layout/hierarchy1"/>
    <dgm:cxn modelId="{8C94F92E-DC08-40E8-8CBA-66804A8FE4DB}" type="presParOf" srcId="{8B4D9DDA-3FEB-436D-9628-20BDE4DDA3C8}" destId="{979F6423-6B0B-41D6-A587-1D5BA41FBE63}" srcOrd="1" destOrd="0" presId="urn:microsoft.com/office/officeart/2005/8/layout/hierarchy1"/>
    <dgm:cxn modelId="{539ADFC5-FB79-4C16-A118-885060B37831}" type="presParOf" srcId="{7AB429BC-2002-42A6-89BB-3280A85F8C05}" destId="{E265F22B-825E-4C16-BB18-3FAAB97C8FB2}" srcOrd="1" destOrd="0" presId="urn:microsoft.com/office/officeart/2005/8/layout/hierarchy1"/>
    <dgm:cxn modelId="{F473DFBF-C86E-4136-9D0C-2D7B61CC8EF1}" type="presParOf" srcId="{24FB42C8-3AA8-4C17-9100-B6D2391CDFF5}" destId="{82678E96-1A6F-4CD6-B646-BB6194EA77AE}" srcOrd="2" destOrd="0" presId="urn:microsoft.com/office/officeart/2005/8/layout/hierarchy1"/>
    <dgm:cxn modelId="{F1C36484-A8F1-4D55-A828-3CD587FFD375}" type="presParOf" srcId="{82678E96-1A6F-4CD6-B646-BB6194EA77AE}" destId="{E34C47D5-BED7-4FE4-A8FC-DEA6CF104832}" srcOrd="0" destOrd="0" presId="urn:microsoft.com/office/officeart/2005/8/layout/hierarchy1"/>
    <dgm:cxn modelId="{A4465B84-11E3-4B54-9380-86CE0103C8DB}" type="presParOf" srcId="{E34C47D5-BED7-4FE4-A8FC-DEA6CF104832}" destId="{2A48BC62-64D7-4E36-B344-871B4A543FA5}" srcOrd="0" destOrd="0" presId="urn:microsoft.com/office/officeart/2005/8/layout/hierarchy1"/>
    <dgm:cxn modelId="{E959EE30-1800-43EB-91B5-89C78BEF799C}" type="presParOf" srcId="{E34C47D5-BED7-4FE4-A8FC-DEA6CF104832}" destId="{E09EF370-64B3-4545-B521-C144A76F6A6F}" srcOrd="1" destOrd="0" presId="urn:microsoft.com/office/officeart/2005/8/layout/hierarchy1"/>
    <dgm:cxn modelId="{8DF80AD2-9CE8-4423-BE7F-F09D0A6EF943}" type="presParOf" srcId="{82678E96-1A6F-4CD6-B646-BB6194EA77AE}" destId="{308440F8-881F-48FC-9094-8B4B77284AD8}" srcOrd="1" destOrd="0" presId="urn:microsoft.com/office/officeart/2005/8/layout/hierarchy1"/>
    <dgm:cxn modelId="{06F74656-C61E-472C-8243-3D46C76FFF9F}" type="presParOf" srcId="{24FB42C8-3AA8-4C17-9100-B6D2391CDFF5}" destId="{43FF68E9-F34F-4B37-8071-21607600FEA6}" srcOrd="3" destOrd="0" presId="urn:microsoft.com/office/officeart/2005/8/layout/hierarchy1"/>
    <dgm:cxn modelId="{F0F253AA-2BB2-453C-A4C9-6224AB739F7C}" type="presParOf" srcId="{43FF68E9-F34F-4B37-8071-21607600FEA6}" destId="{EE72C82D-6521-49E7-973B-3590DEFF6A99}" srcOrd="0" destOrd="0" presId="urn:microsoft.com/office/officeart/2005/8/layout/hierarchy1"/>
    <dgm:cxn modelId="{31F5C1B0-CC72-40D0-80DB-97DFD99CDA91}" type="presParOf" srcId="{EE72C82D-6521-49E7-973B-3590DEFF6A99}" destId="{0F77E662-9DC3-455D-92FE-36D28E29921A}" srcOrd="0" destOrd="0" presId="urn:microsoft.com/office/officeart/2005/8/layout/hierarchy1"/>
    <dgm:cxn modelId="{C91C7ED3-1256-432E-8E61-80F40D7C4A9F}" type="presParOf" srcId="{EE72C82D-6521-49E7-973B-3590DEFF6A99}" destId="{75E450A4-662B-4B48-AE1F-957DA3E9AB2F}" srcOrd="1" destOrd="0" presId="urn:microsoft.com/office/officeart/2005/8/layout/hierarchy1"/>
    <dgm:cxn modelId="{3A20BD0B-9BFC-4EC0-89A4-B90947673EDC}" type="presParOf" srcId="{43FF68E9-F34F-4B37-8071-21607600FEA6}" destId="{EF7FF284-4219-4D8F-9AE2-779850D0BABE}" srcOrd="1" destOrd="0" presId="urn:microsoft.com/office/officeart/2005/8/layout/hierarchy1"/>
    <dgm:cxn modelId="{2A23C393-0E9E-464D-96F6-D856551C7FAC}" type="presParOf" srcId="{24FB42C8-3AA8-4C17-9100-B6D2391CDFF5}" destId="{C322702D-F5AD-4FD6-A618-CEACD957FA0F}" srcOrd="4" destOrd="0" presId="urn:microsoft.com/office/officeart/2005/8/layout/hierarchy1"/>
    <dgm:cxn modelId="{4F44CC4F-BE33-4894-8FB9-A0ABE8ECC9CE}" type="presParOf" srcId="{C322702D-F5AD-4FD6-A618-CEACD957FA0F}" destId="{D84ACF13-8719-453F-B2EF-FAC23AD86044}" srcOrd="0" destOrd="0" presId="urn:microsoft.com/office/officeart/2005/8/layout/hierarchy1"/>
    <dgm:cxn modelId="{F918C1B7-5BBD-4830-9E07-13B848BA6503}" type="presParOf" srcId="{D84ACF13-8719-453F-B2EF-FAC23AD86044}" destId="{B6E86E36-10FF-4E91-9EAE-03E3B57A48EA}" srcOrd="0" destOrd="0" presId="urn:microsoft.com/office/officeart/2005/8/layout/hierarchy1"/>
    <dgm:cxn modelId="{52A24CED-F79E-44E0-BB80-9909D424C76E}" type="presParOf" srcId="{D84ACF13-8719-453F-B2EF-FAC23AD86044}" destId="{2515AB73-1301-46CA-A6AF-77DC68E98EC3}" srcOrd="1" destOrd="0" presId="urn:microsoft.com/office/officeart/2005/8/layout/hierarchy1"/>
    <dgm:cxn modelId="{15594AFC-9533-44BE-B135-0775B7A3F4B9}" type="presParOf" srcId="{C322702D-F5AD-4FD6-A618-CEACD957FA0F}" destId="{5199A1A7-F8AF-465D-A143-8E544D77E71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D6ED9-D652-418F-AE42-D866CD1E43AC}">
      <dsp:nvSpPr>
        <dsp:cNvPr id="0" name=""/>
        <dsp:cNvSpPr/>
      </dsp:nvSpPr>
      <dsp:spPr>
        <a:xfrm>
          <a:off x="0" y="0"/>
          <a:ext cx="8346350" cy="120032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Employee Performance Analysis Using Excel</a:t>
          </a:r>
        </a:p>
      </dsp:txBody>
      <dsp:txXfrm>
        <a:off x="0" y="480131"/>
        <a:ext cx="8346350" cy="480131"/>
      </dsp:txXfrm>
    </dsp:sp>
    <dsp:sp modelId="{25DF2CF5-0052-41BE-BC74-10732A5E1983}">
      <dsp:nvSpPr>
        <dsp:cNvPr id="0" name=""/>
        <dsp:cNvSpPr/>
      </dsp:nvSpPr>
      <dsp:spPr>
        <a:xfrm>
          <a:off x="3973320" y="72019"/>
          <a:ext cx="399709" cy="39970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76A6DD-FC5A-4CD6-AF0D-065DB2DCBA9F}">
      <dsp:nvSpPr>
        <dsp:cNvPr id="0" name=""/>
        <dsp:cNvSpPr/>
      </dsp:nvSpPr>
      <dsp:spPr>
        <a:xfrm>
          <a:off x="333853" y="960263"/>
          <a:ext cx="7678642" cy="180049"/>
        </a:xfrm>
        <a:prstGeom prst="leftRight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8C013-D83A-4161-A1B1-666558FEE837}">
      <dsp:nvSpPr>
        <dsp:cNvPr id="0" name=""/>
        <dsp:cNvSpPr/>
      </dsp:nvSpPr>
      <dsp:spPr>
        <a:xfrm>
          <a:off x="3003" y="1969143"/>
          <a:ext cx="1463601" cy="929387"/>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A984E06-8C67-4C70-95F8-A74B532394DE}">
      <dsp:nvSpPr>
        <dsp:cNvPr id="0" name=""/>
        <dsp:cNvSpPr/>
      </dsp:nvSpPr>
      <dsp:spPr>
        <a:xfrm>
          <a:off x="165625" y="2123635"/>
          <a:ext cx="1463601" cy="929387"/>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Human Resources (HR) Department  </a:t>
          </a:r>
        </a:p>
      </dsp:txBody>
      <dsp:txXfrm>
        <a:off x="192846" y="2150856"/>
        <a:ext cx="1409159" cy="874945"/>
      </dsp:txXfrm>
    </dsp:sp>
    <dsp:sp modelId="{264C6530-EEE1-4791-B8F4-2068B2D925D7}">
      <dsp:nvSpPr>
        <dsp:cNvPr id="0" name=""/>
        <dsp:cNvSpPr/>
      </dsp:nvSpPr>
      <dsp:spPr>
        <a:xfrm>
          <a:off x="1791850" y="1969143"/>
          <a:ext cx="1463601" cy="929387"/>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79F6423-6B0B-41D6-A587-1D5BA41FBE63}">
      <dsp:nvSpPr>
        <dsp:cNvPr id="0" name=""/>
        <dsp:cNvSpPr/>
      </dsp:nvSpPr>
      <dsp:spPr>
        <a:xfrm>
          <a:off x="1954472" y="2123635"/>
          <a:ext cx="1463601" cy="929387"/>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Department Managers (Sales &amp; Production)</a:t>
          </a:r>
        </a:p>
      </dsp:txBody>
      <dsp:txXfrm>
        <a:off x="1981693" y="2150856"/>
        <a:ext cx="1409159" cy="874945"/>
      </dsp:txXfrm>
    </dsp:sp>
    <dsp:sp modelId="{2A48BC62-64D7-4E36-B344-871B4A543FA5}">
      <dsp:nvSpPr>
        <dsp:cNvPr id="0" name=""/>
        <dsp:cNvSpPr/>
      </dsp:nvSpPr>
      <dsp:spPr>
        <a:xfrm>
          <a:off x="3580696" y="1969143"/>
          <a:ext cx="1463601" cy="929387"/>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09EF370-64B3-4545-B521-C144A76F6A6F}">
      <dsp:nvSpPr>
        <dsp:cNvPr id="0" name=""/>
        <dsp:cNvSpPr/>
      </dsp:nvSpPr>
      <dsp:spPr>
        <a:xfrm>
          <a:off x="3743318" y="2123635"/>
          <a:ext cx="1463601" cy="929387"/>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Senior Leadership/Executives</a:t>
          </a:r>
        </a:p>
      </dsp:txBody>
      <dsp:txXfrm>
        <a:off x="3770539" y="2150856"/>
        <a:ext cx="1409159" cy="874945"/>
      </dsp:txXfrm>
    </dsp:sp>
    <dsp:sp modelId="{0F77E662-9DC3-455D-92FE-36D28E29921A}">
      <dsp:nvSpPr>
        <dsp:cNvPr id="0" name=""/>
        <dsp:cNvSpPr/>
      </dsp:nvSpPr>
      <dsp:spPr>
        <a:xfrm>
          <a:off x="5369542" y="1969143"/>
          <a:ext cx="1463601" cy="929387"/>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5E450A4-662B-4B48-AE1F-957DA3E9AB2F}">
      <dsp:nvSpPr>
        <dsp:cNvPr id="0" name=""/>
        <dsp:cNvSpPr/>
      </dsp:nvSpPr>
      <dsp:spPr>
        <a:xfrm>
          <a:off x="5532165" y="2123635"/>
          <a:ext cx="1463601" cy="929387"/>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Employees</a:t>
          </a:r>
        </a:p>
      </dsp:txBody>
      <dsp:txXfrm>
        <a:off x="5559386" y="2150856"/>
        <a:ext cx="1409159" cy="874945"/>
      </dsp:txXfrm>
    </dsp:sp>
    <dsp:sp modelId="{B6E86E36-10FF-4E91-9EAE-03E3B57A48EA}">
      <dsp:nvSpPr>
        <dsp:cNvPr id="0" name=""/>
        <dsp:cNvSpPr/>
      </dsp:nvSpPr>
      <dsp:spPr>
        <a:xfrm>
          <a:off x="7158389" y="1969143"/>
          <a:ext cx="1463601" cy="929387"/>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515AB73-1301-46CA-A6AF-77DC68E98EC3}">
      <dsp:nvSpPr>
        <dsp:cNvPr id="0" name=""/>
        <dsp:cNvSpPr/>
      </dsp:nvSpPr>
      <dsp:spPr>
        <a:xfrm>
          <a:off x="7321011" y="2123635"/>
          <a:ext cx="1463601" cy="929387"/>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Finance/Compensation Teams</a:t>
          </a:r>
        </a:p>
      </dsp:txBody>
      <dsp:txXfrm>
        <a:off x="7348232" y="2150856"/>
        <a:ext cx="1409159" cy="874945"/>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chart" Target="../charts/chart1.xml" /><Relationship Id="rId1" Type="http://schemas.openxmlformats.org/officeDocument/2006/relationships/slideLayout" Target="../slideLayouts/slideLayout7.xml" /><Relationship Id="rId4" Type="http://schemas.openxmlformats.org/officeDocument/2006/relationships/image" Target="../media/image2.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7.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7.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636104" y="3452191"/>
            <a:ext cx="10588487" cy="1569660"/>
          </a:xfrm>
          <a:prstGeom prst="rect">
            <a:avLst/>
          </a:prstGeom>
          <a:noFill/>
        </p:spPr>
        <p:txBody>
          <a:bodyPr wrap="square" rtlCol="0">
            <a:spAutoFit/>
          </a:bodyPr>
          <a:lstStyle/>
          <a:p>
            <a:r>
              <a:rPr lang="en-US" sz="2400" dirty="0"/>
              <a:t>PRESENTED BY: </a:t>
            </a:r>
            <a:r>
              <a:rPr lang="en-US" sz="2400" dirty="0" err="1"/>
              <a:t>POOJA</a:t>
            </a:r>
            <a:r>
              <a:rPr lang="en-US" sz="2400" dirty="0"/>
              <a:t> SRI M</a:t>
            </a:r>
          </a:p>
          <a:p>
            <a:r>
              <a:rPr lang="en-US" sz="2400" dirty="0"/>
              <a:t>REGISTER NO.:  312204599</a:t>
            </a:r>
          </a:p>
          <a:p>
            <a:r>
              <a:rPr lang="en-US" sz="2400" dirty="0"/>
              <a:t>DEPARTMENT:    COMMERCE</a:t>
            </a:r>
          </a:p>
          <a:p>
            <a:r>
              <a:rPr lang="en-US" sz="2400" dirty="0"/>
              <a:t>COLLEGE:          K.C.S KASI NADAR COLLEGE OF ARTS AND SCIENCE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graphicFrame>
        <p:nvGraphicFramePr>
          <p:cNvPr id="4" name="Chart 3">
            <a:extLst>
              <a:ext uri="{FF2B5EF4-FFF2-40B4-BE49-F238E27FC236}">
                <a16:creationId xmlns:a16="http://schemas.microsoft.com/office/drawing/2014/main" id="{E8AB570A-50DD-4AC7-96F1-8169B324E2B1}"/>
              </a:ext>
            </a:extLst>
          </p:cNvPr>
          <p:cNvGraphicFramePr>
            <a:graphicFrameLocks/>
          </p:cNvGraphicFramePr>
          <p:nvPr>
            <p:extLst>
              <p:ext uri="{D42A27DB-BD31-4B8C-83A1-F6EECF244321}">
                <p14:modId xmlns:p14="http://schemas.microsoft.com/office/powerpoint/2010/main" val="962566204"/>
              </p:ext>
            </p:extLst>
          </p:nvPr>
        </p:nvGraphicFramePr>
        <p:xfrm>
          <a:off x="6471920" y="1785328"/>
          <a:ext cx="5171440" cy="47069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1823447341"/>
              </p:ext>
            </p:extLst>
          </p:nvPr>
        </p:nvGraphicFramePr>
        <p:xfrm>
          <a:off x="708337" y="1619517"/>
          <a:ext cx="8285777" cy="3944155"/>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0757" y="4537239"/>
            <a:ext cx="1904762" cy="1904762"/>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3" name="TextBox 2">
            <a:extLst>
              <a:ext uri="{FF2B5EF4-FFF2-40B4-BE49-F238E27FC236}">
                <a16:creationId xmlns:a16="http://schemas.microsoft.com/office/drawing/2014/main" id="{F8F81060-0014-4B65-9A40-3816E13FC2E4}"/>
              </a:ext>
            </a:extLst>
          </p:cNvPr>
          <p:cNvSpPr txBox="1"/>
          <p:nvPr/>
        </p:nvSpPr>
        <p:spPr>
          <a:xfrm>
            <a:off x="461460" y="1519311"/>
            <a:ext cx="10607039" cy="4401205"/>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The analysis revealed significant performance discrepancies among employees in similar roles, indicating potential issues with the evaluation process or management practices.</a:t>
            </a:r>
          </a:p>
          <a:p>
            <a:pPr algn="just"/>
            <a:r>
              <a:rPr lang="en-US" sz="2000" dirty="0">
                <a:latin typeface="Arial" panose="020B0604020202020204" pitchFamily="34" charset="0"/>
                <a:cs typeface="Arial" panose="020B0604020202020204" pitchFamily="34" charset="0"/>
              </a:rPr>
              <a:t>Variations in employee type and status were found to influence performance ratings and job satisfaction, suggesting a need for tailored performance management strategies.</a:t>
            </a:r>
          </a:p>
          <a:p>
            <a:pPr algn="just"/>
            <a:r>
              <a:rPr lang="en-US" sz="2000" dirty="0">
                <a:latin typeface="Arial" panose="020B0604020202020204" pitchFamily="34" charset="0"/>
                <a:cs typeface="Arial" panose="020B0604020202020204" pitchFamily="34" charset="0"/>
              </a:rPr>
              <a:t>Inconsistencies in performance ratings point to the need for standardized evaluation criteria and more transparent performance assessment methods.</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Key areas for improvement include refining performance evaluation criteria, enhancing fairness in ratings, and addressing any discrepancies caused by employment status or demographic factors.</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Implement the recommendations to improve performance management practices, monitor the impact of changes, and continuously assess and adjust strategies to foster a fair and productive work environment.</a:t>
            </a:r>
            <a:endParaRPr lang="en-IN" sz="2000"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45108" y="371248"/>
            <a:ext cx="5499652" cy="923330"/>
          </a:xfrm>
          <a:prstGeom prst="rect">
            <a:avLst/>
          </a:prstGeom>
          <a:noFill/>
        </p:spPr>
        <p:txBody>
          <a:bodyPr wrap="square" rtlCol="0">
            <a:spAutoFit/>
          </a:bodyPr>
          <a:lstStyle/>
          <a:p>
            <a:r>
              <a:rPr lang="en-US" sz="5400" dirty="0"/>
              <a:t>REFERENCE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30" y="1693823"/>
            <a:ext cx="8106150" cy="4256216"/>
          </a:xfrm>
          <a:prstGeom prst="rect">
            <a:avLst/>
          </a:prstGeom>
        </p:spPr>
      </p:pic>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72554218"/>
              </p:ext>
            </p:extLst>
          </p:nvPr>
        </p:nvGraphicFramePr>
        <p:xfrm>
          <a:off x="702365" y="2623930"/>
          <a:ext cx="8346350"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3"/>
          </a:lnRef>
          <a:fillRef idx="0">
            <a:schemeClr val="accent3"/>
          </a:fillRef>
          <a:effectRef idx="2">
            <a:schemeClr val="accent3"/>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3"/>
          </a:lnRef>
          <a:fillRef idx="0">
            <a:schemeClr val="accent3"/>
          </a:fillRef>
          <a:effectRef idx="2">
            <a:schemeClr val="accent3"/>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3"/>
          </a:lnRef>
          <a:fillRef idx="0">
            <a:schemeClr val="accent3"/>
          </a:fillRef>
          <a:effectRef idx="2">
            <a:schemeClr val="accent3"/>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3" name="Text Placeholder 2">
            <a:extLst>
              <a:ext uri="{FF2B5EF4-FFF2-40B4-BE49-F238E27FC236}">
                <a16:creationId xmlns:a16="http://schemas.microsoft.com/office/drawing/2014/main" id="{C88AC415-C681-421E-B395-E370663BDE66}"/>
              </a:ext>
            </a:extLst>
          </p:cNvPr>
          <p:cNvSpPr>
            <a:spLocks noGrp="1"/>
          </p:cNvSpPr>
          <p:nvPr>
            <p:ph type="body" idx="1"/>
          </p:nvPr>
        </p:nvSpPr>
        <p:spPr>
          <a:xfrm>
            <a:off x="613499" y="1810882"/>
            <a:ext cx="9382959" cy="4445952"/>
          </a:xfrm>
        </p:spPr>
        <p:txBody>
          <a:bodyPr>
            <a:normAutofit lnSpcReduction="10000"/>
          </a:bodyPr>
          <a:lstStyle/>
          <a:p>
            <a:pPr marL="342900" indent="-342900" algn="just">
              <a:buFont typeface="Wingdings" panose="05000000000000000000" pitchFamily="2" charset="2"/>
              <a:buChar char="Ø"/>
            </a:pPr>
            <a:r>
              <a:rPr lang="en-US" dirty="0">
                <a:solidFill>
                  <a:schemeClr val="tx1"/>
                </a:solidFill>
              </a:rPr>
              <a:t>The data shows varying performance scores and ratings among employees in similar roles (e.g., Area Sales Managers), which could indicate inconsistent evaluation criteria or management practices.</a:t>
            </a:r>
          </a:p>
          <a:p>
            <a:pPr marL="342900" indent="-342900" algn="just">
              <a:buFont typeface="Wingdings" panose="05000000000000000000" pitchFamily="2" charset="2"/>
              <a:buChar char="Ø"/>
            </a:pPr>
            <a:r>
              <a:rPr lang="en-US" dirty="0">
                <a:solidFill>
                  <a:schemeClr val="tx1"/>
                </a:solidFill>
              </a:rPr>
              <a:t>There is a mix of employee statuses (Active, Temporary, Contract) which may impact job stability and employee satisfaction.</a:t>
            </a:r>
          </a:p>
          <a:p>
            <a:pPr marL="342900" indent="-342900" algn="just">
              <a:buFont typeface="Wingdings" panose="05000000000000000000" pitchFamily="2" charset="2"/>
              <a:buChar char="Ø"/>
            </a:pPr>
            <a:r>
              <a:rPr lang="en-US" dirty="0">
                <a:solidFill>
                  <a:schemeClr val="tx1"/>
                </a:solidFill>
              </a:rPr>
              <a:t>Employees have different classifications and employment types (Full-Time, Part-Time, Contract, Temporary) which can affect workload distribution and team dynamics.</a:t>
            </a:r>
          </a:p>
          <a:p>
            <a:pPr marL="342900" indent="-342900" algn="just">
              <a:buFont typeface="Wingdings" panose="05000000000000000000" pitchFamily="2" charset="2"/>
              <a:buChar char="Ø"/>
            </a:pPr>
            <a:r>
              <a:rPr lang="en-US" dirty="0">
                <a:solidFill>
                  <a:schemeClr val="tx1"/>
                </a:solidFill>
              </a:rPr>
              <a:t>The employee ratings range from 1 to 5, suggesting potential inconsistencies in how performance is assessed across departments or business units.</a:t>
            </a:r>
          </a:p>
          <a:p>
            <a:pPr marL="342900" indent="-342900" algn="just">
              <a:buFont typeface="Wingdings" panose="05000000000000000000" pitchFamily="2" charset="2"/>
              <a:buChar char="Ø"/>
            </a:pPr>
            <a:r>
              <a:rPr lang="en-US" dirty="0">
                <a:solidFill>
                  <a:schemeClr val="tx1"/>
                </a:solidFill>
              </a:rPr>
              <a:t>There are variations in gender, race, and other demographics that could influence performance and job satisfaction but may not be adequately addressed.</a:t>
            </a:r>
          </a:p>
          <a:p>
            <a:pPr marL="342900" indent="-342900" algn="just">
              <a:buFont typeface="Wingdings" panose="05000000000000000000" pitchFamily="2" charset="2"/>
              <a:buChar char="Ø"/>
            </a:pPr>
            <a:endParaRPr lang="en-US" dirty="0">
              <a:solidFill>
                <a:schemeClr val="tx1"/>
              </a:solidFill>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3" name="TextBox 2">
            <a:extLst>
              <a:ext uri="{FF2B5EF4-FFF2-40B4-BE49-F238E27FC236}">
                <a16:creationId xmlns:a16="http://schemas.microsoft.com/office/drawing/2014/main" id="{D48EE540-A719-4638-BDB1-988C8E52931C}"/>
              </a:ext>
            </a:extLst>
          </p:cNvPr>
          <p:cNvSpPr txBox="1"/>
          <p:nvPr/>
        </p:nvSpPr>
        <p:spPr>
          <a:xfrm>
            <a:off x="397565" y="1084085"/>
            <a:ext cx="7235687" cy="369332"/>
          </a:xfrm>
          <a:prstGeom prst="rect">
            <a:avLst/>
          </a:prstGeom>
          <a:noFill/>
        </p:spPr>
        <p:txBody>
          <a:bodyPr wrap="square" rtlCol="0">
            <a:spAutoFit/>
          </a:bodyPr>
          <a:lstStyle/>
          <a:p>
            <a:r>
              <a:rPr lang="en-US" dirty="0"/>
              <a:t>[Employee Performance Improvement and Pay Zone Optimization]</a:t>
            </a:r>
          </a:p>
        </p:txBody>
      </p:sp>
      <p:graphicFrame>
        <p:nvGraphicFramePr>
          <p:cNvPr id="6" name="Diagram 5">
            <a:extLst>
              <a:ext uri="{FF2B5EF4-FFF2-40B4-BE49-F238E27FC236}">
                <a16:creationId xmlns:a16="http://schemas.microsoft.com/office/drawing/2014/main" id="{3D9A1EB8-B17F-42CE-8CCE-B278C0DC1051}"/>
              </a:ext>
            </a:extLst>
          </p:cNvPr>
          <p:cNvGraphicFramePr/>
          <p:nvPr>
            <p:extLst>
              <p:ext uri="{D42A27DB-BD31-4B8C-83A1-F6EECF244321}">
                <p14:modId xmlns:p14="http://schemas.microsoft.com/office/powerpoint/2010/main" val="4256197668"/>
              </p:ext>
            </p:extLst>
          </p:nvPr>
        </p:nvGraphicFramePr>
        <p:xfrm>
          <a:off x="530089" y="1722783"/>
          <a:ext cx="8852451" cy="4862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622738" y="2150772"/>
            <a:ext cx="184731" cy="369332"/>
          </a:xfrm>
          <a:prstGeom prst="rect">
            <a:avLst/>
          </a:prstGeom>
          <a:noFill/>
        </p:spPr>
        <p:txBody>
          <a:bodyPr wrap="none" rtlCol="0">
            <a:spAutoFit/>
          </a:bodyPr>
          <a:lstStyle/>
          <a:p>
            <a:endParaRPr lang="en-IN" dirty="0"/>
          </a:p>
        </p:txBody>
      </p:sp>
      <p:sp>
        <p:nvSpPr>
          <p:cNvPr id="5" name="TextBox 4"/>
          <p:cNvSpPr txBox="1"/>
          <p:nvPr/>
        </p:nvSpPr>
        <p:spPr>
          <a:xfrm>
            <a:off x="1403797" y="2897746"/>
            <a:ext cx="5666704" cy="1996226"/>
          </a:xfrm>
          <a:prstGeom prst="rect">
            <a:avLst/>
          </a:prstGeom>
          <a:noFill/>
        </p:spPr>
        <p:txBody>
          <a:bodyPr wrap="square" rtlCol="0">
            <a:spAutoFit/>
          </a:bodyPr>
          <a:lstStyle/>
          <a:p>
            <a:endParaRPr lang="en-IN" dirty="0"/>
          </a:p>
        </p:txBody>
      </p:sp>
      <p:sp>
        <p:nvSpPr>
          <p:cNvPr id="7" name="TextBox 6"/>
          <p:cNvSpPr txBox="1"/>
          <p:nvPr/>
        </p:nvSpPr>
        <p:spPr>
          <a:xfrm>
            <a:off x="397565" y="1764406"/>
            <a:ext cx="10380372" cy="5632311"/>
          </a:xfrm>
          <a:prstGeom prst="rect">
            <a:avLst/>
          </a:prstGeom>
          <a:noFill/>
        </p:spPr>
        <p:txBody>
          <a:bodyPr wrap="square" rtlCol="0">
            <a:spAutoFit/>
          </a:bodyPr>
          <a:lstStyle/>
          <a:p>
            <a:pPr algn="just"/>
            <a:r>
              <a:rPr lang="en-US" sz="2000" dirty="0"/>
              <a:t>To analyze performance discrepancies and identify factors contributing to varying performance scores and ratings among Area Sales Managers. To analyze performance discrepancies and identify factors contributing to varying performance scores and ratings among Area Sales Managers.</a:t>
            </a:r>
          </a:p>
          <a:p>
            <a:pPr algn="just"/>
            <a:endParaRPr lang="en-IN" sz="2000" dirty="0"/>
          </a:p>
          <a:p>
            <a:pPr algn="just"/>
            <a:r>
              <a:rPr lang="en-US" sz="2000" dirty="0"/>
              <a:t>Investigate the evaluation criteria and methods used for performance ratings to ensure consistency and fairness across different managers and departments. Assess how different employment statuses (e.g., Full-Time vs. Part-Time) affect employee performance and overall team efficiency. Explore how demographic factors (e.g., gender, race) impact performance ratings and if any biases are present.</a:t>
            </a:r>
          </a:p>
          <a:p>
            <a:pPr algn="just"/>
            <a:endParaRPr lang="en-IN" sz="2000" dirty="0"/>
          </a:p>
          <a:p>
            <a:pPr algn="just"/>
            <a:r>
              <a:rPr lang="en-US" sz="2000" dirty="0"/>
              <a:t>Develop recommendations for improving performance evaluation processes, addressing potential biases, and standardizing criteria to enhance overall employee satisfaction and performance consistency.</a:t>
            </a:r>
            <a:endParaRPr lang="en-IN" sz="2000" dirty="0"/>
          </a:p>
          <a:p>
            <a:pPr lvl="0" algn="just"/>
            <a:endParaRPr lang="en-IN" sz="2000" dirty="0"/>
          </a:p>
          <a:p>
            <a:pPr algn="just"/>
            <a:endParaRPr lang="en-IN" sz="2000" dirty="0"/>
          </a:p>
          <a:p>
            <a:pPr lvl="0" algn="just"/>
            <a:endParaRPr lang="en-IN" sz="2000" dirty="0"/>
          </a:p>
          <a:p>
            <a:pPr algn="just"/>
            <a:endParaRPr lang="en-IN" sz="2000" dirty="0"/>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6" name="Diagram 5">
            <a:extLst>
              <a:ext uri="{FF2B5EF4-FFF2-40B4-BE49-F238E27FC236}">
                <a16:creationId xmlns:a16="http://schemas.microsoft.com/office/drawing/2014/main" id="{81764151-B9B3-4C8D-937B-F049C9C4FEF4}"/>
              </a:ext>
            </a:extLst>
          </p:cNvPr>
          <p:cNvGraphicFramePr/>
          <p:nvPr>
            <p:extLst>
              <p:ext uri="{D42A27DB-BD31-4B8C-83A1-F6EECF244321}">
                <p14:modId xmlns:p14="http://schemas.microsoft.com/office/powerpoint/2010/main" val="2062392245"/>
              </p:ext>
            </p:extLst>
          </p:nvPr>
        </p:nvGraphicFramePr>
        <p:xfrm>
          <a:off x="303375" y="829796"/>
          <a:ext cx="8787617" cy="5022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a:extLst>
              <a:ext uri="{FF2B5EF4-FFF2-40B4-BE49-F238E27FC236}">
                <a16:creationId xmlns:a16="http://schemas.microsoft.com/office/drawing/2014/main" id="{A620A2CE-FFE9-4505-8508-445497B29450}"/>
              </a:ext>
            </a:extLst>
          </p:cNvPr>
          <p:cNvSpPr txBox="1"/>
          <p:nvPr/>
        </p:nvSpPr>
        <p:spPr>
          <a:xfrm>
            <a:off x="556590" y="2491409"/>
            <a:ext cx="9765970" cy="3139321"/>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Filtering -</a:t>
            </a:r>
            <a:r>
              <a:rPr lang="en-US" sz="2000" dirty="0"/>
              <a:t> Remove missing values.</a:t>
            </a:r>
          </a:p>
          <a:p>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Conditional</a:t>
            </a:r>
            <a:r>
              <a:rPr lang="en-US" sz="2000" dirty="0"/>
              <a:t> </a:t>
            </a:r>
            <a:r>
              <a:rPr lang="en-US" sz="2000" dirty="0">
                <a:effectLst>
                  <a:outerShdw blurRad="38100" dist="38100" dir="2700000" algn="tl">
                    <a:srgbClr val="000000">
                      <a:alpha val="43137"/>
                    </a:srgbClr>
                  </a:outerShdw>
                </a:effectLst>
              </a:rPr>
              <a:t>Formatting -</a:t>
            </a:r>
            <a:r>
              <a:rPr lang="en-US" sz="2000" dirty="0"/>
              <a:t> Blanks, Background Color Shading, Data Bars, Values.</a:t>
            </a:r>
            <a:endParaRPr lang="en-US" dirty="0"/>
          </a:p>
          <a:p>
            <a:endParaRPr lang="en-US" dirty="0"/>
          </a:p>
          <a:p>
            <a:r>
              <a:rPr lang="en-US" sz="2000" dirty="0">
                <a:effectLst>
                  <a:outerShdw blurRad="38100" dist="38100" dir="2700000" algn="tl">
                    <a:srgbClr val="000000">
                      <a:alpha val="43137"/>
                    </a:srgbClr>
                  </a:outerShdw>
                </a:effectLst>
              </a:rPr>
              <a:t>Data Filtering and Sorting - </a:t>
            </a:r>
            <a:r>
              <a:rPr lang="en-US" sz="2000" dirty="0"/>
              <a:t>Identify specific employee performance groups, such as those with exceeds, needs improvement and fully meets.</a:t>
            </a:r>
          </a:p>
          <a:p>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Pivot</a:t>
            </a:r>
            <a:r>
              <a:rPr lang="en-US" sz="2000" dirty="0"/>
              <a:t> </a:t>
            </a:r>
            <a:r>
              <a:rPr lang="en-US" sz="2000" dirty="0">
                <a:effectLst>
                  <a:outerShdw blurRad="38100" dist="38100" dir="2700000" algn="tl">
                    <a:srgbClr val="000000">
                      <a:alpha val="43137"/>
                    </a:srgbClr>
                  </a:outerShdw>
                </a:effectLst>
              </a:rPr>
              <a:t>table -</a:t>
            </a:r>
            <a:r>
              <a:rPr lang="en-US" sz="2000" dirty="0"/>
              <a:t> Summary of employee performance under their employee Id.</a:t>
            </a:r>
          </a:p>
          <a:p>
            <a:endParaRPr lang="en-US" sz="2000" dirty="0"/>
          </a:p>
          <a:p>
            <a:r>
              <a:rPr lang="en-US" sz="2000" dirty="0">
                <a:effectLst>
                  <a:outerShdw blurRad="38100" dist="38100" dir="2700000" algn="tl">
                    <a:srgbClr val="000000">
                      <a:alpha val="43137"/>
                    </a:srgbClr>
                  </a:outerShdw>
                </a:effectLst>
              </a:rPr>
              <a:t>Graphs -</a:t>
            </a:r>
            <a:r>
              <a:rPr lang="en-US" sz="2000" dirty="0"/>
              <a:t> Final Report with Trend line.</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743614" y="1732302"/>
            <a:ext cx="8593569" cy="3785652"/>
          </a:xfrm>
          <a:prstGeom prst="rect">
            <a:avLst/>
          </a:prstGeom>
          <a:noFill/>
        </p:spPr>
        <p:txBody>
          <a:bodyPr wrap="square" rtlCol="0">
            <a:spAutoFit/>
          </a:bodyPr>
          <a:lstStyle/>
          <a:p>
            <a:r>
              <a:rPr lang="en-US" sz="2000" u="sng" dirty="0">
                <a:effectLst>
                  <a:outerShdw blurRad="38100" dist="38100" dir="2700000" algn="tl">
                    <a:srgbClr val="000000">
                      <a:alpha val="43137"/>
                    </a:srgbClr>
                  </a:outerShdw>
                </a:effectLst>
              </a:rPr>
              <a:t>EMPLOYEE ID</a:t>
            </a:r>
            <a:r>
              <a:rPr lang="en-US" sz="2000" dirty="0"/>
              <a:t>: Unique identifier for each employee in the    organization.</a:t>
            </a:r>
          </a:p>
          <a:p>
            <a:endParaRPr lang="en-US" sz="2000" u="sng" dirty="0"/>
          </a:p>
          <a:p>
            <a:r>
              <a:rPr lang="en-US" sz="2000" u="sng" dirty="0">
                <a:effectLst>
                  <a:outerShdw blurRad="38100" dist="38100" dir="2700000" algn="tl">
                    <a:srgbClr val="000000">
                      <a:alpha val="43137"/>
                    </a:srgbClr>
                  </a:outerShdw>
                </a:effectLst>
              </a:rPr>
              <a:t>FIRST NAME</a:t>
            </a:r>
            <a:r>
              <a:rPr lang="en-US" sz="2000" dirty="0"/>
              <a:t>: The first name of the employee.</a:t>
            </a:r>
          </a:p>
          <a:p>
            <a:endParaRPr lang="en-US" sz="2000" dirty="0">
              <a:effectLst>
                <a:outerShdw blurRad="38100" dist="38100" dir="2700000" algn="tl">
                  <a:srgbClr val="000000">
                    <a:alpha val="43137"/>
                  </a:srgbClr>
                </a:outerShdw>
              </a:effectLst>
            </a:endParaRPr>
          </a:p>
          <a:p>
            <a:r>
              <a:rPr lang="en-US" sz="2000" u="sng" dirty="0">
                <a:effectLst>
                  <a:outerShdw blurRad="38100" dist="38100" dir="2700000" algn="tl">
                    <a:srgbClr val="000000">
                      <a:alpha val="43137"/>
                    </a:srgbClr>
                  </a:outerShdw>
                </a:effectLst>
              </a:rPr>
              <a:t>CURRENT EMPLOYEE RATING</a:t>
            </a:r>
            <a:r>
              <a:rPr lang="en-US" sz="2000" dirty="0"/>
              <a:t>: The current rating or evaluation of the employee's overall performance</a:t>
            </a:r>
          </a:p>
          <a:p>
            <a:endParaRPr lang="en-US" sz="2000" dirty="0"/>
          </a:p>
          <a:p>
            <a:r>
              <a:rPr lang="en-US" sz="2000" u="sng" dirty="0">
                <a:effectLst>
                  <a:outerShdw blurRad="38100" dist="38100" dir="2700000" algn="tl">
                    <a:srgbClr val="000000">
                      <a:alpha val="43137"/>
                    </a:srgbClr>
                  </a:outerShdw>
                </a:effectLst>
              </a:rPr>
              <a:t>PERFORMANCE SCORE</a:t>
            </a:r>
            <a:r>
              <a:rPr lang="en-US" sz="2000" dirty="0"/>
              <a:t>: A score indicating the employee's performance level (e.g., Excellent, Satisfactory, Needs Improvement).</a:t>
            </a:r>
          </a:p>
          <a:p>
            <a:endParaRPr lang="en-US" sz="2000" dirty="0"/>
          </a:p>
          <a:p>
            <a:r>
              <a:rPr lang="en-US" sz="2000" u="sng" dirty="0">
                <a:effectLst>
                  <a:outerShdw blurRad="38100" dist="38100" dir="2700000" algn="tl">
                    <a:srgbClr val="000000">
                      <a:alpha val="43137"/>
                    </a:srgbClr>
                  </a:outerShdw>
                </a:effectLst>
              </a:rPr>
              <a:t>BUSINESS UNIT</a:t>
            </a:r>
            <a:r>
              <a:rPr lang="en-US" sz="2000" dirty="0"/>
              <a:t>: The specific business unit or department to which the employee belongs</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a16="http://schemas.microsoft.com/office/drawing/2014/main" id="{615D1BE8-D50D-445F-BF7A-D1E5619C1381}"/>
              </a:ext>
            </a:extLst>
          </p:cNvPr>
          <p:cNvSpPr txBox="1"/>
          <p:nvPr/>
        </p:nvSpPr>
        <p:spPr>
          <a:xfrm>
            <a:off x="755374" y="1868557"/>
            <a:ext cx="8958469" cy="3785652"/>
          </a:xfrm>
          <a:prstGeom prst="rect">
            <a:avLst/>
          </a:prstGeom>
          <a:noFill/>
        </p:spPr>
        <p:txBody>
          <a:bodyPr wrap="square" rtlCol="0">
            <a:spAutoFit/>
          </a:bodyPr>
          <a:lstStyle/>
          <a:p>
            <a:r>
              <a:rPr lang="en-US" sz="2000" u="sng" dirty="0">
                <a:effectLst>
                  <a:outerShdw blurRad="38100" dist="38100" dir="2700000" algn="tl">
                    <a:srgbClr val="000000">
                      <a:alpha val="43137"/>
                    </a:srgbClr>
                  </a:outerShdw>
                </a:effectLst>
              </a:rPr>
              <a:t>DATA SET</a:t>
            </a:r>
            <a:r>
              <a:rPr lang="en-US" sz="2000" dirty="0"/>
              <a:t>: Kaggle, Employee dataset.</a:t>
            </a:r>
          </a:p>
          <a:p>
            <a:endParaRPr lang="en-US" sz="2000" dirty="0"/>
          </a:p>
          <a:p>
            <a:r>
              <a:rPr lang="en-US" sz="2000" u="sng" dirty="0">
                <a:effectLst>
                  <a:outerShdw blurRad="38100" dist="38100" dir="2700000" algn="tl">
                    <a:srgbClr val="000000">
                      <a:alpha val="43137"/>
                    </a:srgbClr>
                  </a:outerShdw>
                </a:effectLst>
              </a:rPr>
              <a:t>FEATURE SELECTION</a:t>
            </a:r>
            <a:r>
              <a:rPr lang="en-US" sz="2000" dirty="0"/>
              <a:t>: Slicer, Conditional Formatting, Designing.</a:t>
            </a:r>
          </a:p>
          <a:p>
            <a:endParaRPr lang="en-US" sz="2000" dirty="0"/>
          </a:p>
          <a:p>
            <a:r>
              <a:rPr lang="en-US" sz="2000" dirty="0">
                <a:effectLst>
                  <a:outerShdw blurRad="38100" dist="38100" dir="2700000" algn="tl">
                    <a:srgbClr val="000000">
                      <a:alpha val="43137"/>
                    </a:srgbClr>
                  </a:outerShdw>
                </a:effectLst>
              </a:rPr>
              <a:t>DATA CLEANING</a:t>
            </a:r>
            <a:r>
              <a:rPr lang="en-US" sz="2000" dirty="0"/>
              <a:t>: Missing values, Irrelevant data, Correct Errors, Remove Unnecessary Columns and Rows.</a:t>
            </a:r>
          </a:p>
          <a:p>
            <a:endParaRPr lang="en-US" sz="2000" dirty="0"/>
          </a:p>
          <a:p>
            <a:r>
              <a:rPr lang="en-US" sz="2000" u="sng" dirty="0">
                <a:effectLst>
                  <a:outerShdw blurRad="38100" dist="38100" dir="2700000" algn="tl">
                    <a:srgbClr val="000000">
                      <a:alpha val="43137"/>
                    </a:srgbClr>
                  </a:outerShdw>
                </a:effectLst>
              </a:rPr>
              <a:t>PIVOT TABLE</a:t>
            </a:r>
            <a:r>
              <a:rPr lang="en-US" sz="2000" dirty="0">
                <a:effectLst>
                  <a:outerShdw blurRad="38100" dist="38100" dir="2700000" algn="tl">
                    <a:srgbClr val="000000">
                      <a:alpha val="43137"/>
                    </a:srgbClr>
                  </a:outerShdw>
                </a:effectLst>
              </a:rPr>
              <a:t>: </a:t>
            </a:r>
            <a:r>
              <a:rPr lang="en-US" sz="2000" dirty="0"/>
              <a:t>Employee ID, First Name, Performance Score, Business Unit, Current Employee Rating.</a:t>
            </a:r>
          </a:p>
          <a:p>
            <a:endParaRPr lang="en-US" sz="2000" dirty="0"/>
          </a:p>
          <a:p>
            <a:r>
              <a:rPr lang="en-US" sz="2000" u="sng" dirty="0">
                <a:effectLst>
                  <a:outerShdw blurRad="38100" dist="38100" dir="2700000" algn="tl">
                    <a:srgbClr val="000000">
                      <a:alpha val="43137"/>
                    </a:srgbClr>
                  </a:outerShdw>
                </a:effectLst>
              </a:rPr>
              <a:t>CHART</a:t>
            </a:r>
            <a:r>
              <a:rPr lang="en-US" sz="2000" dirty="0">
                <a:effectLst>
                  <a:outerShdw blurRad="38100" dist="38100" dir="2700000" algn="tl">
                    <a:srgbClr val="000000">
                      <a:alpha val="43137"/>
                    </a:srgbClr>
                  </a:outerShdw>
                </a:effectLst>
              </a:rPr>
              <a:t>: </a:t>
            </a:r>
            <a:r>
              <a:rPr lang="en-US" sz="2000" dirty="0"/>
              <a:t>Report of Employee Performance based on their Employee Id is represent in Values and Performance Score presented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571</TotalTime>
  <Words>691</Words>
  <Application>Microsoft Office PowerPoint</Application>
  <PresentationFormat>Widescreen</PresentationFormat>
  <Paragraphs>77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ksandhiya404@gmail.com</cp:lastModifiedBy>
  <cp:revision>54</cp:revision>
  <dcterms:created xsi:type="dcterms:W3CDTF">2024-08-21T00:32:52Z</dcterms:created>
  <dcterms:modified xsi:type="dcterms:W3CDTF">2024-08-28T08:39:23Z</dcterms:modified>
</cp:coreProperties>
</file>