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8" r:id="rId2"/>
  </p:sldMasterIdLst>
  <p:notesMasterIdLst>
    <p:notesMasterId r:id="rId26"/>
  </p:notesMasterIdLst>
  <p:sldIdLst>
    <p:sldId id="256" r:id="rId3"/>
    <p:sldId id="257"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38" r:id="rId23"/>
    <p:sldId id="439" r:id="rId24"/>
    <p:sldId id="272" r:id="rId25"/>
  </p:sldIdLst>
  <p:sldSz cx="9144000" cy="5143500" type="screen16x9"/>
  <p:notesSz cx="6858000" cy="9144000"/>
  <p:embeddedFontLst>
    <p:embeddedFont>
      <p:font typeface="Bebas Neue"/>
      <p:regular r:id="rId27"/>
    </p:embeddedFont>
    <p:embeddedFont>
      <p:font typeface="Calibri" panose="020F0502020204030204" pitchFamily="34" charset="0"/>
      <p:regular r:id="rId28"/>
      <p:bold r:id="rId29"/>
      <p:italic r:id="rId30"/>
      <p:boldItalic r:id="rId31"/>
    </p:embeddedFont>
    <p:embeddedFont>
      <p:font typeface="Proxima Nova"/>
      <p:regular r:id="rId27"/>
    </p:embeddedFont>
    <p:embeddedFont>
      <p:font typeface="Poppins Black" panose="00000800000000000000"/>
      <p:bold r:id="rId27"/>
      <p:boldItalic r:id="rId27"/>
    </p:embeddedFont>
    <p:embeddedFont>
      <p:font typeface="Poppins" panose="0000050000000000000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11" userDrawn="1">
          <p15:clr>
            <a:srgbClr val="9AA0A6"/>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7C5"/>
    <a:srgbClr val="445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711"/>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NUL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b28366aba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b28366aba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b28366aba4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b28366aba4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8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087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b290a72fa3_1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b290a72fa3_1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363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127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843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65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b290a72fa3_1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b290a72fa3_1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791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b5b0da4788_1_18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b5b0da4788_1_18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67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143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1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90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b290a72fa3_1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b290a72fa3_1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54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98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84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44" cy="5143500"/>
            <a:chOff x="0" y="0"/>
            <a:chExt cx="9144044" cy="5143500"/>
          </a:xfrm>
        </p:grpSpPr>
        <p:sp>
          <p:nvSpPr>
            <p:cNvPr id="10" name="Google Shape;10;p2"/>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844850" y="1490700"/>
            <a:ext cx="3795000" cy="2162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85"/>
        <p:cNvGrpSpPr/>
        <p:nvPr/>
      </p:nvGrpSpPr>
      <p:grpSpPr>
        <a:xfrm>
          <a:off x="0" y="0"/>
          <a:ext cx="0" cy="0"/>
          <a:chOff x="0" y="0"/>
          <a:chExt cx="0" cy="0"/>
        </a:xfrm>
      </p:grpSpPr>
      <p:grpSp>
        <p:nvGrpSpPr>
          <p:cNvPr id="186" name="Google Shape;186;p22"/>
          <p:cNvGrpSpPr/>
          <p:nvPr/>
        </p:nvGrpSpPr>
        <p:grpSpPr>
          <a:xfrm flipH="1">
            <a:off x="-2" y="-25"/>
            <a:ext cx="9144005" cy="5143549"/>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2"/>
        </a:solidFill>
        <a:effectLst/>
      </p:bgPr>
    </p:bg>
    <p:spTree>
      <p:nvGrpSpPr>
        <p:cNvPr id="1" name="Shape 46"/>
        <p:cNvGrpSpPr/>
        <p:nvPr/>
      </p:nvGrpSpPr>
      <p:grpSpPr>
        <a:xfrm>
          <a:off x="0" y="0"/>
          <a:ext cx="0" cy="0"/>
          <a:chOff x="0" y="0"/>
          <a:chExt cx="0" cy="0"/>
        </a:xfrm>
      </p:grpSpPr>
      <p:grpSp>
        <p:nvGrpSpPr>
          <p:cNvPr id="47" name="Google Shape;47;p6"/>
          <p:cNvGrpSpPr/>
          <p:nvPr/>
        </p:nvGrpSpPr>
        <p:grpSpPr>
          <a:xfrm flipH="1">
            <a:off x="-22" y="0"/>
            <a:ext cx="9144044" cy="5143500"/>
            <a:chOff x="0" y="0"/>
            <a:chExt cx="9144044" cy="5143500"/>
          </a:xfrm>
        </p:grpSpPr>
        <p:sp>
          <p:nvSpPr>
            <p:cNvPr id="48" name="Google Shape;48;p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54" name="Google Shape;54;p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45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lt2"/>
        </a:solidFill>
        <a:effectLst/>
      </p:bgPr>
    </p:bg>
    <p:spTree>
      <p:nvGrpSpPr>
        <p:cNvPr id="1" name="Shape 142"/>
        <p:cNvGrpSpPr/>
        <p:nvPr/>
      </p:nvGrpSpPr>
      <p:grpSpPr>
        <a:xfrm>
          <a:off x="0" y="0"/>
          <a:ext cx="0" cy="0"/>
          <a:chOff x="0" y="0"/>
          <a:chExt cx="0" cy="0"/>
        </a:xfrm>
      </p:grpSpPr>
      <p:grpSp>
        <p:nvGrpSpPr>
          <p:cNvPr id="143" name="Google Shape;143;p17"/>
          <p:cNvGrpSpPr/>
          <p:nvPr/>
        </p:nvGrpSpPr>
        <p:grpSpPr>
          <a:xfrm>
            <a:off x="0" y="0"/>
            <a:ext cx="9144044" cy="5143500"/>
            <a:chOff x="0" y="0"/>
            <a:chExt cx="9144044" cy="5143500"/>
          </a:xfrm>
        </p:grpSpPr>
        <p:sp>
          <p:nvSpPr>
            <p:cNvPr id="144" name="Google Shape;144;p1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50" name="Google Shape;150;p17"/>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4"/>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51" name="Google Shape;151;p1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19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2"/>
        </a:solidFill>
        <a:effectLst/>
      </p:bgPr>
    </p:bg>
    <p:spTree>
      <p:nvGrpSpPr>
        <p:cNvPr id="1" name="Shape 161"/>
        <p:cNvGrpSpPr/>
        <p:nvPr/>
      </p:nvGrpSpPr>
      <p:grpSpPr>
        <a:xfrm>
          <a:off x="0" y="0"/>
          <a:ext cx="0" cy="0"/>
          <a:chOff x="0" y="0"/>
          <a:chExt cx="0" cy="0"/>
        </a:xfrm>
      </p:grpSpPr>
      <p:grpSp>
        <p:nvGrpSpPr>
          <p:cNvPr id="162" name="Google Shape;162;p19"/>
          <p:cNvGrpSpPr/>
          <p:nvPr/>
        </p:nvGrpSpPr>
        <p:grpSpPr>
          <a:xfrm flipH="1">
            <a:off x="-22" y="0"/>
            <a:ext cx="9144044" cy="5143500"/>
            <a:chOff x="0" y="0"/>
            <a:chExt cx="9144044" cy="5143500"/>
          </a:xfrm>
        </p:grpSpPr>
        <p:sp>
          <p:nvSpPr>
            <p:cNvPr id="163" name="Google Shape;163;p19"/>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Tree>
    <p:extLst>
      <p:ext uri="{BB962C8B-B14F-4D97-AF65-F5344CB8AC3E}">
        <p14:creationId xmlns:p14="http://schemas.microsoft.com/office/powerpoint/2010/main" val="2239952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2"/>
        </a:solidFill>
        <a:effectLst/>
      </p:bgPr>
    </p:bg>
    <p:spTree>
      <p:nvGrpSpPr>
        <p:cNvPr id="1" name="Shape 16"/>
        <p:cNvGrpSpPr/>
        <p:nvPr/>
      </p:nvGrpSpPr>
      <p:grpSpPr>
        <a:xfrm>
          <a:off x="0" y="0"/>
          <a:ext cx="0" cy="0"/>
          <a:chOff x="0" y="0"/>
          <a:chExt cx="0" cy="0"/>
        </a:xfrm>
      </p:grpSpPr>
      <p:grpSp>
        <p:nvGrpSpPr>
          <p:cNvPr id="17" name="Google Shape;17;p3"/>
          <p:cNvGrpSpPr/>
          <p:nvPr/>
        </p:nvGrpSpPr>
        <p:grpSpPr>
          <a:xfrm>
            <a:off x="0" y="0"/>
            <a:ext cx="9144044" cy="51435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531315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132"/>
        <p:cNvGrpSpPr/>
        <p:nvPr/>
      </p:nvGrpSpPr>
      <p:grpSpPr>
        <a:xfrm>
          <a:off x="0" y="0"/>
          <a:ext cx="0" cy="0"/>
          <a:chOff x="0" y="0"/>
          <a:chExt cx="0" cy="0"/>
        </a:xfrm>
      </p:grpSpPr>
      <p:grpSp>
        <p:nvGrpSpPr>
          <p:cNvPr id="133" name="Google Shape;133;p16"/>
          <p:cNvGrpSpPr/>
          <p:nvPr/>
        </p:nvGrpSpPr>
        <p:grpSpPr>
          <a:xfrm flipH="1">
            <a:off x="-22" y="0"/>
            <a:ext cx="9144044" cy="5143500"/>
            <a:chOff x="0" y="0"/>
            <a:chExt cx="9144044" cy="5143500"/>
          </a:xfrm>
        </p:grpSpPr>
        <p:sp>
          <p:nvSpPr>
            <p:cNvPr id="134" name="Google Shape;134;p1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40" name="Google Shape;140;p16"/>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spcBef>
                <a:spcPts val="0"/>
              </a:spcBef>
              <a:spcAft>
                <a:spcPts val="0"/>
              </a:spcAft>
              <a:buClr>
                <a:schemeClr val="accent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41" name="Google Shape;141;p16"/>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961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lt2"/>
        </a:solidFill>
        <a:effectLst/>
      </p:bgPr>
    </p:bg>
    <p:spTree>
      <p:nvGrpSpPr>
        <p:cNvPr id="1" name="Shape 114"/>
        <p:cNvGrpSpPr/>
        <p:nvPr/>
      </p:nvGrpSpPr>
      <p:grpSpPr>
        <a:xfrm>
          <a:off x="0" y="0"/>
          <a:ext cx="0" cy="0"/>
          <a:chOff x="0" y="0"/>
          <a:chExt cx="0" cy="0"/>
        </a:xfrm>
      </p:grpSpPr>
      <p:grpSp>
        <p:nvGrpSpPr>
          <p:cNvPr id="115" name="Google Shape;115;p14"/>
          <p:cNvGrpSpPr/>
          <p:nvPr/>
        </p:nvGrpSpPr>
        <p:grpSpPr>
          <a:xfrm flipH="1">
            <a:off x="-22" y="0"/>
            <a:ext cx="9144044" cy="5143500"/>
            <a:chOff x="0" y="0"/>
            <a:chExt cx="9144044" cy="5143500"/>
          </a:xfrm>
        </p:grpSpPr>
        <p:sp>
          <p:nvSpPr>
            <p:cNvPr id="116" name="Google Shape;116;p14"/>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2" name="Google Shape;122;p14"/>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3916654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lt2"/>
        </a:solidFill>
        <a:effectLst/>
      </p:bgPr>
    </p:bg>
    <p:spTree>
      <p:nvGrpSpPr>
        <p:cNvPr id="1" name="Shape 152"/>
        <p:cNvGrpSpPr/>
        <p:nvPr/>
      </p:nvGrpSpPr>
      <p:grpSpPr>
        <a:xfrm>
          <a:off x="0" y="0"/>
          <a:ext cx="0" cy="0"/>
          <a:chOff x="0" y="0"/>
          <a:chExt cx="0" cy="0"/>
        </a:xfrm>
      </p:grpSpPr>
      <p:grpSp>
        <p:nvGrpSpPr>
          <p:cNvPr id="153" name="Google Shape;153;p18"/>
          <p:cNvGrpSpPr/>
          <p:nvPr/>
        </p:nvGrpSpPr>
        <p:grpSpPr>
          <a:xfrm>
            <a:off x="0" y="0"/>
            <a:ext cx="9144044" cy="5143500"/>
            <a:chOff x="0" y="0"/>
            <a:chExt cx="9144044" cy="5143500"/>
          </a:xfrm>
        </p:grpSpPr>
        <p:sp>
          <p:nvSpPr>
            <p:cNvPr id="154" name="Google Shape;154;p18"/>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8"/>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title"/>
          </p:nvPr>
        </p:nvSpPr>
        <p:spPr>
          <a:xfrm>
            <a:off x="715100" y="1612750"/>
            <a:ext cx="3401400" cy="18948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60" name="Google Shape;160;p18"/>
          <p:cNvSpPr txBox="1">
            <a:spLocks noGrp="1"/>
          </p:cNvSpPr>
          <p:nvPr>
            <p:ph type="body" idx="1"/>
          </p:nvPr>
        </p:nvSpPr>
        <p:spPr>
          <a:xfrm>
            <a:off x="4572000" y="535000"/>
            <a:ext cx="3699300" cy="4073400"/>
          </a:xfrm>
          <a:prstGeom prst="rect">
            <a:avLst/>
          </a:prstGeom>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5"/>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100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Tree>
    <p:extLst>
      <p:ext uri="{BB962C8B-B14F-4D97-AF65-F5344CB8AC3E}">
        <p14:creationId xmlns:p14="http://schemas.microsoft.com/office/powerpoint/2010/main" val="1202623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lt2"/>
        </a:solidFill>
        <a:effectLst/>
      </p:bgPr>
    </p:bg>
    <p:spTree>
      <p:nvGrpSpPr>
        <p:cNvPr id="1" name="Shape 123"/>
        <p:cNvGrpSpPr/>
        <p:nvPr/>
      </p:nvGrpSpPr>
      <p:grpSpPr>
        <a:xfrm>
          <a:off x="0" y="0"/>
          <a:ext cx="0" cy="0"/>
          <a:chOff x="0" y="0"/>
          <a:chExt cx="0" cy="0"/>
        </a:xfrm>
      </p:grpSpPr>
      <p:grpSp>
        <p:nvGrpSpPr>
          <p:cNvPr id="124" name="Google Shape;124;p15"/>
          <p:cNvGrpSpPr/>
          <p:nvPr/>
        </p:nvGrpSpPr>
        <p:grpSpPr>
          <a:xfrm flipH="1">
            <a:off x="-22" y="0"/>
            <a:ext cx="9144044" cy="5143500"/>
            <a:chOff x="0" y="0"/>
            <a:chExt cx="9144044" cy="5143500"/>
          </a:xfrm>
        </p:grpSpPr>
        <p:sp>
          <p:nvSpPr>
            <p:cNvPr id="125" name="Google Shape;125;p15"/>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 name="Google Shape;131;p15"/>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extLst>
      <p:ext uri="{BB962C8B-B14F-4D97-AF65-F5344CB8AC3E}">
        <p14:creationId xmlns:p14="http://schemas.microsoft.com/office/powerpoint/2010/main" val="2867269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0" y="0"/>
            <a:ext cx="9144044" cy="5143500"/>
            <a:chOff x="0" y="0"/>
            <a:chExt cx="9144044" cy="5143500"/>
          </a:xfrm>
        </p:grpSpPr>
        <p:sp>
          <p:nvSpPr>
            <p:cNvPr id="27" name="Google Shape;27;p4"/>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3" name="Google Shape;3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716700"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panose="020B0604020202020204"/>
              <a:buNone/>
              <a:defRPr>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2pPr>
            <a:lvl3pPr lvl="2"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3pPr>
            <a:lvl4pPr lvl="3"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4pPr>
            <a:lvl5pPr lvl="4"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5pPr>
            <a:lvl6pPr lvl="5"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6pPr>
            <a:lvl7pPr lvl="6"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7pPr>
            <a:lvl8pPr lvl="7"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8pPr>
            <a:lvl9pPr lvl="8" rtl="0">
              <a:spcBef>
                <a:spcPts val="0"/>
              </a:spcBef>
              <a:spcAft>
                <a:spcPts val="0"/>
              </a:spcAft>
              <a:buSzPts val="2400"/>
              <a:buFont typeface="Arial" panose="020B0604020202020204"/>
              <a:buNone/>
              <a:defRPr>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34"/>
        <p:cNvGrpSpPr/>
        <p:nvPr/>
      </p:nvGrpSpPr>
      <p:grpSpPr>
        <a:xfrm>
          <a:off x="0" y="0"/>
          <a:ext cx="0" cy="0"/>
          <a:chOff x="0" y="0"/>
          <a:chExt cx="0" cy="0"/>
        </a:xfrm>
      </p:grpSpPr>
      <p:grpSp>
        <p:nvGrpSpPr>
          <p:cNvPr id="35" name="Google Shape;35;p5"/>
          <p:cNvGrpSpPr/>
          <p:nvPr/>
        </p:nvGrpSpPr>
        <p:grpSpPr>
          <a:xfrm>
            <a:off x="0" y="0"/>
            <a:ext cx="9144044" cy="51435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2" name="Google Shape;4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3" name="Google Shape;4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4" name="Google Shape;4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56"/>
        <p:cNvGrpSpPr/>
        <p:nvPr/>
      </p:nvGrpSpPr>
      <p:grpSpPr>
        <a:xfrm>
          <a:off x="0" y="0"/>
          <a:ext cx="0" cy="0"/>
          <a:chOff x="0" y="0"/>
          <a:chExt cx="0" cy="0"/>
        </a:xfrm>
      </p:grpSpPr>
      <p:grpSp>
        <p:nvGrpSpPr>
          <p:cNvPr id="57" name="Google Shape;57;p7"/>
          <p:cNvGrpSpPr/>
          <p:nvPr/>
        </p:nvGrpSpPr>
        <p:grpSpPr>
          <a:xfrm>
            <a:off x="0" y="0"/>
            <a:ext cx="9144044" cy="51435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73"/>
        <p:cNvGrpSpPr/>
        <p:nvPr/>
      </p:nvGrpSpPr>
      <p:grpSpPr>
        <a:xfrm>
          <a:off x="0" y="0"/>
          <a:ext cx="0" cy="0"/>
          <a:chOff x="0" y="0"/>
          <a:chExt cx="0" cy="0"/>
        </a:xfrm>
      </p:grpSpPr>
      <p:grpSp>
        <p:nvGrpSpPr>
          <p:cNvPr id="74" name="Google Shape;74;p9"/>
          <p:cNvGrpSpPr/>
          <p:nvPr/>
        </p:nvGrpSpPr>
        <p:grpSpPr>
          <a:xfrm>
            <a:off x="0" y="0"/>
            <a:ext cx="9144044" cy="51435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82"/>
        <p:cNvGrpSpPr/>
        <p:nvPr/>
      </p:nvGrpSpPr>
      <p:grpSpPr>
        <a:xfrm>
          <a:off x="0" y="0"/>
          <a:ext cx="0" cy="0"/>
          <a:chOff x="0" y="0"/>
          <a:chExt cx="0" cy="0"/>
        </a:xfrm>
      </p:grpSpPr>
      <p:grpSp>
        <p:nvGrpSpPr>
          <p:cNvPr id="83" name="Google Shape;83;p10"/>
          <p:cNvGrpSpPr/>
          <p:nvPr/>
        </p:nvGrpSpPr>
        <p:grpSpPr>
          <a:xfrm>
            <a:off x="0" y="0"/>
            <a:ext cx="9144044" cy="51435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90"/>
        <p:cNvGrpSpPr/>
        <p:nvPr/>
      </p:nvGrpSpPr>
      <p:grpSpPr>
        <a:xfrm>
          <a:off x="0" y="0"/>
          <a:ext cx="0" cy="0"/>
          <a:chOff x="0" y="0"/>
          <a:chExt cx="0" cy="0"/>
        </a:xfrm>
      </p:grpSpPr>
      <p:grpSp>
        <p:nvGrpSpPr>
          <p:cNvPr id="91" name="Google Shape;91;p11"/>
          <p:cNvGrpSpPr/>
          <p:nvPr/>
        </p:nvGrpSpPr>
        <p:grpSpPr>
          <a:xfrm>
            <a:off x="0" y="0"/>
            <a:ext cx="9144044" cy="51435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2"/>
        </a:solidFill>
        <a:effectLst/>
      </p:bgPr>
    </p:bg>
    <p:spTree>
      <p:nvGrpSpPr>
        <p:cNvPr id="1" name="Shape 100"/>
        <p:cNvGrpSpPr/>
        <p:nvPr/>
      </p:nvGrpSpPr>
      <p:grpSpPr>
        <a:xfrm>
          <a:off x="0" y="0"/>
          <a:ext cx="0" cy="0"/>
          <a:chOff x="0" y="0"/>
          <a:chExt cx="0" cy="0"/>
        </a:xfrm>
      </p:grpSpPr>
      <p:grpSp>
        <p:nvGrpSpPr>
          <p:cNvPr id="101" name="Google Shape;101;p13"/>
          <p:cNvGrpSpPr/>
          <p:nvPr/>
        </p:nvGrpSpPr>
        <p:grpSpPr>
          <a:xfrm flipH="1">
            <a:off x="-22" y="0"/>
            <a:ext cx="9144044" cy="51435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2"/>
        </a:solidFill>
        <a:effectLst/>
      </p:bgPr>
    </p:bg>
    <p:spTree>
      <p:nvGrpSpPr>
        <p:cNvPr id="1" name="Shape 179"/>
        <p:cNvGrpSpPr/>
        <p:nvPr/>
      </p:nvGrpSpPr>
      <p:grpSpPr>
        <a:xfrm>
          <a:off x="0" y="0"/>
          <a:ext cx="0" cy="0"/>
          <a:chOff x="0" y="0"/>
          <a:chExt cx="0" cy="0"/>
        </a:xfrm>
      </p:grpSpPr>
      <p:sp>
        <p:nvSpPr>
          <p:cNvPr id="180" name="Google Shape;180;p21"/>
          <p:cNvSpPr/>
          <p:nvPr/>
        </p:nvSpPr>
        <p:spPr>
          <a:xfrm>
            <a:off x="0" y="2656374"/>
            <a:ext cx="3929963" cy="2487152"/>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184635" y="0"/>
            <a:ext cx="2959360" cy="1238782"/>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0" y="0"/>
            <a:ext cx="715089" cy="10436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8131929" y="4452349"/>
            <a:ext cx="1008658" cy="691151"/>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10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7" name="Google Shape;7;p1"/>
          <p:cNvSpPr txBox="1">
            <a:spLocks noGrp="1"/>
          </p:cNvSpPr>
          <p:nvPr>
            <p:ph type="body" idx="1"/>
          </p:nvPr>
        </p:nvSpPr>
        <p:spPr>
          <a:xfrm>
            <a:off x="715050" y="1245700"/>
            <a:ext cx="7713900" cy="33627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9" r:id="rId8"/>
    <p:sldLayoutId id="2147483666" r:id="rId9"/>
    <p:sldLayoutId id="2147483667"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2" name="Google Shape;192;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1pPr>
            <a:lvl2pPr marL="914400" lvl="1"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2pPr>
            <a:lvl3pPr marL="1371600" lvl="2"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3pPr>
            <a:lvl4pPr marL="1828800" lvl="3"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4pPr>
            <a:lvl5pPr marL="2286000" lvl="4"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5pPr>
            <a:lvl6pPr marL="2743200" lvl="5"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6pPr>
            <a:lvl7pPr marL="3200400" lvl="6"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7pPr>
            <a:lvl8pPr marL="3657600" lvl="7"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8pPr>
            <a:lvl9pPr marL="4114800" lvl="8" indent="-298450" rtl="0">
              <a:lnSpc>
                <a:spcPct val="115000"/>
              </a:lnSpc>
              <a:spcBef>
                <a:spcPts val="0"/>
              </a:spcBef>
              <a:spcAft>
                <a:spcPts val="0"/>
              </a:spcAft>
              <a:buClr>
                <a:srgbClr val="435D74"/>
              </a:buClr>
              <a:buSzPts val="1100"/>
              <a:buFont typeface="Proxima Nova" panose="02000506030000020004"/>
              <a:buChar char="■"/>
              <a:defRPr sz="1100">
                <a:solidFill>
                  <a:srgbClr val="435D74"/>
                </a:solidFill>
                <a:latin typeface="Proxima Nova" panose="02000506030000020004"/>
                <a:ea typeface="Proxima Nova" panose="02000506030000020004"/>
                <a:cs typeface="Proxima Nova" panose="02000506030000020004"/>
                <a:sym typeface="Proxima Nova" panose="02000506030000020004"/>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jkraak/bitcoin-price-dataset"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5" name="Google Shape;205;p26"/>
          <p:cNvSpPr txBox="1">
            <a:spLocks noGrp="1"/>
          </p:cNvSpPr>
          <p:nvPr>
            <p:ph type="ctrTitle"/>
          </p:nvPr>
        </p:nvSpPr>
        <p:spPr>
          <a:xfrm>
            <a:off x="477699" y="1435867"/>
            <a:ext cx="4298021" cy="1901835"/>
          </a:xfrm>
          <a:prstGeom prst="rect">
            <a:avLst/>
          </a:prstGeom>
        </p:spPr>
        <p:txBody>
          <a:bodyPr spcFirstLastPara="1" wrap="square" lIns="91425" tIns="91425" rIns="91425" bIns="91425" anchor="t" anchorCtr="0">
            <a:noAutofit/>
          </a:bodyPr>
          <a:lstStyle/>
          <a:p>
            <a:pPr algn="just"/>
            <a:r>
              <a:rPr lang="en-US" sz="2400" dirty="0"/>
              <a:t>BABD A Bitcoin Address Behavior Dataset for Pattern Analysis</a:t>
            </a:r>
            <a:endParaRPr lang="en-IN" sz="2400" dirty="0"/>
          </a:p>
        </p:txBody>
      </p:sp>
      <p:sp>
        <p:nvSpPr>
          <p:cNvPr id="366" name="Google Shape;366;p26"/>
          <p:cNvSpPr/>
          <p:nvPr/>
        </p:nvSpPr>
        <p:spPr>
          <a:xfrm>
            <a:off x="4178682" y="1367400"/>
            <a:ext cx="123300" cy="123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844853" y="3585178"/>
            <a:ext cx="184302" cy="180319"/>
          </a:xfrm>
          <a:custGeom>
            <a:avLst/>
            <a:gdLst/>
            <a:ahLst/>
            <a:cxnLst/>
            <a:rect l="l" t="t" r="r" b="b"/>
            <a:pathLst>
              <a:path w="5122" h="5012" extrusionOk="0">
                <a:moveTo>
                  <a:pt x="2561" y="1493"/>
                </a:moveTo>
                <a:cubicBezTo>
                  <a:pt x="3137" y="1493"/>
                  <a:pt x="3607" y="1962"/>
                  <a:pt x="3607" y="2540"/>
                </a:cubicBezTo>
                <a:cubicBezTo>
                  <a:pt x="3607" y="3117"/>
                  <a:pt x="3137" y="3586"/>
                  <a:pt x="2561" y="3586"/>
                </a:cubicBezTo>
                <a:cubicBezTo>
                  <a:pt x="1984" y="3586"/>
                  <a:pt x="1515" y="3117"/>
                  <a:pt x="1515" y="2540"/>
                </a:cubicBezTo>
                <a:cubicBezTo>
                  <a:pt x="1515" y="1962"/>
                  <a:pt x="1984" y="1493"/>
                  <a:pt x="2561" y="1493"/>
                </a:cubicBezTo>
                <a:close/>
                <a:moveTo>
                  <a:pt x="2009" y="1"/>
                </a:moveTo>
                <a:lnTo>
                  <a:pt x="2009" y="822"/>
                </a:lnTo>
                <a:cubicBezTo>
                  <a:pt x="1834" y="879"/>
                  <a:pt x="1670" y="961"/>
                  <a:pt x="1522" y="1066"/>
                </a:cubicBezTo>
                <a:lnTo>
                  <a:pt x="861" y="586"/>
                </a:lnTo>
                <a:lnTo>
                  <a:pt x="212" y="1478"/>
                </a:lnTo>
                <a:lnTo>
                  <a:pt x="857" y="1946"/>
                </a:lnTo>
                <a:cubicBezTo>
                  <a:pt x="805" y="2094"/>
                  <a:pt x="773" y="2251"/>
                  <a:pt x="761" y="2413"/>
                </a:cubicBezTo>
                <a:lnTo>
                  <a:pt x="1" y="2617"/>
                </a:lnTo>
                <a:lnTo>
                  <a:pt x="288" y="3683"/>
                </a:lnTo>
                <a:lnTo>
                  <a:pt x="1024" y="3485"/>
                </a:lnTo>
                <a:cubicBezTo>
                  <a:pt x="1114" y="3630"/>
                  <a:pt x="1222" y="3760"/>
                  <a:pt x="1347" y="3873"/>
                </a:cubicBezTo>
                <a:lnTo>
                  <a:pt x="1040" y="4563"/>
                </a:lnTo>
                <a:lnTo>
                  <a:pt x="2048" y="5012"/>
                </a:lnTo>
                <a:lnTo>
                  <a:pt x="2351" y="4332"/>
                </a:lnTo>
                <a:cubicBezTo>
                  <a:pt x="2420" y="4340"/>
                  <a:pt x="2490" y="4344"/>
                  <a:pt x="2561" y="4344"/>
                </a:cubicBezTo>
                <a:cubicBezTo>
                  <a:pt x="2665" y="4344"/>
                  <a:pt x="2766" y="4335"/>
                  <a:pt x="2866" y="4318"/>
                </a:cubicBezTo>
                <a:lnTo>
                  <a:pt x="3205" y="4981"/>
                </a:lnTo>
                <a:lnTo>
                  <a:pt x="4189" y="4480"/>
                </a:lnTo>
                <a:lnTo>
                  <a:pt x="3844" y="3807"/>
                </a:lnTo>
                <a:cubicBezTo>
                  <a:pt x="3963" y="3688"/>
                  <a:pt x="4064" y="3552"/>
                  <a:pt x="4146" y="3404"/>
                </a:cubicBezTo>
                <a:lnTo>
                  <a:pt x="4893" y="3562"/>
                </a:lnTo>
                <a:lnTo>
                  <a:pt x="5122" y="2482"/>
                </a:lnTo>
                <a:lnTo>
                  <a:pt x="4351" y="2319"/>
                </a:lnTo>
                <a:cubicBezTo>
                  <a:pt x="4331" y="2158"/>
                  <a:pt x="4290" y="2004"/>
                  <a:pt x="4233" y="1859"/>
                </a:cubicBezTo>
                <a:lnTo>
                  <a:pt x="4853" y="1357"/>
                </a:lnTo>
                <a:lnTo>
                  <a:pt x="4157" y="499"/>
                </a:lnTo>
                <a:lnTo>
                  <a:pt x="3523" y="1013"/>
                </a:lnTo>
                <a:cubicBezTo>
                  <a:pt x="3395" y="934"/>
                  <a:pt x="3258" y="869"/>
                  <a:pt x="3113" y="822"/>
                </a:cubicBezTo>
                <a:lnTo>
                  <a:pt x="3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722" y="1024000"/>
            <a:ext cx="3220278" cy="29260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35"/>
          <p:cNvSpPr txBox="1">
            <a:spLocks noGrp="1"/>
          </p:cNvSpPr>
          <p:nvPr>
            <p:ph type="title"/>
          </p:nvPr>
        </p:nvSpPr>
        <p:spPr>
          <a:xfrm>
            <a:off x="387462" y="1327827"/>
            <a:ext cx="3077981" cy="18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smtClean="0">
                <a:solidFill>
                  <a:schemeClr val="accent4"/>
                </a:solidFill>
              </a:rPr>
              <a:t>Significant</a:t>
            </a:r>
            <a:endParaRPr dirty="0">
              <a:solidFill>
                <a:schemeClr val="accent4"/>
              </a:solidFill>
            </a:endParaRPr>
          </a:p>
        </p:txBody>
      </p:sp>
      <p:sp>
        <p:nvSpPr>
          <p:cNvPr id="1159" name="Google Shape;1159;p35"/>
          <p:cNvSpPr txBox="1">
            <a:spLocks noGrp="1"/>
          </p:cNvSpPr>
          <p:nvPr>
            <p:ph type="body" idx="1"/>
          </p:nvPr>
        </p:nvSpPr>
        <p:spPr>
          <a:xfrm>
            <a:off x="3465443" y="428983"/>
            <a:ext cx="4843670" cy="40734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200" b="1" dirty="0" smtClean="0">
                <a:solidFill>
                  <a:schemeClr val="accent4"/>
                </a:solidFill>
                <a:latin typeface="Times New Roman" panose="02020603050405020304" pitchFamily="18" charset="0"/>
                <a:cs typeface="Times New Roman" panose="02020603050405020304" pitchFamily="18" charset="0"/>
              </a:rPr>
              <a:t>1</a:t>
            </a:r>
            <a:r>
              <a:rPr lang="en-US" sz="1200" b="1" dirty="0">
                <a:solidFill>
                  <a:schemeClr val="accent4"/>
                </a:solidFill>
                <a:latin typeface="Times New Roman" panose="02020603050405020304" pitchFamily="18" charset="0"/>
                <a:cs typeface="Times New Roman" panose="02020603050405020304" pitchFamily="18" charset="0"/>
              </a:rPr>
              <a:t>. </a:t>
            </a:r>
            <a:r>
              <a:rPr lang="en-US" sz="1200" b="1" dirty="0" smtClean="0">
                <a:solidFill>
                  <a:schemeClr val="accent4"/>
                </a:solidFill>
                <a:latin typeface="Times New Roman" panose="02020603050405020304" pitchFamily="18" charset="0"/>
                <a:cs typeface="Times New Roman" panose="02020603050405020304" pitchFamily="18" charset="0"/>
              </a:rPr>
              <a:t>Diverse Methodologies: </a:t>
            </a:r>
            <a:r>
              <a:rPr lang="en-US" sz="1200" dirty="0">
                <a:solidFill>
                  <a:schemeClr val="accent4"/>
                </a:solidFill>
                <a:latin typeface="Times New Roman" panose="02020603050405020304" pitchFamily="18" charset="0"/>
                <a:cs typeface="Times New Roman" panose="02020603050405020304" pitchFamily="18" charset="0"/>
              </a:rPr>
              <a:t>The study employs RNN, LSTM, ARIMA, and Prophet to forecast Bitcoin prices, highlighting the range of techniques available for time series analysis</a:t>
            </a:r>
            <a:r>
              <a:rPr lang="en-US" sz="1200" dirty="0" smtClean="0">
                <a:solidFill>
                  <a:schemeClr val="accent4"/>
                </a:solidFill>
                <a:latin typeface="Times New Roman" panose="02020603050405020304" pitchFamily="18" charset="0"/>
                <a:cs typeface="Times New Roman" panose="02020603050405020304" pitchFamily="18" charset="0"/>
              </a:rPr>
              <a:t>.</a:t>
            </a:r>
            <a:endParaRPr lang="en-US" sz="1200" b="1" dirty="0">
              <a:solidFill>
                <a:schemeClr val="accent4"/>
              </a:solidFill>
              <a:latin typeface="Times New Roman" panose="02020603050405020304" pitchFamily="18" charset="0"/>
              <a:cs typeface="Times New Roman" panose="02020603050405020304" pitchFamily="18" charset="0"/>
            </a:endParaRPr>
          </a:p>
          <a:p>
            <a:pPr marL="0" lvl="0" indent="0" algn="just">
              <a:lnSpc>
                <a:spcPct val="150000"/>
              </a:lnSpc>
              <a:buNone/>
            </a:pPr>
            <a:r>
              <a:rPr lang="en-US" sz="1200" b="1" dirty="0">
                <a:solidFill>
                  <a:schemeClr val="accent4"/>
                </a:solidFill>
                <a:latin typeface="Times New Roman" panose="02020603050405020304" pitchFamily="18" charset="0"/>
                <a:cs typeface="Times New Roman" panose="02020603050405020304" pitchFamily="18" charset="0"/>
              </a:rPr>
              <a:t>2. </a:t>
            </a:r>
            <a:r>
              <a:rPr lang="en-US" sz="1200" b="1" dirty="0" smtClean="0">
                <a:solidFill>
                  <a:schemeClr val="accent4"/>
                </a:solidFill>
                <a:latin typeface="Times New Roman" panose="02020603050405020304" pitchFamily="18" charset="0"/>
                <a:cs typeface="Times New Roman" panose="02020603050405020304" pitchFamily="18" charset="0"/>
              </a:rPr>
              <a:t>Volatility Focus: </a:t>
            </a:r>
            <a:r>
              <a:rPr lang="en-US" sz="1200" dirty="0">
                <a:solidFill>
                  <a:schemeClr val="accent4"/>
                </a:solidFill>
                <a:latin typeface="Times New Roman" panose="02020603050405020304" pitchFamily="18" charset="0"/>
                <a:cs typeface="Times New Roman" panose="02020603050405020304" pitchFamily="18" charset="0"/>
              </a:rPr>
              <a:t>It addresses the challenges posed by the inherent volatility of cryptocurrency markets, which is crucial for accurate price prediction</a:t>
            </a:r>
            <a:r>
              <a:rPr lang="en-US" sz="1200" dirty="0" smtClean="0">
                <a:solidFill>
                  <a:schemeClr val="accent4"/>
                </a:solidFill>
                <a:latin typeface="Times New Roman" panose="02020603050405020304" pitchFamily="18" charset="0"/>
                <a:cs typeface="Times New Roman" panose="02020603050405020304" pitchFamily="18" charset="0"/>
              </a:rPr>
              <a:t>.</a:t>
            </a:r>
            <a:endParaRPr lang="en-US" sz="1200" b="1" dirty="0">
              <a:solidFill>
                <a:schemeClr val="accent4"/>
              </a:solidFill>
              <a:latin typeface="Times New Roman" panose="02020603050405020304" pitchFamily="18" charset="0"/>
              <a:cs typeface="Times New Roman" panose="02020603050405020304" pitchFamily="18" charset="0"/>
            </a:endParaRPr>
          </a:p>
          <a:p>
            <a:pPr marL="0" lvl="0" indent="0" algn="just">
              <a:lnSpc>
                <a:spcPct val="150000"/>
              </a:lnSpc>
              <a:buNone/>
            </a:pPr>
            <a:r>
              <a:rPr lang="en-US" sz="1200" b="1" dirty="0">
                <a:solidFill>
                  <a:schemeClr val="accent4"/>
                </a:solidFill>
                <a:latin typeface="Times New Roman" panose="02020603050405020304" pitchFamily="18" charset="0"/>
                <a:cs typeface="Times New Roman" panose="02020603050405020304" pitchFamily="18" charset="0"/>
              </a:rPr>
              <a:t>3. </a:t>
            </a:r>
            <a:r>
              <a:rPr lang="en-US" sz="1200" b="1" dirty="0" smtClean="0">
                <a:solidFill>
                  <a:schemeClr val="accent4"/>
                </a:solidFill>
                <a:latin typeface="Times New Roman" panose="02020603050405020304" pitchFamily="18" charset="0"/>
                <a:cs typeface="Times New Roman" panose="02020603050405020304" pitchFamily="18" charset="0"/>
              </a:rPr>
              <a:t>Dataset Utilization: </a:t>
            </a:r>
            <a:r>
              <a:rPr lang="en-US" sz="1200" dirty="0">
                <a:solidFill>
                  <a:schemeClr val="accent4"/>
                </a:solidFill>
                <a:latin typeface="Times New Roman" panose="02020603050405020304" pitchFamily="18" charset="0"/>
                <a:cs typeface="Times New Roman" panose="02020603050405020304" pitchFamily="18" charset="0"/>
              </a:rPr>
              <a:t>The research utilizes a comprehensive dataset of timestamps and closing prices, ensuring robust model training and evaluation</a:t>
            </a:r>
            <a:r>
              <a:rPr lang="en-US" sz="1200" dirty="0" smtClean="0">
                <a:solidFill>
                  <a:schemeClr val="accent4"/>
                </a:solidFill>
                <a:latin typeface="Times New Roman" panose="02020603050405020304" pitchFamily="18" charset="0"/>
                <a:cs typeface="Times New Roman" panose="02020603050405020304" pitchFamily="18" charset="0"/>
              </a:rPr>
              <a:t>.</a:t>
            </a:r>
            <a:endParaRPr lang="en-US" sz="1200" b="1" dirty="0">
              <a:solidFill>
                <a:schemeClr val="accent4"/>
              </a:solidFill>
              <a:latin typeface="Times New Roman" panose="02020603050405020304" pitchFamily="18" charset="0"/>
              <a:cs typeface="Times New Roman" panose="02020603050405020304" pitchFamily="18" charset="0"/>
            </a:endParaRPr>
          </a:p>
          <a:p>
            <a:pPr marL="0" lvl="0" indent="0" algn="just">
              <a:lnSpc>
                <a:spcPct val="150000"/>
              </a:lnSpc>
              <a:buNone/>
            </a:pPr>
            <a:r>
              <a:rPr lang="en-US" sz="1200" b="1" dirty="0">
                <a:solidFill>
                  <a:schemeClr val="accent4"/>
                </a:solidFill>
                <a:latin typeface="Times New Roman" panose="02020603050405020304" pitchFamily="18" charset="0"/>
                <a:cs typeface="Times New Roman" panose="02020603050405020304" pitchFamily="18" charset="0"/>
              </a:rPr>
              <a:t>4. </a:t>
            </a:r>
            <a:r>
              <a:rPr lang="en-US" sz="1200" b="1" dirty="0" smtClean="0">
                <a:solidFill>
                  <a:schemeClr val="accent4"/>
                </a:solidFill>
                <a:latin typeface="Times New Roman" panose="02020603050405020304" pitchFamily="18" charset="0"/>
                <a:cs typeface="Times New Roman" panose="02020603050405020304" pitchFamily="18" charset="0"/>
              </a:rPr>
              <a:t>Prediction Accuracy: </a:t>
            </a:r>
            <a:r>
              <a:rPr lang="en-US" sz="1200" dirty="0">
                <a:solidFill>
                  <a:schemeClr val="accent4"/>
                </a:solidFill>
                <a:latin typeface="Times New Roman" panose="02020603050405020304" pitchFamily="18" charset="0"/>
                <a:cs typeface="Times New Roman" panose="02020603050405020304" pitchFamily="18" charset="0"/>
              </a:rPr>
              <a:t>The primary objective is to enhance prediction accuracy, which can lead to more informed trading decisions for investors</a:t>
            </a:r>
            <a:r>
              <a:rPr lang="en-US" sz="1200" dirty="0" smtClean="0">
                <a:solidFill>
                  <a:schemeClr val="accent4"/>
                </a:solidFill>
                <a:latin typeface="Times New Roman" panose="02020603050405020304" pitchFamily="18" charset="0"/>
                <a:cs typeface="Times New Roman" panose="02020603050405020304" pitchFamily="18" charset="0"/>
              </a:rPr>
              <a:t>.</a:t>
            </a:r>
            <a:endParaRPr lang="en-US" sz="1200" b="1" dirty="0">
              <a:solidFill>
                <a:schemeClr val="accent4"/>
              </a:solidFill>
              <a:latin typeface="Times New Roman" panose="02020603050405020304" pitchFamily="18" charset="0"/>
              <a:cs typeface="Times New Roman" panose="02020603050405020304" pitchFamily="18" charset="0"/>
            </a:endParaRPr>
          </a:p>
          <a:p>
            <a:pPr marL="0" lvl="0" indent="0" algn="just">
              <a:lnSpc>
                <a:spcPct val="150000"/>
              </a:lnSpc>
              <a:buNone/>
            </a:pPr>
            <a:r>
              <a:rPr lang="en-US" sz="1200" b="1" dirty="0">
                <a:solidFill>
                  <a:schemeClr val="accent4"/>
                </a:solidFill>
                <a:latin typeface="Times New Roman" panose="02020603050405020304" pitchFamily="18" charset="0"/>
                <a:cs typeface="Times New Roman" panose="02020603050405020304" pitchFamily="18" charset="0"/>
              </a:rPr>
              <a:t>5. </a:t>
            </a:r>
            <a:r>
              <a:rPr lang="en-US" sz="1200" b="1" dirty="0" smtClean="0">
                <a:solidFill>
                  <a:schemeClr val="accent4"/>
                </a:solidFill>
                <a:latin typeface="Times New Roman" panose="02020603050405020304" pitchFamily="18" charset="0"/>
                <a:cs typeface="Times New Roman" panose="02020603050405020304" pitchFamily="18" charset="0"/>
              </a:rPr>
              <a:t>Insights </a:t>
            </a:r>
            <a:r>
              <a:rPr lang="en-US" sz="1200" b="1" dirty="0">
                <a:solidFill>
                  <a:schemeClr val="accent4"/>
                </a:solidFill>
                <a:latin typeface="Times New Roman" panose="02020603050405020304" pitchFamily="18" charset="0"/>
                <a:cs typeface="Times New Roman" panose="02020603050405020304" pitchFamily="18" charset="0"/>
              </a:rPr>
              <a:t>for Future </a:t>
            </a:r>
            <a:r>
              <a:rPr lang="en-US" sz="1200" b="1" dirty="0" smtClean="0">
                <a:solidFill>
                  <a:schemeClr val="accent4"/>
                </a:solidFill>
                <a:latin typeface="Times New Roman" panose="02020603050405020304" pitchFamily="18" charset="0"/>
                <a:cs typeface="Times New Roman" panose="02020603050405020304" pitchFamily="18" charset="0"/>
              </a:rPr>
              <a:t>Research: </a:t>
            </a:r>
            <a:r>
              <a:rPr lang="en-US" sz="1200" dirty="0">
                <a:solidFill>
                  <a:schemeClr val="accent4"/>
                </a:solidFill>
                <a:latin typeface="Times New Roman" panose="02020603050405020304" pitchFamily="18" charset="0"/>
                <a:cs typeface="Times New Roman" panose="02020603050405020304" pitchFamily="18" charset="0"/>
              </a:rPr>
              <a:t>Findings will provide insights into the strengths and weaknesses of each predictive model, contributing to ongoing advancements in financial time series analysis.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161" name="Google Shape;1161;p35"/>
          <p:cNvSpPr/>
          <p:nvPr/>
        </p:nvSpPr>
        <p:spPr>
          <a:xfrm rot="10800000">
            <a:off x="356243" y="3823812"/>
            <a:ext cx="1852533" cy="985288"/>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5767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207757" y="651679"/>
            <a:ext cx="4648968" cy="44958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Proposed System</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48747" y="1363413"/>
            <a:ext cx="7680025" cy="231582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proposes a comprehensive system for predicting Bitcoin prices through time series analysis. By implementing various forecasting models—RNN, LSTM, ARIMA, and Facebook's Prophet—we will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historical price data to assess each model's effectiveness. The system will utilize a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dataset containing timestamps and closing prices, allowing us to train and evaluate the performance of the different methodologies. Our approach aims to enhance prediction accuracy amidst Bitcoin's volatility, offering insights into the strengths and limitations of each technique. Ultimately, the system seeks to aid investors in making informed trading decisions within the cryptocurrency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7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122310" y="483863"/>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smtClean="0">
                <a:latin typeface="Times New Roman" panose="02020603050405020304" pitchFamily="18" charset="0"/>
                <a:cs typeface="Times New Roman" panose="02020603050405020304" pitchFamily="18" charset="0"/>
              </a:rPr>
              <a:t>Architecture</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C:\Users\0819\AppData\Local\Microsoft\Windows\INetCache\Content.MSO\AD00EE56.t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9550" y="1338469"/>
            <a:ext cx="6184900" cy="3100815"/>
          </a:xfrm>
          <a:prstGeom prst="rect">
            <a:avLst/>
          </a:prstGeom>
          <a:noFill/>
          <a:ln>
            <a:noFill/>
          </a:ln>
        </p:spPr>
      </p:pic>
    </p:spTree>
    <p:extLst>
      <p:ext uri="{BB962C8B-B14F-4D97-AF65-F5344CB8AC3E}">
        <p14:creationId xmlns:p14="http://schemas.microsoft.com/office/powerpoint/2010/main" val="2492042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2"/>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p>
            <a:pPr>
              <a:lnSpc>
                <a:spcPct val="150000"/>
              </a:lnSpc>
            </a:pPr>
            <a:r>
              <a:rPr lang="en-US" sz="2400" b="1" dirty="0">
                <a:latin typeface="Times New Roman" panose="02020603050405020304" pitchFamily="18" charset="0"/>
                <a:cs typeface="Times New Roman" panose="02020603050405020304" pitchFamily="18" charset="0"/>
              </a:rPr>
              <a:t>Resource Requirements</a:t>
            </a:r>
          </a:p>
        </p:txBody>
      </p:sp>
      <p:sp>
        <p:nvSpPr>
          <p:cNvPr id="86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86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6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6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87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87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87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cxnSp>
        <p:nvCxnSpPr>
          <p:cNvPr id="878" name="Google Shape;878;p32"/>
          <p:cNvCxnSpPr>
            <a:stCxn id="869" idx="3"/>
            <a:endCxn id="86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79" name="Google Shape;879;p32"/>
          <p:cNvCxnSpPr>
            <a:stCxn id="869" idx="3"/>
            <a:endCxn id="87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80" name="Google Shape;880;p32"/>
          <p:cNvCxnSpPr>
            <a:stCxn id="869" idx="3"/>
            <a:endCxn id="87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Tree>
    <p:extLst>
      <p:ext uri="{BB962C8B-B14F-4D97-AF65-F5344CB8AC3E}">
        <p14:creationId xmlns:p14="http://schemas.microsoft.com/office/powerpoint/2010/main" val="14412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Research Gap analysis</a:t>
            </a:r>
          </a:p>
        </p:txBody>
      </p:sp>
      <p:sp>
        <p:nvSpPr>
          <p:cNvPr id="886" name="Google Shape;886;p33"/>
          <p:cNvSpPr txBox="1">
            <a:spLocks noGrp="1"/>
          </p:cNvSpPr>
          <p:nvPr>
            <p:ph type="body" idx="1"/>
          </p:nvPr>
        </p:nvSpPr>
        <p:spPr>
          <a:xfrm>
            <a:off x="642342" y="938410"/>
            <a:ext cx="7931993" cy="3584713"/>
          </a:xfrm>
          <a:prstGeom prst="rect">
            <a:avLst/>
          </a:prstGeom>
        </p:spPr>
        <p:txBody>
          <a:bodyPr spcFirstLastPara="1" wrap="square" lIns="91425" tIns="91425" rIns="91425" bIns="91425" anchor="t" anchorCtr="0">
            <a:noAutofit/>
          </a:bodyPr>
          <a:lstStyle/>
          <a:p>
            <a:pPr algn="just">
              <a:lnSpc>
                <a:spcPct val="150000"/>
              </a:lnSpc>
              <a:buFont typeface="+mj-lt"/>
              <a:buAutoNum type="arabicPeriod"/>
            </a:pPr>
            <a:r>
              <a:rPr lang="en-US" sz="1200" b="1" dirty="0" smtClean="0">
                <a:solidFill>
                  <a:schemeClr val="accent4"/>
                </a:solidFill>
                <a:latin typeface="Times New Roman" panose="02020603050405020304" pitchFamily="18" charset="0"/>
                <a:cs typeface="Times New Roman" panose="02020603050405020304" pitchFamily="18" charset="0"/>
              </a:rPr>
              <a:t>Model Comparisons: </a:t>
            </a:r>
            <a:r>
              <a:rPr lang="en-US" sz="1200" dirty="0">
                <a:solidFill>
                  <a:schemeClr val="accent4"/>
                </a:solidFill>
                <a:latin typeface="Times New Roman" panose="02020603050405020304" pitchFamily="18" charset="0"/>
                <a:cs typeface="Times New Roman" panose="02020603050405020304" pitchFamily="18" charset="0"/>
              </a:rPr>
              <a:t>Limited studies systematically compare the performance of traditional statistical models (ARIMA) with advanced machine learning models (RNN, LSTM) and Prophet in Bitcoin price prediction</a:t>
            </a:r>
            <a:r>
              <a:rPr lang="en-US" sz="1200" dirty="0" smtClean="0">
                <a:solidFill>
                  <a:schemeClr val="accent4"/>
                </a:solidFill>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endParaRPr lang="en-US" sz="1200" dirty="0">
              <a:solidFill>
                <a:schemeClr val="accent4"/>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dirty="0" smtClean="0">
                <a:solidFill>
                  <a:schemeClr val="accent4"/>
                </a:solidFill>
                <a:latin typeface="Times New Roman" panose="02020603050405020304" pitchFamily="18" charset="0"/>
                <a:cs typeface="Times New Roman" panose="02020603050405020304" pitchFamily="18" charset="0"/>
              </a:rPr>
              <a:t>Impact </a:t>
            </a:r>
            <a:r>
              <a:rPr lang="en-US" sz="1200" b="1" dirty="0">
                <a:solidFill>
                  <a:schemeClr val="accent4"/>
                </a:solidFill>
                <a:latin typeface="Times New Roman" panose="02020603050405020304" pitchFamily="18" charset="0"/>
                <a:cs typeface="Times New Roman" panose="02020603050405020304" pitchFamily="18" charset="0"/>
              </a:rPr>
              <a:t>of Market </a:t>
            </a:r>
            <a:r>
              <a:rPr lang="en-US" sz="1200" b="1" dirty="0" smtClean="0">
                <a:solidFill>
                  <a:schemeClr val="accent4"/>
                </a:solidFill>
                <a:latin typeface="Times New Roman" panose="02020603050405020304" pitchFamily="18" charset="0"/>
                <a:cs typeface="Times New Roman" panose="02020603050405020304" pitchFamily="18" charset="0"/>
              </a:rPr>
              <a:t>Events: </a:t>
            </a:r>
            <a:r>
              <a:rPr lang="en-US" sz="1200" dirty="0">
                <a:solidFill>
                  <a:schemeClr val="accent4"/>
                </a:solidFill>
                <a:latin typeface="Times New Roman" panose="02020603050405020304" pitchFamily="18" charset="0"/>
                <a:cs typeface="Times New Roman" panose="02020603050405020304" pitchFamily="18" charset="0"/>
              </a:rPr>
              <a:t>Few studies incorporate external market events or news sentiment analysis to evaluate their influence on Bitcoin price fluctuations and model performance</a:t>
            </a:r>
            <a:r>
              <a:rPr lang="en-US" sz="1200" dirty="0" smtClean="0">
                <a:solidFill>
                  <a:schemeClr val="accent4"/>
                </a:solidFill>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endParaRPr lang="en-US" sz="1200" dirty="0">
              <a:solidFill>
                <a:schemeClr val="accent4"/>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dirty="0" smtClean="0">
                <a:solidFill>
                  <a:schemeClr val="accent4"/>
                </a:solidFill>
                <a:latin typeface="Times New Roman" panose="02020603050405020304" pitchFamily="18" charset="0"/>
                <a:cs typeface="Times New Roman" panose="02020603050405020304" pitchFamily="18" charset="0"/>
              </a:rPr>
              <a:t>Handling Volatility: </a:t>
            </a:r>
            <a:r>
              <a:rPr lang="en-US" sz="1200" dirty="0">
                <a:solidFill>
                  <a:schemeClr val="accent4"/>
                </a:solidFill>
                <a:latin typeface="Times New Roman" panose="02020603050405020304" pitchFamily="18" charset="0"/>
                <a:cs typeface="Times New Roman" panose="02020603050405020304" pitchFamily="18" charset="0"/>
              </a:rPr>
              <a:t>There is a lack of comprehensive approaches that specifically address the volatility of cryptocurrency markets when developing predictive </a:t>
            </a:r>
            <a:r>
              <a:rPr lang="en-US" sz="1200" dirty="0" smtClean="0">
                <a:solidFill>
                  <a:schemeClr val="accent4"/>
                </a:solidFill>
                <a:latin typeface="Times New Roman" panose="02020603050405020304" pitchFamily="18" charset="0"/>
                <a:cs typeface="Times New Roman" panose="02020603050405020304" pitchFamily="18" charset="0"/>
              </a:rPr>
              <a:t>models.</a:t>
            </a:r>
          </a:p>
          <a:p>
            <a:pPr algn="just">
              <a:lnSpc>
                <a:spcPct val="150000"/>
              </a:lnSpc>
              <a:buFont typeface="+mj-lt"/>
              <a:buAutoNum type="arabicPeriod"/>
            </a:pPr>
            <a:endParaRPr lang="en-US" sz="1200" dirty="0">
              <a:solidFill>
                <a:schemeClr val="accent4"/>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dirty="0" smtClean="0">
                <a:solidFill>
                  <a:schemeClr val="accent4"/>
                </a:solidFill>
                <a:latin typeface="Times New Roman" panose="02020603050405020304" pitchFamily="18" charset="0"/>
                <a:cs typeface="Times New Roman" panose="02020603050405020304" pitchFamily="18" charset="0"/>
              </a:rPr>
              <a:t>Temporal Dynamics: </a:t>
            </a:r>
            <a:r>
              <a:rPr lang="en-US" sz="1200" dirty="0">
                <a:solidFill>
                  <a:schemeClr val="accent4"/>
                </a:solidFill>
                <a:latin typeface="Times New Roman" panose="02020603050405020304" pitchFamily="18" charset="0"/>
                <a:cs typeface="Times New Roman" panose="02020603050405020304" pitchFamily="18" charset="0"/>
              </a:rPr>
              <a:t>Research often overlooks the exploration of time-varying patterns and trends within Bitcoin price movements, which can enhance predictive accuracy.</a:t>
            </a:r>
          </a:p>
          <a:p>
            <a:pPr marL="146050" indent="0" algn="just">
              <a:lnSpc>
                <a:spcPct val="150000"/>
              </a:lnSpc>
              <a:buNone/>
            </a:pPr>
            <a:endParaRPr lang="en-US" sz="14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94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3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p>
            <a:pPr lvl="0"/>
            <a:r>
              <a:rPr lang="en-IN" sz="2400" b="1" dirty="0">
                <a:latin typeface="Times New Roman" panose="02020603050405020304" pitchFamily="18" charset="0"/>
                <a:cs typeface="Times New Roman" panose="02020603050405020304" pitchFamily="18" charset="0"/>
              </a:rPr>
              <a:t>Implementation</a:t>
            </a:r>
          </a:p>
        </p:txBody>
      </p:sp>
      <p:sp>
        <p:nvSpPr>
          <p:cNvPr id="1168"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69"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70"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71"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72"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73"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74"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75"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04</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76"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77"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78"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179"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180" name="Google Shape;1180;p36"/>
          <p:cNvCxnSpPr>
            <a:stCxn id="1169" idx="4"/>
            <a:endCxn id="1171"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181" name="Google Shape;1181;p36"/>
          <p:cNvCxnSpPr>
            <a:stCxn id="1171" idx="4"/>
            <a:endCxn id="1173"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182" name="Google Shape;1182;p36"/>
          <p:cNvCxnSpPr>
            <a:stCxn id="1177" idx="0"/>
            <a:endCxn id="1175"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183" name="Google Shape;1183;p36"/>
          <p:cNvCxnSpPr>
            <a:stCxn id="1179" idx="0"/>
            <a:endCxn id="1177"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2" name="TextBox 1"/>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380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39"/>
          <p:cNvSpPr txBox="1">
            <a:spLocks noGrp="1"/>
          </p:cNvSpPr>
          <p:nvPr>
            <p:ph type="title"/>
          </p:nvPr>
        </p:nvSpPr>
        <p:spPr>
          <a:xfrm>
            <a:off x="509691" y="499418"/>
            <a:ext cx="7713900" cy="710700"/>
          </a:xfrm>
          <a:prstGeom prst="rect">
            <a:avLst/>
          </a:prstGeom>
          <a:ln>
            <a:noFill/>
          </a:ln>
        </p:spPr>
        <p:txBody>
          <a:bodyPr spcFirstLastPara="1" wrap="square" lIns="91425" tIns="91425" rIns="91425" bIns="91425" anchor="t" anchorCtr="0">
            <a:noAutofit/>
          </a:bodyPr>
          <a:lstStyle/>
          <a:p>
            <a:pPr lvl="0"/>
            <a:r>
              <a:rPr lang="en-IN" sz="2400" b="1" dirty="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p>
        </p:txBody>
      </p:sp>
      <p:sp>
        <p:nvSpPr>
          <p:cNvPr id="1562" name="Google Shape;1562;p39"/>
          <p:cNvSpPr txBox="1"/>
          <p:nvPr/>
        </p:nvSpPr>
        <p:spPr>
          <a:xfrm>
            <a:off x="715100" y="1169500"/>
            <a:ext cx="7713900" cy="2541440"/>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pPr>
            <a:r>
              <a:rPr lang="en-GB" b="1"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a:t>
            </a:r>
            <a:r>
              <a:rPr lang="en-IN" sz="1200" dirty="0">
                <a:latin typeface="Times New Roman" panose="02020603050405020304" pitchFamily="18" charset="0"/>
                <a:cs typeface="Times New Roman" panose="02020603050405020304" pitchFamily="18" charset="0"/>
                <a:hlinkClick r:id="rId3"/>
              </a:rPr>
              <a:t>https://</a:t>
            </a:r>
            <a:r>
              <a:rPr lang="en-IN" sz="1200" dirty="0" smtClean="0">
                <a:latin typeface="Times New Roman" panose="02020603050405020304" pitchFamily="18" charset="0"/>
                <a:cs typeface="Times New Roman" panose="02020603050405020304" pitchFamily="18" charset="0"/>
                <a:hlinkClick r:id="rId3"/>
              </a:rPr>
              <a:t>www.kaggle.com/datasets/jkraak/bitcoin-price-dataset</a:t>
            </a:r>
            <a:endParaRPr lang="en-IN" sz="1200" dirty="0" smtClean="0">
              <a:latin typeface="Times New Roman" panose="02020603050405020304" pitchFamily="18" charset="0"/>
              <a:cs typeface="Times New Roman" panose="02020603050405020304" pitchFamily="18" charset="0"/>
            </a:endParaRPr>
          </a:p>
          <a:p>
            <a:pPr lvl="0" algn="just">
              <a:lnSpc>
                <a:spcPct val="115000"/>
              </a:lnSpc>
              <a:spcBef>
                <a:spcPts val="1000"/>
              </a:spcBef>
            </a:pPr>
            <a:r>
              <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The dataset utilized in this study comprises historical Bitcoin trading data, specifically focusing on timestamps and closing prices. Each entry records critical metrics, including the opening, high, low, and closing prices, along with trading volume, quote asset volume, and the number of trades conducted. The data spans multiple time intervals, providing a comprehensive view of market fluctuations. This extensive dataset serves as the foundation for training and evaluating various predictive models, including RNN, LSTM, ARIMA, and Facebook's Prophet, allowing for an in-depth analysis of Bitcoin price trends and volatility within the cryptocurrency market.</a:t>
            </a:r>
            <a:endParaRPr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endParaRPr>
          </a:p>
        </p:txBody>
      </p:sp>
    </p:spTree>
    <p:extLst>
      <p:ext uri="{BB962C8B-B14F-4D97-AF65-F5344CB8AC3E}">
        <p14:creationId xmlns:p14="http://schemas.microsoft.com/office/powerpoint/2010/main" val="282319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39"/>
          <p:cNvSpPr txBox="1">
            <a:spLocks noGrp="1"/>
          </p:cNvSpPr>
          <p:nvPr>
            <p:ph type="title"/>
          </p:nvPr>
        </p:nvSpPr>
        <p:spPr>
          <a:xfrm>
            <a:off x="570651" y="270818"/>
            <a:ext cx="7713900" cy="559762"/>
          </a:xfrm>
          <a:prstGeom prst="rect">
            <a:avLst/>
          </a:prstGeom>
          <a:ln>
            <a:noFill/>
          </a:ln>
        </p:spPr>
        <p:txBody>
          <a:bodyPr spcFirstLastPara="1" wrap="square" lIns="91425" tIns="91425" rIns="91425" bIns="91425" anchor="t" anchorCtr="0">
            <a:noAutofit/>
          </a:bodyPr>
          <a:lstStyle/>
          <a:p>
            <a:pPr lvl="0"/>
            <a:r>
              <a:rPr lang="en-IN" sz="2400"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p>
        </p:txBody>
      </p:sp>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rot="10800000" flipV="1">
            <a:off x="515650" y="830580"/>
            <a:ext cx="80187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eaLnBrk="0" fontAlgn="base" hangingPunct="0">
              <a:lnSpc>
                <a:spcPct val="150000"/>
              </a:lnSpc>
              <a:spcBef>
                <a:spcPct val="0"/>
              </a:spcBef>
              <a:spcAft>
                <a:spcPct val="0"/>
              </a:spcAft>
              <a:buClrTx/>
            </a:pPr>
            <a:r>
              <a:rPr lang="en-US" altLang="en-US" b="1" dirty="0">
                <a:solidFill>
                  <a:schemeClr val="accent4"/>
                </a:solidFill>
                <a:latin typeface="Times New Roman" panose="02020603050405020304" pitchFamily="18" charset="0"/>
                <a:cs typeface="Times New Roman" panose="02020603050405020304" pitchFamily="18" charset="0"/>
              </a:rPr>
              <a:t>Recurrent Neural Networks (RNNs):</a:t>
            </a:r>
            <a:endParaRPr lang="en-US" altLang="en-US" b="1" dirty="0">
              <a:solidFill>
                <a:schemeClr val="accent4"/>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altLang="en-US" dirty="0">
                <a:solidFill>
                  <a:schemeClr val="tx1"/>
                </a:solidFill>
                <a:latin typeface="Times New Roman" panose="02020603050405020304" pitchFamily="18" charset="0"/>
                <a:cs typeface="Times New Roman" panose="02020603050405020304" pitchFamily="18" charset="0"/>
              </a:rPr>
              <a:t>Recurrent Neural Networks (RNNs) are a powerful class of neural networks designed for sequential data, making them suitable for time series analysis, including Bitcoin price prediction. Unlike traditional feedforward networks, RNNs have connections that loop back on themselves, allowing them to maintain a memory of previous inputs. This feature enables RNNs to capture temporal dependencies in the data, which is crucial for predicting future price movements based on historical trends.</a:t>
            </a:r>
          </a:p>
          <a:p>
            <a:pPr lvl="0" algn="just" eaLnBrk="0" fontAlgn="base" hangingPunct="0">
              <a:lnSpc>
                <a:spcPct val="150000"/>
              </a:lnSpc>
              <a:spcBef>
                <a:spcPct val="0"/>
              </a:spcBef>
              <a:spcAft>
                <a:spcPct val="0"/>
              </a:spcAft>
              <a:buClrTx/>
            </a:pPr>
            <a:r>
              <a:rPr lang="en-US" altLang="en-US" dirty="0">
                <a:solidFill>
                  <a:schemeClr val="tx1"/>
                </a:solidFill>
                <a:latin typeface="Times New Roman" panose="02020603050405020304" pitchFamily="18" charset="0"/>
                <a:cs typeface="Times New Roman" panose="02020603050405020304" pitchFamily="18" charset="0"/>
              </a:rPr>
              <a:t>In the context of Bitcoin price prediction, RNNs can learn complex patterns from historical price data, trading volumes, and other relevant features. By processing the data sequentially, RNNs can adjust their predictions based on the sequence of past values, providing more accurate forecasts. Variants of RNNs, such as Long Short-Term Memory (LSTM) networks, enhance this capability by mitigating issues like vanishing gradients, enabling the model to retain information over longer periods. Overall, RNNs offer a promising approach for analysing and predicting Bitcoin prices effectively</a:t>
            </a:r>
            <a:r>
              <a:rPr lang="en-US" altLang="en-US" dirty="0" smtClean="0">
                <a:solidFill>
                  <a:schemeClr val="tx1"/>
                </a:solidFill>
                <a:latin typeface="Times New Roman" panose="02020603050405020304" pitchFamily="18" charset="0"/>
                <a:cs typeface="Times New Roman" panose="02020603050405020304" pitchFamily="18" charset="0"/>
              </a:rPr>
              <a:t>.</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549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47895" y="478181"/>
            <a:ext cx="7403958"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pPr>
            <a:r>
              <a:rPr kumimoji="0" lang="en-US" altLang="en-US" b="1" i="0" u="none" strike="noStrike" cap="none" normalizeH="0" baseline="0" dirty="0" smtClean="0">
                <a:ln>
                  <a:noFill/>
                </a:ln>
                <a:solidFill>
                  <a:schemeClr val="accent4"/>
                </a:solidFill>
                <a:effectLst/>
                <a:latin typeface="Times New Roman" panose="02020603050405020304" pitchFamily="18" charset="0"/>
                <a:cs typeface="Times New Roman" panose="02020603050405020304" pitchFamily="18" charset="0"/>
              </a:rPr>
              <a:t>LSTM</a:t>
            </a:r>
            <a:endParaRPr kumimoji="0" lang="en-US" altLang="en-US" b="0" i="0" u="none" strike="noStrike" cap="none" normalizeH="0" baseline="0" dirty="0" smtClean="0">
              <a:ln>
                <a:noFill/>
              </a:ln>
              <a:solidFill>
                <a:schemeClr val="accent4"/>
              </a:solidFill>
              <a:effectLst/>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r>
              <a:rPr lang="en-US" altLang="en-US" dirty="0">
                <a:solidFill>
                  <a:schemeClr val="tx1"/>
                </a:solidFill>
                <a:latin typeface="Times New Roman" panose="02020603050405020304" pitchFamily="18" charset="0"/>
                <a:cs typeface="Times New Roman" panose="02020603050405020304" pitchFamily="18" charset="0"/>
              </a:rPr>
              <a:t>Long Short-Term Memory (LSTM) networks are a specialized type of recurrent neural network (RNN) designed to capture temporal dependencies in sequential data. In the context of Bitcoin price prediction, LSTM models excel due to their ability to retain information over extended periods, effectively handling the intricacies of price movements influenced by various factors. The architecture includes memory cells that allow the network to learn from historical data while mitigating the vanishing gradient problem commonly encountered in traditional RNNs. By training on past Bitcoin prices and relevant market indicators, LSTM can discern patterns and trends, enabling more accurate forecasts. The model's capacity to adapt to non-linear relationships makes it particularly suitable for financial time series, where price dynamics can be erratic. Evaluating the performance of LSTM against other forecasting models can provide insights into its effectiveness in predicting Bitcoin prices, contributing to enhanced investment strategies and decision-making in the cryptocurrency market.</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613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2" name="Google Shape;1562;p39"/>
          <p:cNvSpPr txBox="1"/>
          <p:nvPr/>
        </p:nvSpPr>
        <p:spPr>
          <a:xfrm>
            <a:off x="2378556" y="2024266"/>
            <a:ext cx="3976170" cy="1719474"/>
          </a:xfrm>
          <a:prstGeom prst="rect">
            <a:avLst/>
          </a:prstGeom>
          <a:noFill/>
          <a:ln>
            <a:noFill/>
          </a:ln>
        </p:spPr>
        <p:txBody>
          <a:bodyPr spcFirstLastPara="1" wrap="square" lIns="91425" tIns="91425" rIns="91425" bIns="91425" anchor="t" anchorCtr="0">
            <a:no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rot="10800000" flipV="1">
            <a:off x="536189" y="750932"/>
            <a:ext cx="78239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ARIMA</a:t>
            </a:r>
            <a:r>
              <a:rPr lang="en-US" b="1" dirty="0" smtClean="0">
                <a:solidFill>
                  <a:schemeClr val="accent4"/>
                </a:solidFill>
                <a:latin typeface="Times New Roman" panose="02020603050405020304" pitchFamily="18" charset="0"/>
                <a:cs typeface="Times New Roman" panose="02020603050405020304" pitchFamily="18" charset="0"/>
              </a:rPr>
              <a:t>:</a:t>
            </a:r>
            <a:endParaRPr lang="en-US" b="1" dirty="0">
              <a:solidFill>
                <a:schemeClr val="accent4"/>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ARIMA (</a:t>
            </a:r>
            <a:r>
              <a:rPr lang="en-US" dirty="0" smtClean="0">
                <a:solidFill>
                  <a:schemeClr val="tx1"/>
                </a:solidFill>
                <a:latin typeface="Times New Roman" panose="02020603050405020304" pitchFamily="18" charset="0"/>
                <a:cs typeface="Times New Roman" panose="02020603050405020304" pitchFamily="18" charset="0"/>
              </a:rPr>
              <a:t>Auto Regressive </a:t>
            </a:r>
            <a:r>
              <a:rPr lang="en-US" dirty="0">
                <a:solidFill>
                  <a:schemeClr val="tx1"/>
                </a:solidFill>
                <a:latin typeface="Times New Roman" panose="02020603050405020304" pitchFamily="18" charset="0"/>
                <a:cs typeface="Times New Roman" panose="02020603050405020304" pitchFamily="18" charset="0"/>
              </a:rPr>
              <a:t>Integrated Moving Average) is a widely used statistical method for time series forecasting, particularly effective for analyzing and predicting Bitcoin prices. The ARIMA model combines three components: auto regression (AR), differencing (I), and moving average (MA). The autoregressive part captures the relationship between an observation and a number of lagged observations, while the moving average component accounts for the dependency between an observation and a residual error from a moving average model applied to lagged observations. Differencing is used to make the time series stationary, ensuring constant mean and variance over time. This method is advantageous for Bitcoin price prediction due to its ability to model trends and seasonality in volatile financial markets. By optimizing the model parameters (p, d, q), analysts can create robust forecasts, making ARIMA a valuable tool for investors and researchers aiming to understand Bitcoin price dynamics and trends.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078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9" name="Google Shape;379;p27"/>
          <p:cNvSpPr txBox="1">
            <a:spLocks noGrp="1"/>
          </p:cNvSpPr>
          <p:nvPr>
            <p:ph type="title" idx="2"/>
          </p:nvPr>
        </p:nvSpPr>
        <p:spPr>
          <a:xfrm>
            <a:off x="715100" y="535000"/>
            <a:ext cx="7713900" cy="7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t>Contents of the presentation</a:t>
            </a:r>
            <a:endParaRPr sz="2400" dirty="0"/>
          </a:p>
        </p:txBody>
      </p:sp>
      <p:sp>
        <p:nvSpPr>
          <p:cNvPr id="385" name="Google Shape;385;p2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1645585" y="1245700"/>
            <a:ext cx="2544418" cy="34163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Research Gap analysis</a:t>
            </a:r>
          </a:p>
          <a:p>
            <a:pPr marL="342900" indent="-342900" algn="just">
              <a:lnSpc>
                <a:spcPct val="150000"/>
              </a:lnSpc>
              <a:buFont typeface="Wingdings" panose="05000000000000000000" pitchFamily="2" charset="2"/>
              <a:buChar char="ü"/>
            </a:pPr>
            <a:endParaRPr lang="en-US" sz="12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362417" y="1311961"/>
            <a:ext cx="3728172" cy="147732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8001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 Data Description</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smtClean="0">
                <a:latin typeface="Times New Roman" panose="02020603050405020304" pitchFamily="18" charset="0"/>
                <a:cs typeface="Times New Roman" panose="02020603050405020304" pitchFamily="18" charset="0"/>
              </a:rPr>
              <a:t>	1. Algorithm Definition</a:t>
            </a:r>
          </a:p>
          <a:p>
            <a:pPr marL="171450" lvl="2" indent="-17145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     Reference</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9620" y="564872"/>
            <a:ext cx="7132320" cy="4098558"/>
          </a:xfrm>
          <a:prstGeom prst="rect">
            <a:avLst/>
          </a:prstGeom>
        </p:spPr>
        <p:txBody>
          <a:bodyPr wrap="square">
            <a:spAutoFit/>
          </a:bodyPr>
          <a:lstStyle/>
          <a:p>
            <a:pPr algn="just">
              <a:lnSpc>
                <a:spcPct val="150000"/>
              </a:lnSpc>
              <a:spcAft>
                <a:spcPts val="1000"/>
              </a:spcAft>
            </a:pPr>
            <a:r>
              <a:rPr lang="en-IN" b="1" dirty="0" smtClean="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Prophet</a:t>
            </a:r>
            <a:r>
              <a:rPr lang="en-IN" b="1" dirty="0" smtClean="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a:t>
            </a:r>
            <a:endParaRPr lang="en-IN" sz="1200"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Prophet is an open-source forecasting tool developed by Facebook, designed to handle time series data that exhibits trends and seasonality. It is particularly effective for data with strong seasonal effects and several seasons of historical data, making it a suitable choice for predicting Bitcoin prices. Prophet utilizes an additive model, which means it decomposes the time series into three main components: trend, seasonality, and holidays. The trend component captures the overall direction of the data, while the seasonal component accounts for periodic fluctuations. One of the standout features of Prophet is its ability to accommodate missing data and outliers, which are common in financial time series. With a user-friendly interface and flexibility in handling various forecasting scenarios, Prophet allows analysts and researchers to generate reliable predictions for Bitcoin price movements, helping investors make informed decisions based on historical trends and patterns.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076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4143" y="263330"/>
            <a:ext cx="3949665" cy="518548"/>
          </a:xfrm>
        </p:spPr>
        <p:txBody>
          <a:bodyPr/>
          <a:lstStyle/>
          <a:p>
            <a:r>
              <a:rPr lang="en-US" sz="2400" b="1" dirty="0" smtClean="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96957" y="676193"/>
            <a:ext cx="8169965" cy="3954929"/>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 I. </a:t>
            </a:r>
            <a:r>
              <a:rPr lang="en-IN" dirty="0" err="1">
                <a:latin typeface="Times New Roman" panose="02020603050405020304" pitchFamily="18" charset="0"/>
                <a:ea typeface="Calibri" panose="020F0502020204030204" pitchFamily="34" charset="0"/>
                <a:cs typeface="Times New Roman" panose="02020603050405020304" pitchFamily="18" charset="0"/>
              </a:rPr>
              <a:t>Alqassem</a:t>
            </a:r>
            <a:r>
              <a:rPr lang="en-IN" dirty="0">
                <a:latin typeface="Times New Roman" panose="02020603050405020304" pitchFamily="18" charset="0"/>
                <a:ea typeface="Calibri" panose="020F0502020204030204" pitchFamily="34" charset="0"/>
                <a:cs typeface="Times New Roman" panose="02020603050405020304" pitchFamily="18" charset="0"/>
              </a:rPr>
              <a:t>, I. </a:t>
            </a:r>
            <a:r>
              <a:rPr lang="en-IN" dirty="0" err="1">
                <a:latin typeface="Times New Roman" panose="02020603050405020304" pitchFamily="18" charset="0"/>
                <a:ea typeface="Calibri" panose="020F0502020204030204" pitchFamily="34" charset="0"/>
                <a:cs typeface="Times New Roman" panose="02020603050405020304" pitchFamily="18" charset="0"/>
              </a:rPr>
              <a:t>Rahwan</a:t>
            </a:r>
            <a:r>
              <a:rPr lang="en-IN" dirty="0">
                <a:latin typeface="Times New Roman" panose="02020603050405020304" pitchFamily="18" charset="0"/>
                <a:ea typeface="Calibri" panose="020F0502020204030204" pitchFamily="34" charset="0"/>
                <a:cs typeface="Times New Roman" panose="02020603050405020304" pitchFamily="18" charset="0"/>
              </a:rPr>
              <a:t>, and D. </a:t>
            </a:r>
            <a:r>
              <a:rPr lang="en-IN" dirty="0" err="1">
                <a:latin typeface="Times New Roman" panose="02020603050405020304" pitchFamily="18" charset="0"/>
                <a:ea typeface="Calibri" panose="020F0502020204030204" pitchFamily="34" charset="0"/>
                <a:cs typeface="Times New Roman" panose="02020603050405020304" pitchFamily="18" charset="0"/>
              </a:rPr>
              <a:t>Svetinovic</a:t>
            </a:r>
            <a:r>
              <a:rPr lang="en-IN" dirty="0">
                <a:latin typeface="Times New Roman" panose="02020603050405020304" pitchFamily="18" charset="0"/>
                <a:ea typeface="Calibri" panose="020F0502020204030204" pitchFamily="34" charset="0"/>
                <a:cs typeface="Times New Roman" panose="02020603050405020304" pitchFamily="18" charset="0"/>
              </a:rPr>
              <a:t>, “The anti-social system properties: Bitcoin network data analysis,” IEEE Trans. Syst., Man, </a:t>
            </a:r>
            <a:r>
              <a:rPr lang="en-IN" dirty="0" err="1">
                <a:latin typeface="Times New Roman" panose="02020603050405020304" pitchFamily="18" charset="0"/>
                <a:ea typeface="Calibri" panose="020F0502020204030204" pitchFamily="34" charset="0"/>
                <a:cs typeface="Times New Roman" panose="02020603050405020304" pitchFamily="18" charset="0"/>
              </a:rPr>
              <a:t>Cybern</a:t>
            </a:r>
            <a:r>
              <a:rPr lang="en-IN" dirty="0">
                <a:latin typeface="Times New Roman" panose="02020603050405020304" pitchFamily="18" charset="0"/>
                <a:ea typeface="Calibri" panose="020F0502020204030204" pitchFamily="34" charset="0"/>
                <a:cs typeface="Times New Roman" panose="02020603050405020304" pitchFamily="18" charset="0"/>
              </a:rPr>
              <a:t>., Syst., vol. 50, no. 1, pp. 21–31, Jan. 2020. [11] J. Kim, J. Kim, H. Kim, M. Shim, and E. Choi, ‘‘CNN-based network intrusion detection against denial-of-service attacks,’’ Electronics, vol. 9, no. 6, p. 916, Jun. 2020.</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[2] P. </a:t>
            </a:r>
            <a:r>
              <a:rPr lang="en-IN" dirty="0" err="1">
                <a:latin typeface="Times New Roman" panose="02020603050405020304" pitchFamily="18" charset="0"/>
                <a:ea typeface="Calibri" panose="020F0502020204030204" pitchFamily="34" charset="0"/>
                <a:cs typeface="Times New Roman" panose="02020603050405020304" pitchFamily="18" charset="0"/>
              </a:rPr>
              <a:t>Nerurkar</a:t>
            </a:r>
            <a:r>
              <a:rPr lang="en-IN" dirty="0">
                <a:latin typeface="Times New Roman" panose="02020603050405020304" pitchFamily="18" charset="0"/>
                <a:ea typeface="Calibri" panose="020F0502020204030204" pitchFamily="34" charset="0"/>
                <a:cs typeface="Times New Roman" panose="02020603050405020304" pitchFamily="18" charset="0"/>
              </a:rPr>
              <a:t>, D. Patel, Y. </a:t>
            </a:r>
            <a:r>
              <a:rPr lang="en-IN" dirty="0" err="1">
                <a:latin typeface="Times New Roman" panose="02020603050405020304" pitchFamily="18" charset="0"/>
                <a:ea typeface="Calibri" panose="020F0502020204030204" pitchFamily="34" charset="0"/>
                <a:cs typeface="Times New Roman" panose="02020603050405020304" pitchFamily="18" charset="0"/>
              </a:rPr>
              <a:t>Busnel</a:t>
            </a:r>
            <a:r>
              <a:rPr lang="en-IN" dirty="0">
                <a:latin typeface="Times New Roman" panose="02020603050405020304" pitchFamily="18" charset="0"/>
                <a:ea typeface="Calibri" panose="020F0502020204030204" pitchFamily="34" charset="0"/>
                <a:cs typeface="Times New Roman" panose="02020603050405020304" pitchFamily="18" charset="0"/>
              </a:rPr>
              <a:t>, R. </a:t>
            </a:r>
            <a:r>
              <a:rPr lang="en-IN" dirty="0" err="1">
                <a:latin typeface="Times New Roman" panose="02020603050405020304" pitchFamily="18" charset="0"/>
                <a:ea typeface="Calibri" panose="020F0502020204030204" pitchFamily="34" charset="0"/>
                <a:cs typeface="Times New Roman" panose="02020603050405020304" pitchFamily="18" charset="0"/>
              </a:rPr>
              <a:t>Ludinard</a:t>
            </a:r>
            <a:r>
              <a:rPr lang="en-IN" dirty="0">
                <a:latin typeface="Times New Roman" panose="02020603050405020304" pitchFamily="18" charset="0"/>
                <a:ea typeface="Calibri" panose="020F0502020204030204" pitchFamily="34" charset="0"/>
                <a:cs typeface="Times New Roman" panose="02020603050405020304" pitchFamily="18" charset="0"/>
              </a:rPr>
              <a:t>, S. </a:t>
            </a:r>
            <a:r>
              <a:rPr lang="en-IN" dirty="0" err="1">
                <a:latin typeface="Times New Roman" panose="02020603050405020304" pitchFamily="18" charset="0"/>
                <a:ea typeface="Calibri" panose="020F0502020204030204" pitchFamily="34" charset="0"/>
                <a:cs typeface="Times New Roman" panose="02020603050405020304" pitchFamily="18" charset="0"/>
              </a:rPr>
              <a:t>Kumari</a:t>
            </a:r>
            <a:r>
              <a:rPr lang="en-IN" dirty="0">
                <a:latin typeface="Times New Roman" panose="02020603050405020304" pitchFamily="18" charset="0"/>
                <a:ea typeface="Calibri" panose="020F0502020204030204" pitchFamily="34" charset="0"/>
                <a:cs typeface="Times New Roman" panose="02020603050405020304" pitchFamily="18" charset="0"/>
              </a:rPr>
              <a:t>, and M. K. Khan, “Dissecting Bitcoin </a:t>
            </a:r>
            <a:r>
              <a:rPr lang="en-IN" dirty="0" err="1">
                <a:latin typeface="Times New Roman" panose="02020603050405020304" pitchFamily="18" charset="0"/>
                <a:ea typeface="Calibri" panose="020F0502020204030204" pitchFamily="34" charset="0"/>
                <a:cs typeface="Times New Roman" panose="02020603050405020304" pitchFamily="18" charset="0"/>
              </a:rPr>
              <a:t>blockchain</a:t>
            </a:r>
            <a:r>
              <a:rPr lang="en-IN" dirty="0">
                <a:latin typeface="Times New Roman" panose="02020603050405020304" pitchFamily="18" charset="0"/>
                <a:ea typeface="Calibri" panose="020F0502020204030204" pitchFamily="34" charset="0"/>
                <a:cs typeface="Times New Roman" panose="02020603050405020304" pitchFamily="18" charset="0"/>
              </a:rPr>
              <a:t>: Empirical analysis of Bit- coin network (2009–2020),” J. </a:t>
            </a:r>
            <a:r>
              <a:rPr lang="en-IN" dirty="0" err="1">
                <a:latin typeface="Times New Roman" panose="02020603050405020304" pitchFamily="18" charset="0"/>
                <a:ea typeface="Calibri" panose="020F0502020204030204" pitchFamily="34" charset="0"/>
                <a:cs typeface="Times New Roman" panose="02020603050405020304" pitchFamily="18" charset="0"/>
              </a:rPr>
              <a:t>Netw</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Comput</a:t>
            </a:r>
            <a:r>
              <a:rPr lang="en-IN" dirty="0">
                <a:latin typeface="Times New Roman" panose="02020603050405020304" pitchFamily="18" charset="0"/>
                <a:ea typeface="Calibri" panose="020F0502020204030204" pitchFamily="34" charset="0"/>
                <a:cs typeface="Times New Roman" panose="02020603050405020304" pitchFamily="18" charset="0"/>
              </a:rPr>
              <a:t>. Appl., vol. 177, Mar. 2021, Art. no. 102940.</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[3] M. K. </a:t>
            </a:r>
            <a:r>
              <a:rPr lang="en-IN" dirty="0" err="1">
                <a:latin typeface="Times New Roman" panose="02020603050405020304" pitchFamily="18" charset="0"/>
                <a:ea typeface="Calibri" panose="020F0502020204030204" pitchFamily="34" charset="0"/>
                <a:cs typeface="Times New Roman" panose="02020603050405020304" pitchFamily="18" charset="0"/>
              </a:rPr>
              <a:t>Popuri</a:t>
            </a:r>
            <a:r>
              <a:rPr lang="en-IN" dirty="0">
                <a:latin typeface="Times New Roman" panose="02020603050405020304" pitchFamily="18" charset="0"/>
                <a:ea typeface="Calibri" panose="020F0502020204030204" pitchFamily="34" charset="0"/>
                <a:cs typeface="Times New Roman" panose="02020603050405020304" pitchFamily="18" charset="0"/>
              </a:rPr>
              <a:t> and M. H. </a:t>
            </a:r>
            <a:r>
              <a:rPr lang="en-IN" dirty="0" err="1">
                <a:latin typeface="Times New Roman" panose="02020603050405020304" pitchFamily="18" charset="0"/>
                <a:ea typeface="Calibri" panose="020F0502020204030204" pitchFamily="34" charset="0"/>
                <a:cs typeface="Times New Roman" panose="02020603050405020304" pitchFamily="18" charset="0"/>
              </a:rPr>
              <a:t>Gunes</a:t>
            </a:r>
            <a:r>
              <a:rPr lang="en-IN" dirty="0">
                <a:latin typeface="Times New Roman" panose="02020603050405020304" pitchFamily="18" charset="0"/>
                <a:ea typeface="Calibri" panose="020F0502020204030204" pitchFamily="34" charset="0"/>
                <a:cs typeface="Times New Roman" panose="02020603050405020304" pitchFamily="18" charset="0"/>
              </a:rPr>
              <a:t>, Empirical Analysis of Crypto </a:t>
            </a:r>
            <a:r>
              <a:rPr lang="en-IN" dirty="0" err="1">
                <a:latin typeface="Times New Roman" panose="02020603050405020304" pitchFamily="18" charset="0"/>
                <a:ea typeface="Calibri" panose="020F0502020204030204" pitchFamily="34" charset="0"/>
                <a:cs typeface="Times New Roman" panose="02020603050405020304" pitchFamily="18" charset="0"/>
              </a:rPr>
              <a:t>Curren</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cies</a:t>
            </a:r>
            <a:r>
              <a:rPr lang="en-IN" dirty="0">
                <a:latin typeface="Times New Roman" panose="02020603050405020304" pitchFamily="18" charset="0"/>
                <a:ea typeface="Calibri" panose="020F0502020204030204" pitchFamily="34" charset="0"/>
                <a:cs typeface="Times New Roman" panose="02020603050405020304" pitchFamily="18" charset="0"/>
              </a:rPr>
              <a:t>. Berlin, Germany: Springer, 2016, pp. 281–292.</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[4] D. Ron and A. Shamir, “Quantitative analysis of the full Bitcoin transaction graph,” in Proc. Int. Conf. Financial Cryptography Data </a:t>
            </a:r>
            <a:r>
              <a:rPr lang="en-IN" dirty="0" err="1">
                <a:latin typeface="Times New Roman" panose="02020603050405020304" pitchFamily="18" charset="0"/>
                <a:ea typeface="Calibri" panose="020F0502020204030204" pitchFamily="34" charset="0"/>
                <a:cs typeface="Times New Roman" panose="02020603050405020304" pitchFamily="18" charset="0"/>
              </a:rPr>
              <a:t>Secur</a:t>
            </a:r>
            <a:r>
              <a:rPr lang="en-IN" dirty="0">
                <a:latin typeface="Times New Roman" panose="02020603050405020304" pitchFamily="18" charset="0"/>
                <a:ea typeface="Calibri" panose="020F0502020204030204" pitchFamily="34" charset="0"/>
                <a:cs typeface="Times New Roman" panose="02020603050405020304" pitchFamily="18" charset="0"/>
              </a:rPr>
              <a:t>. Cham, Switzerland: Springer, 2013, pp. 6–24</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84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565" y="370806"/>
            <a:ext cx="8163340" cy="4483279"/>
          </a:xfrm>
          <a:prstGeom prst="rect">
            <a:avLst/>
          </a:prstGeom>
        </p:spPr>
        <p:txBody>
          <a:bodyPr wrap="square">
            <a:spAutoFit/>
          </a:bodyPr>
          <a:lstStyle/>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[5] L. Serena, S. Ferretti, and G. D’Angelo, “Cryptocurrencies activity as a complex network: Analysis of transactions graphs,” Peer-Peer </a:t>
            </a:r>
            <a:r>
              <a:rPr lang="en-IN" dirty="0" err="1">
                <a:latin typeface="Times New Roman" panose="02020603050405020304" pitchFamily="18" charset="0"/>
                <a:ea typeface="Calibri" panose="020F0502020204030204" pitchFamily="34" charset="0"/>
                <a:cs typeface="Times New Roman" panose="02020603050405020304" pitchFamily="18" charset="0"/>
              </a:rPr>
              <a:t>Netw</a:t>
            </a:r>
            <a:r>
              <a:rPr lang="en-IN" dirty="0">
                <a:latin typeface="Times New Roman" panose="02020603050405020304" pitchFamily="18" charset="0"/>
                <a:ea typeface="Calibri" panose="020F0502020204030204" pitchFamily="34" charset="0"/>
                <a:cs typeface="Times New Roman" panose="02020603050405020304" pitchFamily="18" charset="0"/>
              </a:rPr>
              <a:t>. Appl., vol. 15, no. 2, pp. 839–853, Mar. 2022.</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[6] B. Tao, I. W. </a:t>
            </a:r>
            <a:r>
              <a:rPr lang="en-IN" dirty="0" err="1">
                <a:latin typeface="Times New Roman" panose="02020603050405020304" pitchFamily="18" charset="0"/>
                <a:ea typeface="Calibri" panose="020F0502020204030204" pitchFamily="34" charset="0"/>
                <a:cs typeface="Times New Roman" panose="02020603050405020304" pitchFamily="18" charset="0"/>
              </a:rPr>
              <a:t>Ho</a:t>
            </a:r>
            <a:r>
              <a:rPr lang="en-IN" dirty="0">
                <a:latin typeface="Times New Roman" panose="02020603050405020304" pitchFamily="18" charset="0"/>
                <a:ea typeface="Calibri" panose="020F0502020204030204" pitchFamily="34" charset="0"/>
                <a:cs typeface="Times New Roman" panose="02020603050405020304" pitchFamily="18" charset="0"/>
              </a:rPr>
              <a:t>, and H.-N. Dai, “Complex network analysis of the Bitcoin </a:t>
            </a:r>
            <a:r>
              <a:rPr lang="en-IN" dirty="0" err="1">
                <a:latin typeface="Times New Roman" panose="02020603050405020304" pitchFamily="18" charset="0"/>
                <a:ea typeface="Calibri" panose="020F0502020204030204" pitchFamily="34" charset="0"/>
                <a:cs typeface="Times New Roman" panose="02020603050405020304" pitchFamily="18" charset="0"/>
              </a:rPr>
              <a:t>blockchain</a:t>
            </a:r>
            <a:r>
              <a:rPr lang="en-IN" dirty="0">
                <a:latin typeface="Times New Roman" panose="02020603050405020304" pitchFamily="18" charset="0"/>
                <a:ea typeface="Calibri" panose="020F0502020204030204" pitchFamily="34" charset="0"/>
                <a:cs typeface="Times New Roman" panose="02020603050405020304" pitchFamily="18" charset="0"/>
              </a:rPr>
              <a:t> network,” in Proc. IEEE Int. </a:t>
            </a:r>
            <a:r>
              <a:rPr lang="en-IN" dirty="0" err="1">
                <a:latin typeface="Times New Roman" panose="02020603050405020304" pitchFamily="18" charset="0"/>
                <a:ea typeface="Calibri" panose="020F0502020204030204" pitchFamily="34" charset="0"/>
                <a:cs typeface="Times New Roman" panose="02020603050405020304" pitchFamily="18" charset="0"/>
              </a:rPr>
              <a:t>Symp</a:t>
            </a:r>
            <a:r>
              <a:rPr lang="en-IN" dirty="0">
                <a:latin typeface="Times New Roman" panose="02020603050405020304" pitchFamily="18" charset="0"/>
                <a:ea typeface="Calibri" panose="020F0502020204030204" pitchFamily="34" charset="0"/>
                <a:cs typeface="Times New Roman" panose="02020603050405020304" pitchFamily="18" charset="0"/>
              </a:rPr>
              <a:t>. Circuits Syst. (ISCAS), May 2021, pp. 1–5.</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[7] B. Tao, H.-N. Dai, J. Wu, I. W. </a:t>
            </a:r>
            <a:r>
              <a:rPr lang="en-IN" dirty="0" err="1">
                <a:latin typeface="Times New Roman" panose="02020603050405020304" pitchFamily="18" charset="0"/>
                <a:ea typeface="Calibri" panose="020F0502020204030204" pitchFamily="34" charset="0"/>
                <a:cs typeface="Times New Roman" panose="02020603050405020304" pitchFamily="18" charset="0"/>
              </a:rPr>
              <a:t>Ho</a:t>
            </a:r>
            <a:r>
              <a:rPr lang="en-IN" dirty="0">
                <a:latin typeface="Times New Roman" panose="02020603050405020304" pitchFamily="18" charset="0"/>
                <a:ea typeface="Calibri" panose="020F0502020204030204" pitchFamily="34" charset="0"/>
                <a:cs typeface="Times New Roman" panose="02020603050405020304" pitchFamily="18" charset="0"/>
              </a:rPr>
              <a:t>, Z. Zheng, and C. F. </a:t>
            </a:r>
            <a:r>
              <a:rPr lang="en-IN" dirty="0" err="1">
                <a:latin typeface="Times New Roman" panose="02020603050405020304" pitchFamily="18" charset="0"/>
                <a:ea typeface="Calibri" panose="020F0502020204030204" pitchFamily="34" charset="0"/>
                <a:cs typeface="Times New Roman" panose="02020603050405020304" pitchFamily="18" charset="0"/>
              </a:rPr>
              <a:t>Cheang</a:t>
            </a:r>
            <a:r>
              <a:rPr lang="en-IN" dirty="0">
                <a:latin typeface="Times New Roman" panose="02020603050405020304" pitchFamily="18" charset="0"/>
                <a:ea typeface="Calibri" panose="020F0502020204030204" pitchFamily="34" charset="0"/>
                <a:cs typeface="Times New Roman" panose="02020603050405020304" pitchFamily="18" charset="0"/>
              </a:rPr>
              <a:t>, “Complex network analysis of the Bitcoin transaction network,” IEEE Trans. Circuits Syst. II, Exp. Briefs, vol. 69, no. 3, pp. 1009–1013, Mar. 2022.</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[8] S. </a:t>
            </a:r>
            <a:r>
              <a:rPr lang="en-IN" dirty="0" err="1">
                <a:latin typeface="Times New Roman" panose="02020603050405020304" pitchFamily="18" charset="0"/>
                <a:ea typeface="Calibri" panose="020F0502020204030204" pitchFamily="34" charset="0"/>
                <a:cs typeface="Times New Roman" panose="02020603050405020304" pitchFamily="18" charset="0"/>
              </a:rPr>
              <a:t>Ranshous</a:t>
            </a:r>
            <a:r>
              <a:rPr lang="en-IN" dirty="0">
                <a:latin typeface="Times New Roman" panose="02020603050405020304" pitchFamily="18" charset="0"/>
                <a:ea typeface="Calibri" panose="020F0502020204030204" pitchFamily="34" charset="0"/>
                <a:cs typeface="Times New Roman" panose="02020603050405020304" pitchFamily="18" charset="0"/>
              </a:rPr>
              <a:t> et al., “Exchange pattern mining in the Bitcoin transaction directed hypergraph,” in Financial Cryptography and Data Security. </a:t>
            </a:r>
            <a:r>
              <a:rPr lang="en-IN" dirty="0" err="1">
                <a:latin typeface="Times New Roman" panose="02020603050405020304" pitchFamily="18" charset="0"/>
                <a:ea typeface="Calibri" panose="020F0502020204030204" pitchFamily="34" charset="0"/>
                <a:cs typeface="Times New Roman" panose="02020603050405020304" pitchFamily="18" charset="0"/>
              </a:rPr>
              <a:t>Sliema</a:t>
            </a:r>
            <a:r>
              <a:rPr lang="en-IN" dirty="0">
                <a:latin typeface="Times New Roman" panose="02020603050405020304" pitchFamily="18" charset="0"/>
                <a:ea typeface="Calibri" panose="020F0502020204030204" pitchFamily="34" charset="0"/>
                <a:cs typeface="Times New Roman" panose="02020603050405020304" pitchFamily="18" charset="0"/>
              </a:rPr>
              <a:t>, Malta: Springer, 2017, pp. 248–263.</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[9] M. </a:t>
            </a:r>
            <a:r>
              <a:rPr lang="en-IN" dirty="0" err="1">
                <a:latin typeface="Times New Roman" panose="02020603050405020304" pitchFamily="18" charset="0"/>
                <a:ea typeface="Calibri" panose="020F0502020204030204" pitchFamily="34" charset="0"/>
                <a:cs typeface="Times New Roman" panose="02020603050405020304" pitchFamily="18" charset="0"/>
              </a:rPr>
              <a:t>Romiti</a:t>
            </a:r>
            <a:r>
              <a:rPr lang="en-IN" dirty="0">
                <a:latin typeface="Times New Roman" panose="02020603050405020304" pitchFamily="18" charset="0"/>
                <a:ea typeface="Calibri" panose="020F0502020204030204" pitchFamily="34" charset="0"/>
                <a:cs typeface="Times New Roman" panose="02020603050405020304" pitchFamily="18" charset="0"/>
              </a:rPr>
              <a:t>, A. </a:t>
            </a:r>
            <a:r>
              <a:rPr lang="en-IN" dirty="0" err="1">
                <a:latin typeface="Times New Roman" panose="02020603050405020304" pitchFamily="18" charset="0"/>
                <a:ea typeface="Calibri" panose="020F0502020204030204" pitchFamily="34" charset="0"/>
                <a:cs typeface="Times New Roman" panose="02020603050405020304" pitchFamily="18" charset="0"/>
              </a:rPr>
              <a:t>Judmayer</a:t>
            </a:r>
            <a:r>
              <a:rPr lang="en-IN" dirty="0">
                <a:latin typeface="Times New Roman" panose="02020603050405020304" pitchFamily="18" charset="0"/>
                <a:ea typeface="Calibri" panose="020F0502020204030204" pitchFamily="34" charset="0"/>
                <a:cs typeface="Times New Roman" panose="02020603050405020304" pitchFamily="18" charset="0"/>
              </a:rPr>
              <a:t>, A. </a:t>
            </a:r>
            <a:r>
              <a:rPr lang="en-IN" dirty="0" err="1">
                <a:latin typeface="Times New Roman" panose="02020603050405020304" pitchFamily="18" charset="0"/>
                <a:ea typeface="Calibri" panose="020F0502020204030204" pitchFamily="34" charset="0"/>
                <a:cs typeface="Times New Roman" panose="02020603050405020304" pitchFamily="18" charset="0"/>
              </a:rPr>
              <a:t>Zamyatin</a:t>
            </a:r>
            <a:r>
              <a:rPr lang="en-IN" dirty="0">
                <a:latin typeface="Times New Roman" panose="02020603050405020304" pitchFamily="18" charset="0"/>
                <a:ea typeface="Calibri" panose="020F0502020204030204" pitchFamily="34" charset="0"/>
                <a:cs typeface="Times New Roman" panose="02020603050405020304" pitchFamily="18" charset="0"/>
              </a:rPr>
              <a:t>, and B. </a:t>
            </a:r>
            <a:r>
              <a:rPr lang="en-IN" dirty="0" err="1">
                <a:latin typeface="Times New Roman" panose="02020603050405020304" pitchFamily="18" charset="0"/>
                <a:ea typeface="Calibri" panose="020F0502020204030204" pitchFamily="34" charset="0"/>
                <a:cs typeface="Times New Roman" panose="02020603050405020304" pitchFamily="18" charset="0"/>
              </a:rPr>
              <a:t>Haslhofer</a:t>
            </a:r>
            <a:r>
              <a:rPr lang="en-IN" dirty="0">
                <a:latin typeface="Times New Roman" panose="02020603050405020304" pitchFamily="18" charset="0"/>
                <a:ea typeface="Calibri" panose="020F0502020204030204" pitchFamily="34" charset="0"/>
                <a:cs typeface="Times New Roman" panose="02020603050405020304" pitchFamily="18" charset="0"/>
              </a:rPr>
              <a:t>, “A deep dive into Bitcoin mining pools: An empirical analysis of mining shares,” 2019, arXiv:1905.05999.</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[10] N. </a:t>
            </a:r>
            <a:r>
              <a:rPr lang="en-IN" dirty="0" err="1">
                <a:latin typeface="Times New Roman" panose="02020603050405020304" pitchFamily="18" charset="0"/>
                <a:ea typeface="Calibri" panose="020F0502020204030204" pitchFamily="34" charset="0"/>
                <a:cs typeface="Times New Roman" panose="02020603050405020304" pitchFamily="18" charset="0"/>
              </a:rPr>
              <a:t>Tovanich</a:t>
            </a:r>
            <a:r>
              <a:rPr lang="en-IN" dirty="0">
                <a:latin typeface="Times New Roman" panose="02020603050405020304" pitchFamily="18" charset="0"/>
                <a:ea typeface="Calibri" panose="020F0502020204030204" pitchFamily="34" charset="0"/>
                <a:cs typeface="Times New Roman" panose="02020603050405020304" pitchFamily="18" charset="0"/>
              </a:rPr>
              <a:t>, N. </a:t>
            </a:r>
            <a:r>
              <a:rPr lang="en-IN" dirty="0" err="1">
                <a:latin typeface="Times New Roman" panose="02020603050405020304" pitchFamily="18" charset="0"/>
                <a:ea typeface="Calibri" panose="020F0502020204030204" pitchFamily="34" charset="0"/>
                <a:cs typeface="Times New Roman" panose="02020603050405020304" pitchFamily="18" charset="0"/>
              </a:rPr>
              <a:t>Soulié</a:t>
            </a:r>
            <a:r>
              <a:rPr lang="en-IN" dirty="0">
                <a:latin typeface="Times New Roman" panose="02020603050405020304" pitchFamily="18" charset="0"/>
                <a:ea typeface="Calibri" panose="020F0502020204030204" pitchFamily="34" charset="0"/>
                <a:cs typeface="Times New Roman" panose="02020603050405020304" pitchFamily="18" charset="0"/>
              </a:rPr>
              <a:t>, N. </a:t>
            </a:r>
            <a:r>
              <a:rPr lang="en-IN" dirty="0" err="1">
                <a:latin typeface="Times New Roman" panose="02020603050405020304" pitchFamily="18" charset="0"/>
                <a:ea typeface="Calibri" panose="020F0502020204030204" pitchFamily="34" charset="0"/>
                <a:cs typeface="Times New Roman" panose="02020603050405020304" pitchFamily="18" charset="0"/>
              </a:rPr>
              <a:t>Heulot</a:t>
            </a:r>
            <a:r>
              <a:rPr lang="en-IN" dirty="0">
                <a:latin typeface="Times New Roman" panose="02020603050405020304" pitchFamily="18" charset="0"/>
                <a:ea typeface="Calibri" panose="020F0502020204030204" pitchFamily="34" charset="0"/>
                <a:cs typeface="Times New Roman" panose="02020603050405020304" pitchFamily="18" charset="0"/>
              </a:rPr>
              <a:t>, and P. Isenberg, “An empirical analysis of pool hopping </a:t>
            </a:r>
            <a:r>
              <a:rPr lang="en-IN" dirty="0" err="1">
                <a:latin typeface="Times New Roman" panose="02020603050405020304" pitchFamily="18" charset="0"/>
                <a:ea typeface="Calibri" panose="020F0502020204030204" pitchFamily="34" charset="0"/>
                <a:cs typeface="Times New Roman" panose="02020603050405020304" pitchFamily="18" charset="0"/>
              </a:rPr>
              <a:t>behavior</a:t>
            </a:r>
            <a:r>
              <a:rPr lang="en-IN" dirty="0">
                <a:latin typeface="Times New Roman" panose="02020603050405020304" pitchFamily="18" charset="0"/>
                <a:ea typeface="Calibri" panose="020F0502020204030204" pitchFamily="34" charset="0"/>
                <a:cs typeface="Times New Roman" panose="02020603050405020304" pitchFamily="18" charset="0"/>
              </a:rPr>
              <a:t> in the Bitcoin </a:t>
            </a:r>
            <a:r>
              <a:rPr lang="en-IN" dirty="0" err="1">
                <a:latin typeface="Times New Roman" panose="02020603050405020304" pitchFamily="18" charset="0"/>
                <a:ea typeface="Calibri" panose="020F0502020204030204" pitchFamily="34" charset="0"/>
                <a:cs typeface="Times New Roman" panose="02020603050405020304" pitchFamily="18" charset="0"/>
              </a:rPr>
              <a:t>blockchain</a:t>
            </a:r>
            <a:r>
              <a:rPr lang="en-IN" dirty="0">
                <a:latin typeface="Times New Roman" panose="02020603050405020304" pitchFamily="18" charset="0"/>
                <a:ea typeface="Calibri" panose="020F0502020204030204" pitchFamily="34" charset="0"/>
                <a:cs typeface="Times New Roman" panose="02020603050405020304" pitchFamily="18" charset="0"/>
              </a:rPr>
              <a:t>,” in Proc. IEEE Int. Conf. </a:t>
            </a:r>
            <a:r>
              <a:rPr lang="en-IN" dirty="0" err="1">
                <a:latin typeface="Times New Roman" panose="02020603050405020304" pitchFamily="18" charset="0"/>
                <a:ea typeface="Calibri" panose="020F0502020204030204" pitchFamily="34" charset="0"/>
                <a:cs typeface="Times New Roman" panose="02020603050405020304" pitchFamily="18" charset="0"/>
              </a:rPr>
              <a:t>Blockchain</a:t>
            </a:r>
            <a:r>
              <a:rPr lang="en-IN" dirty="0">
                <a:latin typeface="Times New Roman" panose="02020603050405020304" pitchFamily="18" charset="0"/>
                <a:ea typeface="Calibri" panose="020F0502020204030204" pitchFamily="34" charset="0"/>
                <a:cs typeface="Times New Roman" panose="02020603050405020304" pitchFamily="18" charset="0"/>
              </a:rPr>
              <a:t> Cryptocurrency, May 2021, pp. 1–9.</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7524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78"/>
        <p:cNvGrpSpPr/>
        <p:nvPr/>
      </p:nvGrpSpPr>
      <p:grpSpPr>
        <a:xfrm>
          <a:off x="0" y="0"/>
          <a:ext cx="0" cy="0"/>
          <a:chOff x="0" y="0"/>
          <a:chExt cx="0" cy="0"/>
        </a:xfrm>
      </p:grpSpPr>
      <p:sp>
        <p:nvSpPr>
          <p:cNvPr id="2" name="Title 1"/>
          <p:cNvSpPr>
            <a:spLocks noGrp="1"/>
          </p:cNvSpPr>
          <p:nvPr>
            <p:ph type="title"/>
          </p:nvPr>
        </p:nvSpPr>
        <p:spPr>
          <a:xfrm>
            <a:off x="691515" y="1630680"/>
            <a:ext cx="8031480" cy="2084705"/>
          </a:xfrm>
        </p:spPr>
        <p:txBody>
          <a:bodyPr/>
          <a:lstStyle/>
          <a:p>
            <a:r>
              <a:rPr lang="en-IN" altLang="en-US" sz="8000"/>
              <a:t>THANK YOU</a:t>
            </a:r>
          </a:p>
        </p:txBody>
      </p:sp>
      <p:sp>
        <p:nvSpPr>
          <p:cNvPr id="1389" name="Google Shape;1389;p38"/>
          <p:cNvSpPr/>
          <p:nvPr>
            <p:custDataLst>
              <p:tags r:id="rId1"/>
            </p:custDataLst>
          </p:nvPr>
        </p:nvSpPr>
        <p:spPr>
          <a:xfrm>
            <a:off x="6955276" y="319850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89;p38"/>
          <p:cNvSpPr/>
          <p:nvPr>
            <p:custDataLst>
              <p:tags r:id="rId2"/>
            </p:custDataLst>
          </p:nvPr>
        </p:nvSpPr>
        <p:spPr>
          <a:xfrm rot="10800000">
            <a:off x="-78619" y="5085"/>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532474" y="399466"/>
            <a:ext cx="7586870" cy="5399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t>Project Description</a:t>
            </a:r>
            <a:endParaRPr sz="2400" dirty="0"/>
          </a:p>
        </p:txBody>
      </p:sp>
      <p:sp>
        <p:nvSpPr>
          <p:cNvPr id="659" name="Google Shape;659;p28"/>
          <p:cNvSpPr/>
          <p:nvPr/>
        </p:nvSpPr>
        <p:spPr>
          <a:xfrm>
            <a:off x="947688" y="36378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44117" y="838782"/>
            <a:ext cx="7349460" cy="397031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focuses on time series analysis for predicting Bitcoin prices using various methodologies, including Recurrent Neural Networks (RNN), Long Short-Term Memory networks (LSTM), Auto Regressive Integrated Moving Average (ARIMA), and Facebook's Prophet. We utilize a dataset consisting of timestamps and closing prices to train and evaluate the performance of these models. The objective is to identify the most effective forecasting technique for Bitcoin price movements, addressing the inherent volatility of cryptocurrency markets. By leveraging historical price data, we aim to enhance prediction accuracy, contributing to more informed trading decisions. Our findings will provide valuable insights into the applicability of different predictive models in the context of cryptocurrency, ultimately aiming to assist investors in navigating the complexities of Bitcoin trading. The results underscore the strengths and weaknesses of each method, paving the way for future research in financial time series analysis.</a:t>
            </a:r>
          </a:p>
          <a:p>
            <a:pPr algn="just">
              <a:lnSpc>
                <a:spcPct val="150000"/>
              </a:lnSpc>
            </a:pPr>
            <a:r>
              <a:rPr lang="en-US" dirty="0">
                <a:latin typeface="Times New Roman" panose="02020603050405020304" pitchFamily="18" charset="0"/>
                <a:cs typeface="Times New Roman" panose="02020603050405020304" pitchFamily="18" charset="0"/>
              </a:rPr>
              <a:t>Keywords: RNN, LSTM, ARIMA and Prophet,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dataset.</a:t>
            </a:r>
          </a:p>
        </p:txBody>
      </p:sp>
    </p:spTree>
    <p:extLst>
      <p:ext uri="{BB962C8B-B14F-4D97-AF65-F5344CB8AC3E}">
        <p14:creationId xmlns:p14="http://schemas.microsoft.com/office/powerpoint/2010/main" val="3697784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510551" y="411883"/>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t>Problem Statement</a:t>
            </a:r>
            <a:endParaRPr sz="2400" dirty="0"/>
          </a:p>
        </p:txBody>
      </p:sp>
      <p:sp>
        <p:nvSpPr>
          <p:cNvPr id="660" name="Google Shape;660;p28"/>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441825" y="1096893"/>
            <a:ext cx="5996609" cy="29621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cryptocurrency market, particularly Bitcoin, is characterized by high volatility, making accurate price prediction a significant challenge for investors. Traditional forecasting methods often struggle to adapt to the dynamic nature of these markets. This study aims to explore the effectiveness of various time series analysis techniques, including RNN, LSTM, ARIMA, and Facebook's Prophet, to predict Bitcoin prices. By employing a dataset of historical timestamps and closing prices, we seek to determine which methodology yields the most accurate forecasts, ultimately providing insights that can aid investors in making informed trading decisions amidst market fluctuations.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786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xfrm>
            <a:off x="715100" y="535000"/>
            <a:ext cx="7713900" cy="7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smtClean="0"/>
              <a:t>Objective of the Project</a:t>
            </a:r>
            <a:endParaRPr sz="2400" dirty="0"/>
          </a:p>
        </p:txBody>
      </p:sp>
      <p:sp>
        <p:nvSpPr>
          <p:cNvPr id="3" name="Text Placeholder 2"/>
          <p:cNvSpPr>
            <a:spLocks noGrp="1" noChangeArrowheads="1"/>
          </p:cNvSpPr>
          <p:nvPr>
            <p:ph type="body" idx="1"/>
          </p:nvPr>
        </p:nvSpPr>
        <p:spPr bwMode="auto">
          <a:xfrm>
            <a:off x="771847" y="1324119"/>
            <a:ext cx="735840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just" eaLnBrk="0" fontAlgn="base" hangingPunct="0">
              <a:lnSpc>
                <a:spcPct val="150000"/>
              </a:lnSpc>
              <a:spcBef>
                <a:spcPct val="0"/>
              </a:spcBef>
              <a:spcAft>
                <a:spcPct val="0"/>
              </a:spcAft>
              <a:buClrTx/>
              <a:buSzTx/>
              <a:buNone/>
            </a:pPr>
            <a:r>
              <a:rPr lang="en-US" altLang="en-US" sz="1400" dirty="0">
                <a:solidFill>
                  <a:schemeClr val="tx1"/>
                </a:solidFill>
                <a:latin typeface="Times New Roman" panose="02020603050405020304" pitchFamily="18" charset="0"/>
                <a:cs typeface="Times New Roman" panose="02020603050405020304" pitchFamily="18" charset="0"/>
              </a:rPr>
              <a:t>The primary objective of this project is to conduct a comprehensive time series analysis for predicting Bitcoin prices by comparing various forecasting methodologies, including RNN, LSTM, ARIMA, and Facebook's Prophet. We aim to utilize historical closing price data to develop and evaluate these models, with a focus on enhancing prediction accuracy amidst the inherent volatility of the cryptocurrency market. By identifying the most effective predictive technique, this study seeks to provide insights that will assist investors in making informed trading decisions, thereby contributing to a deeper understanding of financial time series analysis in the context of cryptocurrency.</a:t>
            </a:r>
            <a:endParaRPr kumimoji="0" lang="en-US" altLang="en-US" sz="1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31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679370" y="388629"/>
            <a:ext cx="3448200" cy="632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dirty="0" smtClean="0"/>
              <a:t>Scope</a:t>
            </a:r>
            <a:endParaRPr sz="2400" dirty="0"/>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000917" y="1166639"/>
            <a:ext cx="7141840" cy="2638992"/>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explores the application of time series analysis techniques for predicting Bitcoin prices, focusing on RNN, LSTM, ARIMA, and Prophet models. By utilizing a comprehensive dataset of timestamps and closing prices, we aim to evaluate each model's performance in forecasting Bitcoin price movements amidst market volatility. The research will examine the strengths and weaknesses of these methodologies, offering insights into their effectiveness in cryptocurrency trading. Additionally, the findings will serve as a foundation for future studies in financial time series analysis, enabling investors to make data-driven decisions in an increasingly complex trading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592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950" y="317500"/>
            <a:ext cx="5067300" cy="609600"/>
          </a:xfrm>
        </p:spPr>
        <p:txBody>
          <a:bodyPr/>
          <a:lstStyle/>
          <a:p>
            <a:r>
              <a:rPr lang="en-GB" sz="2400" dirty="0" smtClean="0"/>
              <a:t>Literature Survey</a:t>
            </a:r>
            <a:endParaRPr lang="en-IN" sz="2400" dirty="0"/>
          </a:p>
        </p:txBody>
      </p:sp>
      <p:graphicFrame>
        <p:nvGraphicFramePr>
          <p:cNvPr id="4" name="Table 3"/>
          <p:cNvGraphicFramePr>
            <a:graphicFrameLocks noGrp="1"/>
          </p:cNvGraphicFramePr>
          <p:nvPr>
            <p:extLst/>
          </p:nvPr>
        </p:nvGraphicFramePr>
        <p:xfrm>
          <a:off x="766300" y="927100"/>
          <a:ext cx="7586001" cy="3663950"/>
        </p:xfrm>
        <a:graphic>
          <a:graphicData uri="http://schemas.openxmlformats.org/drawingml/2006/table">
            <a:tbl>
              <a:tblPr firstRow="1" bandRow="1">
                <a:tableStyleId>{5C22544A-7EE6-4342-B048-85BDC9FD1C3A}</a:tableStyleId>
              </a:tblPr>
              <a:tblGrid>
                <a:gridCol w="588221">
                  <a:extLst>
                    <a:ext uri="{9D8B030D-6E8A-4147-A177-3AD203B41FA5}">
                      <a16:colId xmlns:a16="http://schemas.microsoft.com/office/drawing/2014/main" val="20000"/>
                    </a:ext>
                  </a:extLst>
                </a:gridCol>
                <a:gridCol w="937826">
                  <a:extLst>
                    <a:ext uri="{9D8B030D-6E8A-4147-A177-3AD203B41FA5}">
                      <a16:colId xmlns:a16="http://schemas.microsoft.com/office/drawing/2014/main" val="20001"/>
                    </a:ext>
                  </a:extLst>
                </a:gridCol>
                <a:gridCol w="1367934">
                  <a:extLst>
                    <a:ext uri="{9D8B030D-6E8A-4147-A177-3AD203B41FA5}">
                      <a16:colId xmlns:a16="http://schemas.microsoft.com/office/drawing/2014/main" val="20002"/>
                    </a:ext>
                  </a:extLst>
                </a:gridCol>
                <a:gridCol w="1495919">
                  <a:extLst>
                    <a:ext uri="{9D8B030D-6E8A-4147-A177-3AD203B41FA5}">
                      <a16:colId xmlns:a16="http://schemas.microsoft.com/office/drawing/2014/main" val="20003"/>
                    </a:ext>
                  </a:extLst>
                </a:gridCol>
                <a:gridCol w="3196101">
                  <a:extLst>
                    <a:ext uri="{9D8B030D-6E8A-4147-A177-3AD203B41FA5}">
                      <a16:colId xmlns:a16="http://schemas.microsoft.com/office/drawing/2014/main" val="20004"/>
                    </a:ext>
                  </a:extLst>
                </a:gridCol>
              </a:tblGrid>
              <a:tr h="278130">
                <a:tc>
                  <a:txBody>
                    <a:bodyPr/>
                    <a:lstStyle/>
                    <a:p>
                      <a:r>
                        <a:rPr lang="en-US" sz="1100" dirty="0"/>
                        <a:t>S.NO</a:t>
                      </a:r>
                    </a:p>
                  </a:txBody>
                  <a:tcPr marL="68580" marR="68580" marT="34290" marB="34290"/>
                </a:tc>
                <a:tc>
                  <a:txBody>
                    <a:bodyPr/>
                    <a:lstStyle/>
                    <a:p>
                      <a:r>
                        <a:rPr lang="en-US" sz="1100" dirty="0"/>
                        <a:t>YEAR</a:t>
                      </a:r>
                    </a:p>
                  </a:txBody>
                  <a:tcPr marL="68580" marR="68580" marT="34290" marB="34290"/>
                </a:tc>
                <a:tc>
                  <a:txBody>
                    <a:bodyPr/>
                    <a:lstStyle/>
                    <a:p>
                      <a:r>
                        <a:rPr lang="en-US" sz="1100" dirty="0"/>
                        <a:t>AUTHORS</a:t>
                      </a:r>
                    </a:p>
                  </a:txBody>
                  <a:tcPr marL="68580" marR="68580" marT="34290" marB="34290"/>
                </a:tc>
                <a:tc>
                  <a:txBody>
                    <a:bodyPr/>
                    <a:lstStyle/>
                    <a:p>
                      <a:r>
                        <a:rPr lang="en-US" sz="1100" dirty="0"/>
                        <a:t>TITLE</a:t>
                      </a:r>
                    </a:p>
                  </a:txBody>
                  <a:tcPr marL="68580" marR="68580" marT="34290" marB="34290"/>
                </a:tc>
                <a:tc>
                  <a:txBody>
                    <a:bodyPr/>
                    <a:lstStyle/>
                    <a:p>
                      <a:r>
                        <a:rPr lang="en-US" sz="1100" dirty="0"/>
                        <a:t>OUT COMES</a:t>
                      </a:r>
                    </a:p>
                  </a:txBody>
                  <a:tcPr marL="68580" marR="68580" marT="34290" marB="34290"/>
                </a:tc>
                <a:extLst>
                  <a:ext uri="{0D108BD9-81ED-4DB2-BD59-A6C34878D82A}">
                    <a16:rowId xmlns:a16="http://schemas.microsoft.com/office/drawing/2014/main" val="10000"/>
                  </a:ext>
                </a:extLst>
              </a:tr>
              <a:tr h="1671320">
                <a:tc>
                  <a:txBody>
                    <a:bodyPr/>
                    <a:lstStyle/>
                    <a:p>
                      <a:pPr algn="just"/>
                      <a:r>
                        <a:rPr lang="en-US" sz="1100" dirty="0" smtClean="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100" dirty="0" smtClean="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it-IT" sz="1200" b="0" kern="1200" dirty="0" smtClean="0">
                          <a:solidFill>
                            <a:schemeClr val="dk1"/>
                          </a:solidFill>
                          <a:effectLst/>
                          <a:latin typeface="Times New Roman" panose="02020603050405020304" pitchFamily="18" charset="0"/>
                          <a:ea typeface="+mn-ea"/>
                          <a:cs typeface="Times New Roman" panose="02020603050405020304" pitchFamily="18" charset="0"/>
                        </a:rPr>
                        <a:t>L. Serena, S. Ferretti, and G. D’Angelo.</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Cryptocurrencies activity as a complex network: Analysis of transactions graphs.</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authors introduce the Distributed Ledger Network Analyzer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DiLeNA</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a tool designed to investigate transaction networks. Their findings reveal that transaction graphs across all studied DLTs exhibit small-world properties, highlighting the importance of network analysis for understanding user interactions and the dynamics of cryptocurrency ecosystems.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531620">
                <a:tc>
                  <a:txBody>
                    <a:bodyPr/>
                    <a:lstStyle/>
                    <a:p>
                      <a:pPr algn="just"/>
                      <a:r>
                        <a:rPr lang="en-US" sz="1100" dirty="0" smtClean="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it-IT" sz="1200" b="0" kern="1200" dirty="0" smtClean="0">
                          <a:solidFill>
                            <a:schemeClr val="dk1"/>
                          </a:solidFill>
                          <a:effectLst/>
                          <a:latin typeface="Times New Roman" panose="02020603050405020304" pitchFamily="18" charset="0"/>
                          <a:ea typeface="+mn-ea"/>
                          <a:cs typeface="Times New Roman" panose="02020603050405020304" pitchFamily="18" charset="0"/>
                        </a:rPr>
                        <a:t>B. Tao, I. W. Ho, and H.-N. Dai.</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Complex network analysis of the Bitcoin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network.</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Using machine learning models like k-nearest neighbors, decision tree, and XGBoost, they achieve classification accuracies between 93.24% and 97.13%. Additionally, the study proposes a k-hop subgraph generation algorithm for in-depth network analysis and examines Bitcoin address behavior patterns, contributing to better understanding and tracking of </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transactions.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352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86950" y="666950"/>
          <a:ext cx="7586001" cy="3417370"/>
        </p:xfrm>
        <a:graphic>
          <a:graphicData uri="http://schemas.openxmlformats.org/drawingml/2006/table">
            <a:tbl>
              <a:tblPr firstRow="1" bandRow="1">
                <a:tableStyleId>{5C22544A-7EE6-4342-B048-85BDC9FD1C3A}</a:tableStyleId>
              </a:tblPr>
              <a:tblGrid>
                <a:gridCol w="588221">
                  <a:extLst>
                    <a:ext uri="{9D8B030D-6E8A-4147-A177-3AD203B41FA5}">
                      <a16:colId xmlns:a16="http://schemas.microsoft.com/office/drawing/2014/main" val="20000"/>
                    </a:ext>
                  </a:extLst>
                </a:gridCol>
                <a:gridCol w="937826">
                  <a:extLst>
                    <a:ext uri="{9D8B030D-6E8A-4147-A177-3AD203B41FA5}">
                      <a16:colId xmlns:a16="http://schemas.microsoft.com/office/drawing/2014/main" val="20001"/>
                    </a:ext>
                  </a:extLst>
                </a:gridCol>
                <a:gridCol w="1367934">
                  <a:extLst>
                    <a:ext uri="{9D8B030D-6E8A-4147-A177-3AD203B41FA5}">
                      <a16:colId xmlns:a16="http://schemas.microsoft.com/office/drawing/2014/main" val="20002"/>
                    </a:ext>
                  </a:extLst>
                </a:gridCol>
                <a:gridCol w="1496169">
                  <a:extLst>
                    <a:ext uri="{9D8B030D-6E8A-4147-A177-3AD203B41FA5}">
                      <a16:colId xmlns:a16="http://schemas.microsoft.com/office/drawing/2014/main" val="20003"/>
                    </a:ext>
                  </a:extLst>
                </a:gridCol>
                <a:gridCol w="3195851">
                  <a:extLst>
                    <a:ext uri="{9D8B030D-6E8A-4147-A177-3AD203B41FA5}">
                      <a16:colId xmlns:a16="http://schemas.microsoft.com/office/drawing/2014/main" val="20004"/>
                    </a:ext>
                  </a:extLst>
                </a:gridCol>
              </a:tblGrid>
              <a:tr h="278130">
                <a:tc>
                  <a:txBody>
                    <a:bodyPr/>
                    <a:lstStyle/>
                    <a:p>
                      <a:r>
                        <a:rPr lang="en-US" sz="1100" dirty="0"/>
                        <a:t>S.NO</a:t>
                      </a:r>
                    </a:p>
                  </a:txBody>
                  <a:tcPr marL="68580" marR="68580" marT="34290" marB="34290"/>
                </a:tc>
                <a:tc>
                  <a:txBody>
                    <a:bodyPr/>
                    <a:lstStyle/>
                    <a:p>
                      <a:r>
                        <a:rPr lang="en-US" sz="1100" dirty="0"/>
                        <a:t>YEAR</a:t>
                      </a:r>
                    </a:p>
                  </a:txBody>
                  <a:tcPr marL="68580" marR="68580" marT="34290" marB="34290"/>
                </a:tc>
                <a:tc>
                  <a:txBody>
                    <a:bodyPr/>
                    <a:lstStyle/>
                    <a:p>
                      <a:r>
                        <a:rPr lang="en-US" sz="1100" dirty="0"/>
                        <a:t>AUTHORS</a:t>
                      </a:r>
                    </a:p>
                  </a:txBody>
                  <a:tcPr marL="68580" marR="68580" marT="34290" marB="34290"/>
                </a:tc>
                <a:tc>
                  <a:txBody>
                    <a:bodyPr/>
                    <a:lstStyle/>
                    <a:p>
                      <a:r>
                        <a:rPr lang="en-US" sz="1100" dirty="0"/>
                        <a:t>TITLE</a:t>
                      </a:r>
                    </a:p>
                  </a:txBody>
                  <a:tcPr marL="68580" marR="68580" marT="34290" marB="34290"/>
                </a:tc>
                <a:tc>
                  <a:txBody>
                    <a:bodyPr/>
                    <a:lstStyle/>
                    <a:p>
                      <a:r>
                        <a:rPr lang="en-US" sz="1100" dirty="0"/>
                        <a:t>OUT COMES</a:t>
                      </a:r>
                    </a:p>
                  </a:txBody>
                  <a:tcPr marL="68580" marR="68580" marT="34290" marB="34290"/>
                </a:tc>
                <a:extLst>
                  <a:ext uri="{0D108BD9-81ED-4DB2-BD59-A6C34878D82A}">
                    <a16:rowId xmlns:a16="http://schemas.microsoft.com/office/drawing/2014/main" val="10000"/>
                  </a:ext>
                </a:extLst>
              </a:tr>
              <a:tr h="1607620">
                <a:tc>
                  <a:txBody>
                    <a:bodyPr/>
                    <a:lstStyle/>
                    <a:p>
                      <a:pPr algn="just"/>
                      <a:r>
                        <a:rPr lang="en-US" sz="110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100" dirty="0" smtClean="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B. Tao, H.-N. Dai, J. Wu, I. W. </a:t>
                      </a:r>
                      <a:r>
                        <a:rPr lang="en-IN" sz="1200" b="0" kern="1200" dirty="0" err="1" smtClean="0">
                          <a:solidFill>
                            <a:schemeClr val="dk1"/>
                          </a:solidFill>
                          <a:effectLst/>
                          <a:latin typeface="Times New Roman" panose="02020603050405020304" pitchFamily="18" charset="0"/>
                          <a:ea typeface="+mn-ea"/>
                          <a:cs typeface="Times New Roman" panose="02020603050405020304" pitchFamily="18" charset="0"/>
                        </a:rPr>
                        <a:t>Ho</a:t>
                      </a:r>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 Z. Zheng, and C. F. </a:t>
                      </a:r>
                      <a:r>
                        <a:rPr lang="en-IN" sz="1200" b="0" kern="1200" dirty="0" err="1" smtClean="0">
                          <a:solidFill>
                            <a:schemeClr val="dk1"/>
                          </a:solidFill>
                          <a:effectLst/>
                          <a:latin typeface="Times New Roman" panose="02020603050405020304" pitchFamily="18" charset="0"/>
                          <a:ea typeface="+mn-ea"/>
                          <a:cs typeface="Times New Roman" panose="02020603050405020304" pitchFamily="18" charset="0"/>
                        </a:rPr>
                        <a:t>Cheang</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Complex network analysis of the Bitcoin transaction network</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A novel subgraph generation algorithm, BTC-</a:t>
                      </a:r>
                      <a:r>
                        <a:rPr lang="en-US" sz="1200" kern="1200" dirty="0" err="1" smtClean="0">
                          <a:solidFill>
                            <a:schemeClr val="dk1"/>
                          </a:solidFill>
                          <a:effectLst/>
                          <a:latin typeface="Times New Roman" panose="02020603050405020304" pitchFamily="18" charset="0"/>
                          <a:ea typeface="+mn-ea"/>
                          <a:cs typeface="Times New Roman" panose="02020603050405020304" pitchFamily="18" charset="0"/>
                        </a:rPr>
                        <a:t>SubGen</a:t>
                      </a:r>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 extracts k-hop subgraphs from the Bitcoin transaction network. Classification using various machine learning models achieved accuracy rates between 93.24% and 97.13%. The study also explores feature importance and behavior patterns of Bitcoin addresses.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531620">
                <a:tc>
                  <a:txBody>
                    <a:bodyPr/>
                    <a:lstStyle/>
                    <a:p>
                      <a:pPr algn="just"/>
                      <a:r>
                        <a:rPr lang="en-US" sz="110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Tovanich</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Soulié</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Heulot</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and P. Isenberg.</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An empirical analysis of pool hopping behavior in the Bitcoin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study finds that while pool-hopping remains beneficial, the newer reward systems have improved fairness, reducing the disparity between pool-hoppers and static miners. Despite this, pool-hoppers still achieve a 33% higher median cumulative gain compared to static miners.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628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79000" y="626745"/>
          <a:ext cx="7586001" cy="3890010"/>
        </p:xfrm>
        <a:graphic>
          <a:graphicData uri="http://schemas.openxmlformats.org/drawingml/2006/table">
            <a:tbl>
              <a:tblPr firstRow="1" bandRow="1">
                <a:tableStyleId>{5C22544A-7EE6-4342-B048-85BDC9FD1C3A}</a:tableStyleId>
              </a:tblPr>
              <a:tblGrid>
                <a:gridCol w="588221">
                  <a:extLst>
                    <a:ext uri="{9D8B030D-6E8A-4147-A177-3AD203B41FA5}">
                      <a16:colId xmlns:a16="http://schemas.microsoft.com/office/drawing/2014/main" val="20000"/>
                    </a:ext>
                  </a:extLst>
                </a:gridCol>
                <a:gridCol w="937826">
                  <a:extLst>
                    <a:ext uri="{9D8B030D-6E8A-4147-A177-3AD203B41FA5}">
                      <a16:colId xmlns:a16="http://schemas.microsoft.com/office/drawing/2014/main" val="20001"/>
                    </a:ext>
                  </a:extLst>
                </a:gridCol>
                <a:gridCol w="1367934">
                  <a:extLst>
                    <a:ext uri="{9D8B030D-6E8A-4147-A177-3AD203B41FA5}">
                      <a16:colId xmlns:a16="http://schemas.microsoft.com/office/drawing/2014/main" val="20002"/>
                    </a:ext>
                  </a:extLst>
                </a:gridCol>
                <a:gridCol w="1496169">
                  <a:extLst>
                    <a:ext uri="{9D8B030D-6E8A-4147-A177-3AD203B41FA5}">
                      <a16:colId xmlns:a16="http://schemas.microsoft.com/office/drawing/2014/main" val="20003"/>
                    </a:ext>
                  </a:extLst>
                </a:gridCol>
                <a:gridCol w="3195851">
                  <a:extLst>
                    <a:ext uri="{9D8B030D-6E8A-4147-A177-3AD203B41FA5}">
                      <a16:colId xmlns:a16="http://schemas.microsoft.com/office/drawing/2014/main" val="20004"/>
                    </a:ext>
                  </a:extLst>
                </a:gridCol>
              </a:tblGrid>
              <a:tr h="278130">
                <a:tc>
                  <a:txBody>
                    <a:bodyPr/>
                    <a:lstStyle/>
                    <a:p>
                      <a:r>
                        <a:rPr lang="en-US" sz="1100" dirty="0"/>
                        <a:t>S.NO</a:t>
                      </a:r>
                    </a:p>
                  </a:txBody>
                  <a:tcPr marL="68580" marR="68580" marT="34290" marB="34290"/>
                </a:tc>
                <a:tc>
                  <a:txBody>
                    <a:bodyPr/>
                    <a:lstStyle/>
                    <a:p>
                      <a:r>
                        <a:rPr lang="en-US" sz="1100" dirty="0"/>
                        <a:t>YEAR</a:t>
                      </a:r>
                    </a:p>
                  </a:txBody>
                  <a:tcPr marL="68580" marR="68580" marT="34290" marB="34290"/>
                </a:tc>
                <a:tc>
                  <a:txBody>
                    <a:bodyPr/>
                    <a:lstStyle/>
                    <a:p>
                      <a:r>
                        <a:rPr lang="en-US" sz="1100" dirty="0"/>
                        <a:t>AUTHORS</a:t>
                      </a:r>
                    </a:p>
                  </a:txBody>
                  <a:tcPr marL="68580" marR="68580" marT="34290" marB="34290"/>
                </a:tc>
                <a:tc>
                  <a:txBody>
                    <a:bodyPr/>
                    <a:lstStyle/>
                    <a:p>
                      <a:r>
                        <a:rPr lang="en-US" sz="1100" dirty="0"/>
                        <a:t>TITLE</a:t>
                      </a:r>
                    </a:p>
                  </a:txBody>
                  <a:tcPr marL="68580" marR="68580" marT="34290" marB="34290"/>
                </a:tc>
                <a:tc>
                  <a:txBody>
                    <a:bodyPr/>
                    <a:lstStyle/>
                    <a:p>
                      <a:r>
                        <a:rPr lang="en-US" sz="1100" dirty="0"/>
                        <a:t>OUT COMES</a:t>
                      </a:r>
                    </a:p>
                  </a:txBody>
                  <a:tcPr marL="68580" marR="68580" marT="34290" marB="34290"/>
                </a:tc>
                <a:extLst>
                  <a:ext uri="{0D108BD9-81ED-4DB2-BD59-A6C34878D82A}">
                    <a16:rowId xmlns:a16="http://schemas.microsoft.com/office/drawing/2014/main" val="10000"/>
                  </a:ext>
                </a:extLst>
              </a:tr>
              <a:tr h="2080260">
                <a:tc>
                  <a:txBody>
                    <a:bodyPr/>
                    <a:lstStyle/>
                    <a:p>
                      <a:pPr algn="just"/>
                      <a:r>
                        <a:rPr lang="en-US" sz="1100" dirty="0" smtClean="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100" dirty="0" smtClean="0">
                          <a:latin typeface="Times New Roman" panose="02020603050405020304" pitchFamily="18" charset="0"/>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I. </a:t>
                      </a:r>
                      <a:r>
                        <a:rPr lang="en-IN" sz="1200" b="0" kern="1200" dirty="0" err="1" smtClean="0">
                          <a:solidFill>
                            <a:schemeClr val="dk1"/>
                          </a:solidFill>
                          <a:effectLst/>
                          <a:latin typeface="Times New Roman" panose="02020603050405020304" pitchFamily="18" charset="0"/>
                          <a:ea typeface="+mn-ea"/>
                          <a:cs typeface="Times New Roman" panose="02020603050405020304" pitchFamily="18" charset="0"/>
                        </a:rPr>
                        <a:t>Alqassem</a:t>
                      </a:r>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 I. </a:t>
                      </a:r>
                      <a:r>
                        <a:rPr lang="en-IN" sz="1200" b="0" kern="1200" dirty="0" err="1" smtClean="0">
                          <a:solidFill>
                            <a:schemeClr val="dk1"/>
                          </a:solidFill>
                          <a:effectLst/>
                          <a:latin typeface="Times New Roman" panose="02020603050405020304" pitchFamily="18" charset="0"/>
                          <a:ea typeface="+mn-ea"/>
                          <a:cs typeface="Times New Roman" panose="02020603050405020304" pitchFamily="18" charset="0"/>
                        </a:rPr>
                        <a:t>Rahwan</a:t>
                      </a:r>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 and D. </a:t>
                      </a:r>
                      <a:r>
                        <a:rPr lang="en-IN" sz="1200" b="0" kern="1200" dirty="0" err="1" smtClean="0">
                          <a:solidFill>
                            <a:schemeClr val="dk1"/>
                          </a:solidFill>
                          <a:effectLst/>
                          <a:latin typeface="Times New Roman" panose="02020603050405020304" pitchFamily="18" charset="0"/>
                          <a:ea typeface="+mn-ea"/>
                          <a:cs typeface="Times New Roman" panose="02020603050405020304" pitchFamily="18" charset="0"/>
                        </a:rPr>
                        <a:t>Svetinovic</a:t>
                      </a:r>
                      <a:r>
                        <a:rPr lang="en-IN" sz="1200" b="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The anti-social system properties: Bitcoin network data analysis.</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Author Index details the primary entries for each item, organized by the first author’s name, and includes coauthors, paper titles, and publication specifics. The Subject Index categorizes entries by relevant subject headings, providing comprehensive bibliographic information. The focus of the paper is on analyzing Bitcoin’s network dynamics and its implications within an anti-social system framework.</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531620">
                <a:tc>
                  <a:txBody>
                    <a:bodyPr/>
                    <a:lstStyle/>
                    <a:p>
                      <a:pPr algn="just"/>
                      <a:r>
                        <a:rPr lang="en-US" sz="1100" dirty="0" smtClean="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2021</a:t>
                      </a:r>
                      <a:endParaRPr lang="en-IN" sz="11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P.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Nerurkar</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D. Patel, Y.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Busnel</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R.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Ludinard</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S.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Kumari</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and M. K. Khan.</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Dissecting Bitcoin </a:t>
                      </a:r>
                      <a:r>
                        <a:rPr lang="en-US" sz="1200" b="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US" sz="1200" b="0" kern="1200" dirty="0" smtClean="0">
                          <a:solidFill>
                            <a:schemeClr val="dk1"/>
                          </a:solidFill>
                          <a:effectLst/>
                          <a:latin typeface="Times New Roman" panose="02020603050405020304" pitchFamily="18" charset="0"/>
                          <a:ea typeface="+mn-ea"/>
                          <a:cs typeface="Times New Roman" panose="02020603050405020304" pitchFamily="18" charset="0"/>
                        </a:rPr>
                        <a:t>: Empirical analysis of Bit- coin network (2009–2020).</a:t>
                      </a:r>
                      <a:endParaRPr lang="en-IN" sz="12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200" kern="1200" dirty="0" smtClean="0">
                          <a:solidFill>
                            <a:schemeClr val="dk1"/>
                          </a:solidFill>
                          <a:effectLst/>
                          <a:latin typeface="Times New Roman" panose="02020603050405020304" pitchFamily="18" charset="0"/>
                          <a:ea typeface="+mn-ea"/>
                          <a:cs typeface="Times New Roman" panose="02020603050405020304" pitchFamily="18" charset="0"/>
                        </a:rPr>
                        <a:t>The study delves into the network’s local topology and geometry to understand how these social and antisocial characteristics influence Bitcoin's development. By analyzing transaction data from Bitcoin’s initial decade, the authors provide insights into the network's structural dynamics and how user behaviors shape its growth and challenges.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73659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2879</Words>
  <Application>Microsoft Office PowerPoint</Application>
  <PresentationFormat>On-screen Show (16:9)</PresentationFormat>
  <Paragraphs>140</Paragraphs>
  <Slides>23</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Bebas Neue</vt:lpstr>
      <vt:lpstr>Calibri</vt:lpstr>
      <vt:lpstr>Proxima Nova</vt:lpstr>
      <vt:lpstr>Poppins Black</vt:lpstr>
      <vt:lpstr>Arial</vt:lpstr>
      <vt:lpstr>Wingdings</vt:lpstr>
      <vt:lpstr>Times New Roman</vt:lpstr>
      <vt:lpstr>Poppins</vt:lpstr>
      <vt:lpstr>Tips to Prepare for an Exam by Slidesgo</vt:lpstr>
      <vt:lpstr>Slidesgo Final Pages</vt:lpstr>
      <vt:lpstr>BABD A Bitcoin Address Behavior Dataset for Pattern Analysis</vt:lpstr>
      <vt:lpstr>Contents of the presentation</vt:lpstr>
      <vt:lpstr>Project Description</vt:lpstr>
      <vt:lpstr>Problem Statement</vt:lpstr>
      <vt:lpstr>Objective of the Project</vt:lpstr>
      <vt:lpstr>Scope</vt:lpstr>
      <vt:lpstr>Literature Survey</vt:lpstr>
      <vt:lpstr>PowerPoint Presentation</vt:lpstr>
      <vt:lpstr>PowerPoint Presentation</vt:lpstr>
      <vt:lpstr>Significant</vt:lpstr>
      <vt:lpstr>Proposed System</vt:lpstr>
      <vt:lpstr>Architecture</vt:lpstr>
      <vt:lpstr>Resource Requirements</vt:lpstr>
      <vt:lpstr>Research Gap analysis</vt:lpstr>
      <vt:lpstr>Implementation</vt:lpstr>
      <vt:lpstr>Data Description</vt:lpstr>
      <vt:lpstr>Algorithm Definition</vt:lpstr>
      <vt:lpstr>PowerPoint Presentation</vt:lpstr>
      <vt:lpstr>PowerPoint Presentation</vt:lpstr>
      <vt:lpstr>PowerPoint Presentation</vt:lpstr>
      <vt:lpstr>Reference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Nagam Chenchulakshmi</dc:creator>
  <cp:lastModifiedBy>Adithya M</cp:lastModifiedBy>
  <cp:revision>115</cp:revision>
  <dcterms:created xsi:type="dcterms:W3CDTF">2024-08-17T15:37:17Z</dcterms:created>
  <dcterms:modified xsi:type="dcterms:W3CDTF">2024-10-11T07:29:31Z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A3CB773200E643D59878B61E75C48E52_12</vt:lpwstr>
  </property>
  <property fmtid="{D5CDD505-2E9C-101B-9397-08002B2CF9AE}" pid="3" name="KSOProductBuildVer">
    <vt:lpwstr>1033-12.2.0.17119</vt:lpwstr>
  </property>
</Properties>
</file>