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257229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400047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1152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1561889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940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4017574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3501682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28564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231155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F3E73-0F9C-4B8C-B48E-3AC0B06D6BCF}"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98183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AF3E73-0F9C-4B8C-B48E-3AC0B06D6BCF}"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242700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AF3E73-0F9C-4B8C-B48E-3AC0B06D6BCF}"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316091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F3E73-0F9C-4B8C-B48E-3AC0B06D6BCF}"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159773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F3E73-0F9C-4B8C-B48E-3AC0B06D6BCF}"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2643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AF3E73-0F9C-4B8C-B48E-3AC0B06D6BCF}"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3D8BE0-887B-4E72-937B-F83CA4364237}" type="slidenum">
              <a:rPr lang="en-IN" smtClean="0"/>
              <a:t>‹#›</a:t>
            </a:fld>
            <a:endParaRPr lang="en-IN"/>
          </a:p>
        </p:txBody>
      </p:sp>
    </p:spTree>
    <p:extLst>
      <p:ext uri="{BB962C8B-B14F-4D97-AF65-F5344CB8AC3E}">
        <p14:creationId xmlns:p14="http://schemas.microsoft.com/office/powerpoint/2010/main" val="2844517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3D8BE0-887B-4E72-937B-F83CA4364237}" type="slidenum">
              <a:rPr lang="en-IN" smtClean="0"/>
              <a:t>‹#›</a:t>
            </a:fld>
            <a:endParaRPr lang="en-IN"/>
          </a:p>
        </p:txBody>
      </p:sp>
      <p:sp>
        <p:nvSpPr>
          <p:cNvPr id="5" name="Date Placeholder 4"/>
          <p:cNvSpPr>
            <a:spLocks noGrp="1"/>
          </p:cNvSpPr>
          <p:nvPr>
            <p:ph type="dt" sz="half" idx="10"/>
          </p:nvPr>
        </p:nvSpPr>
        <p:spPr/>
        <p:txBody>
          <a:bodyPr/>
          <a:lstStyle/>
          <a:p>
            <a:fld id="{9FAF3E73-0F9C-4B8C-B48E-3AC0B06D6BCF}" type="datetimeFigureOut">
              <a:rPr lang="en-IN" smtClean="0"/>
              <a:t>04-04-2024</a:t>
            </a:fld>
            <a:endParaRPr lang="en-IN"/>
          </a:p>
        </p:txBody>
      </p:sp>
    </p:spTree>
    <p:extLst>
      <p:ext uri="{BB962C8B-B14F-4D97-AF65-F5344CB8AC3E}">
        <p14:creationId xmlns:p14="http://schemas.microsoft.com/office/powerpoint/2010/main" val="2460518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AF3E73-0F9C-4B8C-B48E-3AC0B06D6BCF}"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3D8BE0-887B-4E72-937B-F83CA4364237}" type="slidenum">
              <a:rPr lang="en-IN" smtClean="0"/>
              <a:t>‹#›</a:t>
            </a:fld>
            <a:endParaRPr lang="en-IN"/>
          </a:p>
        </p:txBody>
      </p:sp>
    </p:spTree>
    <p:extLst>
      <p:ext uri="{BB962C8B-B14F-4D97-AF65-F5344CB8AC3E}">
        <p14:creationId xmlns:p14="http://schemas.microsoft.com/office/powerpoint/2010/main" val="37113440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oojaviji200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1536-020F-4B02-87E3-6F62363F7DE0}"/>
              </a:ext>
            </a:extLst>
          </p:cNvPr>
          <p:cNvSpPr>
            <a:spLocks noGrp="1"/>
          </p:cNvSpPr>
          <p:nvPr>
            <p:ph type="ctrTitle"/>
          </p:nvPr>
        </p:nvSpPr>
        <p:spPr>
          <a:xfrm>
            <a:off x="1689947" y="1984016"/>
            <a:ext cx="7766936" cy="1646302"/>
          </a:xfrm>
        </p:spPr>
        <p:txBody>
          <a:bodyPr/>
          <a:lstStyle/>
          <a:p>
            <a:r>
              <a:rPr lang="en-US" b="1" dirty="0">
                <a:solidFill>
                  <a:schemeClr val="tx1"/>
                </a:solidFill>
                <a:latin typeface="Times New Roman" panose="02020603050405020304" pitchFamily="18" charset="0"/>
                <a:cs typeface="Times New Roman" panose="02020603050405020304" pitchFamily="18" charset="0"/>
              </a:rPr>
              <a:t>Image Reconstruction using Autoencoder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77F96FE-CDFF-1684-ABF9-B049CF25C67D}"/>
              </a:ext>
            </a:extLst>
          </p:cNvPr>
          <p:cNvSpPr>
            <a:spLocks noGrp="1"/>
          </p:cNvSpPr>
          <p:nvPr>
            <p:ph type="subTitle" idx="1"/>
          </p:nvPr>
        </p:nvSpPr>
        <p:spPr>
          <a:xfrm>
            <a:off x="1507067" y="4050833"/>
            <a:ext cx="8410656" cy="1787259"/>
          </a:xfrm>
        </p:spPr>
        <p:txBody>
          <a:bodyPr>
            <a:normAutofit fontScale="92500" lnSpcReduction="20000"/>
          </a:bodyPr>
          <a:lstStyle/>
          <a:p>
            <a:r>
              <a:rPr lang="en-US" sz="2000" b="1" dirty="0">
                <a:solidFill>
                  <a:schemeClr val="tx1"/>
                </a:solidFill>
                <a:latin typeface="Times New Roman" panose="02020603050405020304" pitchFamily="18" charset="0"/>
                <a:cs typeface="Times New Roman" panose="02020603050405020304" pitchFamily="18" charset="0"/>
              </a:rPr>
              <a:t>Presented By: </a:t>
            </a:r>
            <a:r>
              <a:rPr lang="en-US" sz="2000" b="1" dirty="0" err="1">
                <a:solidFill>
                  <a:schemeClr val="tx1"/>
                </a:solidFill>
                <a:latin typeface="Times New Roman" panose="02020603050405020304" pitchFamily="18" charset="0"/>
                <a:cs typeface="Times New Roman" panose="02020603050405020304" pitchFamily="18" charset="0"/>
              </a:rPr>
              <a:t>V.Poojasri</a:t>
            </a:r>
            <a:r>
              <a:rPr lang="en-US" sz="2000" b="1" dirty="0">
                <a:solidFill>
                  <a:schemeClr val="tx1"/>
                </a:solidFill>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BE.CSE,</a:t>
            </a:r>
          </a:p>
          <a:p>
            <a:r>
              <a:rPr lang="en-US" sz="2000" b="1" dirty="0">
                <a:solidFill>
                  <a:schemeClr val="tx1"/>
                </a:solidFill>
                <a:latin typeface="Times New Roman" panose="02020603050405020304" pitchFamily="18" charset="0"/>
                <a:cs typeface="Times New Roman" panose="02020603050405020304" pitchFamily="18" charset="0"/>
              </a:rPr>
              <a:t>Builders Engineering College,</a:t>
            </a:r>
          </a:p>
          <a:p>
            <a:r>
              <a:rPr lang="en-US" sz="2000" b="1" dirty="0">
                <a:solidFill>
                  <a:schemeClr val="tx1"/>
                </a:solidFill>
                <a:latin typeface="Times New Roman" panose="02020603050405020304" pitchFamily="18" charset="0"/>
                <a:cs typeface="Times New Roman" panose="02020603050405020304" pitchFamily="18" charset="0"/>
                <a:hlinkClick r:id="rId2"/>
              </a:rPr>
              <a:t>poojaviji2004@gmail.com</a:t>
            </a:r>
            <a:r>
              <a:rPr lang="en-US" sz="2000" b="1" dirty="0">
                <a:solidFill>
                  <a:schemeClr val="tx1"/>
                </a:solidFill>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DB28319CA3F3833800940B96D36D892A</a:t>
            </a:r>
          </a:p>
          <a:p>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31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EB95-E929-45F6-6C64-AE61AD3EFC69}"/>
              </a:ext>
            </a:extLst>
          </p:cNvPr>
          <p:cNvSpPr>
            <a:spLocks noGrp="1"/>
          </p:cNvSpPr>
          <p:nvPr>
            <p:ph type="title"/>
          </p:nvPr>
        </p:nvSpPr>
        <p:spPr/>
        <p:txBody>
          <a:bodyPr>
            <a:normAutofit/>
          </a:bodyPr>
          <a:lstStyle/>
          <a:p>
            <a:r>
              <a:rPr lang="en-US" b="1" u="sng" dirty="0">
                <a:solidFill>
                  <a:srgbClr val="000000"/>
                </a:solidFill>
                <a:latin typeface="Times New Roman" panose="02020603050405020304" pitchFamily="18" charset="0"/>
                <a:cs typeface="Times New Roman" panose="02020603050405020304" pitchFamily="18" charset="0"/>
              </a:rPr>
              <a:t>R</a:t>
            </a:r>
            <a:r>
              <a:rPr lang="en-IN" b="1" u="sng" dirty="0" err="1">
                <a:solidFill>
                  <a:srgbClr val="000000"/>
                </a:solidFill>
                <a:latin typeface="Times New Roman" panose="02020603050405020304" pitchFamily="18" charset="0"/>
                <a:cs typeface="Times New Roman" panose="02020603050405020304" pitchFamily="18" charset="0"/>
              </a:rPr>
              <a:t>esult</a:t>
            </a:r>
            <a:endParaRPr lang="en-IN"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DAF18C2-2498-A404-162F-13938D472A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386"/>
          <a:stretch/>
        </p:blipFill>
        <p:spPr>
          <a:xfrm>
            <a:off x="1580089" y="1930400"/>
            <a:ext cx="7859334" cy="3819354"/>
          </a:xfrm>
        </p:spPr>
      </p:pic>
    </p:spTree>
    <p:extLst>
      <p:ext uri="{BB962C8B-B14F-4D97-AF65-F5344CB8AC3E}">
        <p14:creationId xmlns:p14="http://schemas.microsoft.com/office/powerpoint/2010/main" val="153550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0DB2-0CF6-4E62-52E7-B95592A2437F}"/>
              </a:ext>
            </a:extLst>
          </p:cNvPr>
          <p:cNvSpPr>
            <a:spLocks noGrp="1"/>
          </p:cNvSpPr>
          <p:nvPr>
            <p:ph type="title"/>
          </p:nvPr>
        </p:nvSpPr>
        <p:spPr>
          <a:xfrm>
            <a:off x="677334" y="890954"/>
            <a:ext cx="8596668" cy="1320800"/>
          </a:xfrm>
        </p:spPr>
        <p:txBody>
          <a:bodyPr/>
          <a:lstStyle/>
          <a:p>
            <a:br>
              <a:rPr lang="en-IN" sz="1800" b="0" i="0" u="sng" strike="noStrike" baseline="0" dirty="0">
                <a:solidFill>
                  <a:srgbClr val="000000"/>
                </a:solidFill>
                <a:latin typeface="Trebuchet MS" panose="020B0603020202020204" pitchFamily="34" charset="0"/>
              </a:rPr>
            </a:br>
            <a:r>
              <a:rPr lang="en-IN" sz="3200" b="1" i="0" u="sng" strike="noStrike" baseline="0" dirty="0">
                <a:solidFill>
                  <a:schemeClr val="tx1"/>
                </a:solidFill>
                <a:latin typeface="Times New Roman" panose="02020603050405020304" pitchFamily="18" charset="0"/>
                <a:cs typeface="Times New Roman" panose="02020603050405020304" pitchFamily="18" charset="0"/>
              </a:rPr>
              <a:t>PROJECT TITLE</a:t>
            </a:r>
            <a:endParaRPr lang="en-IN" sz="3200"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23F852-4D09-9BAE-BD95-E061E4A2566D}"/>
              </a:ext>
            </a:extLst>
          </p:cNvPr>
          <p:cNvSpPr>
            <a:spLocks noGrp="1"/>
          </p:cNvSpPr>
          <p:nvPr>
            <p:ph idx="1"/>
          </p:nvPr>
        </p:nvSpPr>
        <p:spPr>
          <a:xfrm>
            <a:off x="2236764" y="2600596"/>
            <a:ext cx="7216726" cy="2045651"/>
          </a:xfrm>
        </p:spPr>
        <p:txBody>
          <a:bodyPr>
            <a:normAutofit/>
          </a:bodyPr>
          <a:lstStyle/>
          <a:p>
            <a:pPr marL="0" indent="0">
              <a:buNone/>
            </a:pPr>
            <a:r>
              <a:rPr lang="en-IN" sz="4000" b="1" dirty="0">
                <a:latin typeface="Times New Roman" panose="02020603050405020304" pitchFamily="18" charset="0"/>
                <a:cs typeface="Times New Roman" panose="02020603050405020304" pitchFamily="18" charset="0"/>
              </a:rPr>
              <a:t>Image Reconstruction using Autoencoder</a:t>
            </a:r>
          </a:p>
        </p:txBody>
      </p:sp>
    </p:spTree>
    <p:extLst>
      <p:ext uri="{BB962C8B-B14F-4D97-AF65-F5344CB8AC3E}">
        <p14:creationId xmlns:p14="http://schemas.microsoft.com/office/powerpoint/2010/main" val="257248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716-5725-6713-45C8-E66B33E55EA6}"/>
              </a:ext>
            </a:extLst>
          </p:cNvPr>
          <p:cNvSpPr>
            <a:spLocks noGrp="1"/>
          </p:cNvSpPr>
          <p:nvPr>
            <p:ph type="title"/>
          </p:nvPr>
        </p:nvSpPr>
        <p:spPr/>
        <p:txBody>
          <a:bodyPr/>
          <a:lstStyle/>
          <a:p>
            <a:br>
              <a:rPr lang="en-IN" sz="1800" b="0" i="0" u="none" strike="noStrike" baseline="0" dirty="0">
                <a:solidFill>
                  <a:srgbClr val="000000"/>
                </a:solidFill>
                <a:latin typeface="Trebuchet MS" panose="020B0603020202020204" pitchFamily="34" charset="0"/>
              </a:rPr>
            </a:br>
            <a:r>
              <a:rPr lang="en-IN" sz="3200" b="1" i="0" u="sng" strike="noStrike" baseline="0" dirty="0">
                <a:solidFill>
                  <a:schemeClr val="tx1"/>
                </a:solidFill>
                <a:latin typeface="Times New Roman" panose="02020603050405020304" pitchFamily="18" charset="0"/>
                <a:cs typeface="Times New Roman" panose="02020603050405020304" pitchFamily="18" charset="0"/>
              </a:rPr>
              <a:t>AGENDA</a:t>
            </a:r>
            <a:endParaRPr lang="en-IN" sz="32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F984DF-F7B7-F037-277D-B324C65FE639}"/>
              </a:ext>
            </a:extLst>
          </p:cNvPr>
          <p:cNvSpPr>
            <a:spLocks noGrp="1"/>
          </p:cNvSpPr>
          <p:nvPr>
            <p:ph idx="1"/>
          </p:nvPr>
        </p:nvSpPr>
        <p:spPr>
          <a:xfrm>
            <a:off x="3609785" y="2498213"/>
            <a:ext cx="5889299" cy="3880773"/>
          </a:xfrm>
        </p:spPr>
        <p:txBody>
          <a:bodyPr/>
          <a:lstStyle/>
          <a:p>
            <a:pPr>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Proposed System/Solution</a:t>
            </a:r>
          </a:p>
          <a:p>
            <a:pPr>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System Development Approach</a:t>
            </a:r>
          </a:p>
          <a:p>
            <a:pPr>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Algorithm and Development</a:t>
            </a:r>
          </a:p>
          <a:p>
            <a:pPr>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Result</a:t>
            </a:r>
          </a:p>
          <a:p>
            <a:pPr>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US" sz="2200" dirty="0">
                <a:solidFill>
                  <a:schemeClr val="tx1"/>
                </a:solidFill>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10EF6473-6C5E-97EF-7A68-119D88530CCB}"/>
              </a:ext>
            </a:extLst>
          </p:cNvPr>
          <p:cNvPicPr>
            <a:picLocks noChangeAspect="1"/>
          </p:cNvPicPr>
          <p:nvPr/>
        </p:nvPicPr>
        <p:blipFill>
          <a:blip r:embed="rId2"/>
          <a:stretch>
            <a:fillRect/>
          </a:stretch>
        </p:blipFill>
        <p:spPr>
          <a:xfrm>
            <a:off x="254139" y="2498213"/>
            <a:ext cx="3102429" cy="3671668"/>
          </a:xfrm>
          <a:prstGeom prst="rect">
            <a:avLst/>
          </a:prstGeom>
        </p:spPr>
      </p:pic>
    </p:spTree>
    <p:extLst>
      <p:ext uri="{BB962C8B-B14F-4D97-AF65-F5344CB8AC3E}">
        <p14:creationId xmlns:p14="http://schemas.microsoft.com/office/powerpoint/2010/main" val="307249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805E-B83F-0C92-77CE-0C8922DC4822}"/>
              </a:ext>
            </a:extLst>
          </p:cNvPr>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Problem Statement</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B1CDB41-C58D-E80D-72D4-3168F60A8766}"/>
              </a:ext>
            </a:extLst>
          </p:cNvPr>
          <p:cNvSpPr>
            <a:spLocks noGrp="1"/>
          </p:cNvSpPr>
          <p:nvPr>
            <p:ph idx="1"/>
          </p:nvPr>
        </p:nvSpPr>
        <p:spPr>
          <a:xfrm>
            <a:off x="1371340" y="2262972"/>
            <a:ext cx="8596668" cy="2664629"/>
          </a:xfrm>
        </p:spPr>
        <p:txBody>
          <a:bodyPr>
            <a:normAutofit fontScale="92500"/>
          </a:bodyPr>
          <a:lstStyle/>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The problem statement of image reconstruction using an autoencoder involves the creation of a model capable of learning an efficient representation of input images and subsequently reconstructing them with minimal loss of information. Autoencoders are a type of artificial neural network designed for unsupervised learning, where the input is encoded into a lower-dimensional representation (latent space) and then decoded back into the original input space.</a:t>
            </a:r>
            <a:endParaRPr lang="en-I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bg2">
                  <a:lumMod val="90000"/>
                </a:schemeClr>
              </a:solidFill>
            </a:endParaRPr>
          </a:p>
        </p:txBody>
      </p:sp>
    </p:spTree>
    <p:extLst>
      <p:ext uri="{BB962C8B-B14F-4D97-AF65-F5344CB8AC3E}">
        <p14:creationId xmlns:p14="http://schemas.microsoft.com/office/powerpoint/2010/main" val="105269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6669-8A7C-EA77-D3CA-F6E4B849AB96}"/>
              </a:ext>
            </a:extLst>
          </p:cNvPr>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Proposed Solution</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534B44E6-08BD-82A0-A2CB-7906C40F5776}"/>
              </a:ext>
            </a:extLst>
          </p:cNvPr>
          <p:cNvSpPr>
            <a:spLocks noGrp="1"/>
          </p:cNvSpPr>
          <p:nvPr>
            <p:ph idx="1"/>
          </p:nvPr>
        </p:nvSpPr>
        <p:spPr>
          <a:xfrm>
            <a:off x="789876" y="1775656"/>
            <a:ext cx="8596668" cy="3880773"/>
          </a:xfrm>
        </p:spPr>
        <p:txBody>
          <a:bodyPr>
            <a:no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Autoencoder </a:t>
            </a:r>
            <a:r>
              <a:rPr lang="en-IN" sz="2200" i="0" dirty="0">
                <a:solidFill>
                  <a:srgbClr val="383838"/>
                </a:solidFill>
                <a:effectLst/>
                <a:latin typeface="Times New Roman" panose="02020603050405020304" pitchFamily="18" charset="0"/>
                <a:cs typeface="Times New Roman" panose="02020603050405020304" pitchFamily="18" charset="0"/>
              </a:rPr>
              <a:t>Architecture</a:t>
            </a:r>
            <a:r>
              <a:rPr lang="en-IN" sz="2200" b="1" i="0" dirty="0">
                <a:solidFill>
                  <a:srgbClr val="383838"/>
                </a:solidFill>
                <a:effectLst/>
                <a:latin typeface="Inter"/>
              </a:rPr>
              <a:t> </a:t>
            </a:r>
            <a:r>
              <a:rPr lang="en-US" sz="2200" dirty="0">
                <a:solidFill>
                  <a:schemeClr val="tx1"/>
                </a:solidFill>
                <a:latin typeface="Times New Roman" panose="02020603050405020304" pitchFamily="18" charset="0"/>
                <a:cs typeface="Times New Roman" panose="02020603050405020304" pitchFamily="18" charset="0"/>
              </a:rPr>
              <a:t>Design :</a:t>
            </a:r>
          </a:p>
          <a:p>
            <a:pPr marL="0" indent="0">
              <a:buNone/>
            </a:pPr>
            <a:r>
              <a:rPr lang="en-US" sz="2200" b="1" i="0" dirty="0">
                <a:solidFill>
                  <a:srgbClr val="383838"/>
                </a:solidFill>
                <a:effectLst/>
                <a:latin typeface="Times New Roman" panose="02020603050405020304" pitchFamily="18" charset="0"/>
                <a:cs typeface="Times New Roman" panose="02020603050405020304" pitchFamily="18" charset="0"/>
              </a:rPr>
              <a:t>Encoder:</a:t>
            </a:r>
            <a:r>
              <a:rPr lang="en-US" sz="2200" b="0" i="0" dirty="0">
                <a:solidFill>
                  <a:srgbClr val="383838"/>
                </a:solidFill>
                <a:effectLst/>
                <a:latin typeface="Times New Roman" panose="02020603050405020304" pitchFamily="18" charset="0"/>
                <a:cs typeface="Times New Roman" panose="02020603050405020304" pitchFamily="18" charset="0"/>
              </a:rPr>
              <a:t> this module takes the input data from the train-validation-test set and compresses it into an encoded representation. Typically, the coded image data is smaller than the input data</a:t>
            </a:r>
            <a:r>
              <a:rPr lang="en-US" sz="2200" b="0" i="0" dirty="0">
                <a:solidFill>
                  <a:srgbClr val="383838"/>
                </a:solidFill>
                <a:effectLst/>
                <a:latin typeface="Inter"/>
              </a:rPr>
              <a:t>.</a:t>
            </a:r>
          </a:p>
          <a:p>
            <a:pPr marL="0" indent="0">
              <a:buNone/>
            </a:pPr>
            <a:r>
              <a:rPr lang="en-US" sz="2200" b="1" i="0" dirty="0">
                <a:solidFill>
                  <a:srgbClr val="383838"/>
                </a:solidFill>
                <a:effectLst/>
                <a:latin typeface="Times New Roman" panose="02020603050405020304" pitchFamily="18" charset="0"/>
                <a:cs typeface="Times New Roman" panose="02020603050405020304" pitchFamily="18" charset="0"/>
              </a:rPr>
              <a:t>Bottleneck:</a:t>
            </a:r>
            <a:r>
              <a:rPr lang="en-US" sz="2200" b="0" i="0" dirty="0">
                <a:solidFill>
                  <a:srgbClr val="383838"/>
                </a:solidFill>
                <a:effectLst/>
                <a:latin typeface="Times New Roman" panose="02020603050405020304" pitchFamily="18" charset="0"/>
                <a:cs typeface="Times New Roman" panose="02020603050405020304" pitchFamily="18" charset="0"/>
              </a:rPr>
              <a:t> the bottleneck module keeps the knowledge representation compressed and makes it a critical part of the network. The data dimension becomes a decreasing barrier.</a:t>
            </a:r>
          </a:p>
          <a:p>
            <a:pPr marL="0" indent="0">
              <a:buNone/>
            </a:pPr>
            <a:r>
              <a:rPr lang="en-US" sz="2200" b="1" i="0" dirty="0">
                <a:solidFill>
                  <a:srgbClr val="383838"/>
                </a:solidFill>
                <a:effectLst/>
                <a:latin typeface="Times New Roman" panose="02020603050405020304" pitchFamily="18" charset="0"/>
                <a:cs typeface="Times New Roman" panose="02020603050405020304" pitchFamily="18" charset="0"/>
              </a:rPr>
              <a:t>Decoder:</a:t>
            </a:r>
            <a:r>
              <a:rPr lang="en-US" sz="2200" b="0" i="0" dirty="0">
                <a:solidFill>
                  <a:srgbClr val="383838"/>
                </a:solidFill>
                <a:effectLst/>
                <a:latin typeface="Times New Roman" panose="02020603050405020304" pitchFamily="18" charset="0"/>
                <a:cs typeface="Times New Roman" panose="02020603050405020304" pitchFamily="18" charset="0"/>
              </a:rPr>
              <a:t> The decoder module is crucial in restoring the data representation to its original form by “decompressing” it. The resulting output from the decoder is then compared to either the ground truth or the initial input data.</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40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B815-8BA9-E84D-1EB7-1E440865A5B7}"/>
              </a:ext>
            </a:extLst>
          </p:cNvPr>
          <p:cNvSpPr>
            <a:spLocks noGrp="1"/>
          </p:cNvSpPr>
          <p:nvPr>
            <p:ph type="title"/>
          </p:nvPr>
        </p:nvSpPr>
        <p:spPr/>
        <p:txBody>
          <a:bodyPr>
            <a:normAutofit/>
          </a:bodyPr>
          <a:lstStyle/>
          <a:p>
            <a:br>
              <a:rPr lang="en-IN" b="1" i="0" u="sng" strike="noStrike" baseline="0" dirty="0">
                <a:solidFill>
                  <a:schemeClr val="tx1"/>
                </a:solidFill>
                <a:latin typeface="Times New Roman" panose="02020603050405020304" pitchFamily="18" charset="0"/>
                <a:cs typeface="Times New Roman" panose="02020603050405020304" pitchFamily="18" charset="0"/>
              </a:rPr>
            </a:br>
            <a:r>
              <a:rPr lang="en-US" b="1" i="0" u="sng" strike="noStrike" baseline="0" dirty="0">
                <a:solidFill>
                  <a:schemeClr val="tx1"/>
                </a:solidFill>
                <a:latin typeface="Times New Roman" panose="02020603050405020304" pitchFamily="18" charset="0"/>
                <a:cs typeface="Times New Roman" panose="02020603050405020304" pitchFamily="18" charset="0"/>
              </a:rPr>
              <a:t>WHO ARE THE END USERS?</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B1C670-6A93-5C72-33AE-070A5A7F0F33}"/>
              </a:ext>
            </a:extLst>
          </p:cNvPr>
          <p:cNvSpPr>
            <a:spLocks noGrp="1"/>
          </p:cNvSpPr>
          <p:nvPr>
            <p:ph idx="1"/>
          </p:nvPr>
        </p:nvSpPr>
        <p:spPr/>
        <p:txBody>
          <a:bodyPr>
            <a:normAutofit/>
          </a:bodyPr>
          <a:lstStyle/>
          <a:p>
            <a:r>
              <a:rPr lang="en-IN" sz="2200" i="0" dirty="0">
                <a:solidFill>
                  <a:schemeClr val="tx1"/>
                </a:solidFill>
                <a:effectLst/>
                <a:latin typeface="Times New Roman" panose="02020603050405020304" pitchFamily="18" charset="0"/>
                <a:cs typeface="Times New Roman" panose="02020603050405020304" pitchFamily="18" charset="0"/>
              </a:rPr>
              <a:t>Researchers and Academia</a:t>
            </a:r>
            <a:endParaRPr lang="en-IN" sz="2200" dirty="0">
              <a:solidFill>
                <a:schemeClr val="tx1"/>
              </a:solidFill>
              <a:latin typeface="Times New Roman" panose="02020603050405020304" pitchFamily="18" charset="0"/>
              <a:cs typeface="Times New Roman" panose="02020603050405020304" pitchFamily="18" charset="0"/>
            </a:endParaRPr>
          </a:p>
          <a:p>
            <a:r>
              <a:rPr lang="en-IN" sz="2200" i="0" dirty="0">
                <a:solidFill>
                  <a:schemeClr val="tx1"/>
                </a:solidFill>
                <a:effectLst/>
                <a:latin typeface="Times New Roman" panose="02020603050405020304" pitchFamily="18" charset="0"/>
                <a:cs typeface="Times New Roman" panose="02020603050405020304" pitchFamily="18" charset="0"/>
              </a:rPr>
              <a:t>Industry Professionals</a:t>
            </a:r>
          </a:p>
          <a:p>
            <a:r>
              <a:rPr lang="en-IN" sz="2200" i="0" dirty="0">
                <a:solidFill>
                  <a:schemeClr val="tx1"/>
                </a:solidFill>
                <a:effectLst/>
                <a:latin typeface="Times New Roman" panose="02020603050405020304" pitchFamily="18" charset="0"/>
                <a:cs typeface="Times New Roman" panose="02020603050405020304" pitchFamily="18" charset="0"/>
              </a:rPr>
              <a:t>Developers and Engineers</a:t>
            </a:r>
          </a:p>
          <a:p>
            <a:r>
              <a:rPr lang="en-IN" sz="2200" i="0" dirty="0">
                <a:solidFill>
                  <a:schemeClr val="tx1"/>
                </a:solidFill>
                <a:effectLst/>
                <a:latin typeface="Times New Roman" panose="02020603050405020304" pitchFamily="18" charset="0"/>
                <a:cs typeface="Times New Roman" panose="02020603050405020304" pitchFamily="18" charset="0"/>
              </a:rPr>
              <a:t>End-users of Consumer Products</a:t>
            </a:r>
          </a:p>
          <a:p>
            <a:r>
              <a:rPr lang="en-US" sz="2200" i="0" dirty="0">
                <a:solidFill>
                  <a:schemeClr val="tx1"/>
                </a:solidFill>
                <a:effectLst/>
                <a:latin typeface="Times New Roman" panose="02020603050405020304" pitchFamily="18" charset="0"/>
                <a:cs typeface="Times New Roman" panose="02020603050405020304" pitchFamily="18" charset="0"/>
              </a:rPr>
              <a:t>Data Scientists and Machine Learning</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85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028B-CBF8-A526-E354-A9A032E3C223}"/>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Trebuchet MS" panose="020B0603020202020204" pitchFamily="34" charset="0"/>
              </a:rPr>
            </a:br>
            <a:r>
              <a:rPr lang="en-US" b="1" i="0" u="sng" strike="noStrike" baseline="0" dirty="0">
                <a:solidFill>
                  <a:schemeClr val="tx1"/>
                </a:solidFill>
                <a:latin typeface="Times New Roman" panose="02020603050405020304" pitchFamily="18" charset="0"/>
                <a:cs typeface="Times New Roman" panose="02020603050405020304" pitchFamily="18" charset="0"/>
              </a:rPr>
              <a:t>YOUR SOLUTION AND ITS VALUE PROPOSITION</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70468E-B912-BFB2-9847-77747565215A}"/>
              </a:ext>
            </a:extLst>
          </p:cNvPr>
          <p:cNvSpPr>
            <a:spLocks noGrp="1"/>
          </p:cNvSpPr>
          <p:nvPr>
            <p:ph idx="1"/>
          </p:nvPr>
        </p:nvSpPr>
        <p:spPr>
          <a:xfrm>
            <a:off x="888350" y="2596687"/>
            <a:ext cx="8596668" cy="3880773"/>
          </a:xfrm>
        </p:spPr>
        <p:txBody>
          <a:bodyPr>
            <a:normAutofit/>
          </a:bodyPr>
          <a:lstStyle/>
          <a:p>
            <a:pPr marL="0" indent="0">
              <a:buNone/>
            </a:pPr>
            <a:r>
              <a:rPr lang="en-US" sz="2200" b="1" i="0" dirty="0">
                <a:solidFill>
                  <a:schemeClr val="tx1"/>
                </a:solidFill>
                <a:effectLst/>
                <a:latin typeface="Times New Roman" panose="02020603050405020304" pitchFamily="18" charset="0"/>
                <a:cs typeface="Times New Roman" panose="02020603050405020304" pitchFamily="18" charset="0"/>
              </a:rPr>
              <a:t>High-Quality Image Reconstruction</a:t>
            </a:r>
            <a:r>
              <a:rPr lang="en-US" sz="2200" b="0" i="0" dirty="0">
                <a:solidFill>
                  <a:schemeClr val="tx1"/>
                </a:solidFill>
                <a:effectLst/>
                <a:latin typeface="Times New Roman" panose="02020603050405020304" pitchFamily="18" charset="0"/>
                <a:cs typeface="Times New Roman" panose="02020603050405020304" pitchFamily="18" charset="0"/>
              </a:rPr>
              <a:t>: Our solution employs advanced autoencoder architectures trained on large datasets to achieve high-quality image reconstruction. By leveraging the power of deep learning, we can effectively reconstruct images with minimal loss of information, resulting in visually appealing and accurate reconstructions.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63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9129-1DC3-DB00-82F8-2C46B8AA62F8}"/>
              </a:ext>
            </a:extLst>
          </p:cNvPr>
          <p:cNvSpPr>
            <a:spLocks noGrp="1"/>
          </p:cNvSpPr>
          <p:nvPr>
            <p:ph type="title"/>
          </p:nvPr>
        </p:nvSpPr>
        <p:spPr/>
        <p:txBody>
          <a:bodyPr/>
          <a:lstStyle/>
          <a:p>
            <a:br>
              <a:rPr lang="en-IN" sz="1800" b="0" i="0" u="none" strike="noStrike" baseline="0" dirty="0">
                <a:solidFill>
                  <a:srgbClr val="000000"/>
                </a:solidFill>
                <a:latin typeface="Trebuchet MS" panose="020B0603020202020204" pitchFamily="34" charset="0"/>
              </a:rPr>
            </a:br>
            <a:r>
              <a:rPr lang="en-US" b="1" i="0" u="sng" strike="noStrike" baseline="0" dirty="0">
                <a:solidFill>
                  <a:schemeClr val="tx1"/>
                </a:solidFill>
                <a:latin typeface="Times New Roman" panose="02020603050405020304" pitchFamily="18" charset="0"/>
                <a:cs typeface="Times New Roman" panose="02020603050405020304" pitchFamily="18" charset="0"/>
              </a:rPr>
              <a:t>THE WOW IN YOUR SOLUTION</a:t>
            </a:r>
            <a:endParaRPr lang="en-IN" u="sng"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C220C45-6BCC-9704-045F-0446D8D9F4DB}"/>
              </a:ext>
            </a:extLst>
          </p:cNvPr>
          <p:cNvPicPr>
            <a:picLocks noGrp="1" noChangeAspect="1"/>
          </p:cNvPicPr>
          <p:nvPr>
            <p:ph idx="1"/>
          </p:nvPr>
        </p:nvPicPr>
        <p:blipFill>
          <a:blip r:embed="rId2"/>
          <a:stretch>
            <a:fillRect/>
          </a:stretch>
        </p:blipFill>
        <p:spPr>
          <a:xfrm>
            <a:off x="436098" y="3882683"/>
            <a:ext cx="1955410" cy="2623576"/>
          </a:xfrm>
        </p:spPr>
      </p:pic>
      <p:sp>
        <p:nvSpPr>
          <p:cNvPr id="4" name="TextBox 3">
            <a:extLst>
              <a:ext uri="{FF2B5EF4-FFF2-40B4-BE49-F238E27FC236}">
                <a16:creationId xmlns:a16="http://schemas.microsoft.com/office/drawing/2014/main" id="{B4755396-ED7A-2FED-0AA4-3FC072B31480}"/>
              </a:ext>
            </a:extLst>
          </p:cNvPr>
          <p:cNvSpPr txBox="1"/>
          <p:nvPr/>
        </p:nvSpPr>
        <p:spPr>
          <a:xfrm>
            <a:off x="2489982" y="2693853"/>
            <a:ext cx="6668085" cy="1446550"/>
          </a:xfrm>
          <a:prstGeom prst="rect">
            <a:avLst/>
          </a:prstGeom>
          <a:noFill/>
        </p:spPr>
        <p:txBody>
          <a:bodyPr wrap="square">
            <a:spAutoFit/>
          </a:bodyPr>
          <a:lstStyle/>
          <a:p>
            <a:r>
              <a:rPr lang="en-US" sz="2200" b="0" i="0" dirty="0">
                <a:effectLst/>
                <a:latin typeface="Times New Roman" panose="02020603050405020304" pitchFamily="18" charset="0"/>
                <a:cs typeface="Times New Roman" panose="02020603050405020304" pitchFamily="18" charset="0"/>
              </a:rPr>
              <a:t>The "wow" factor in our Image Reconstruction using Autoencoder solution lies in its ability to seamlessly blend cutting-edge technology with real-world applications, delivering tangible and impactful results.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87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D97-2787-1198-0505-4F8BD143EA50}"/>
              </a:ext>
            </a:extLst>
          </p:cNvPr>
          <p:cNvSpPr>
            <a:spLocks noGrp="1"/>
          </p:cNvSpPr>
          <p:nvPr>
            <p:ph type="title"/>
          </p:nvPr>
        </p:nvSpPr>
        <p:spPr/>
        <p:txBody>
          <a:bodyPr/>
          <a:lstStyle/>
          <a:p>
            <a:br>
              <a:rPr lang="en-IN" sz="1800" b="0" i="0" u="none" strike="noStrike" baseline="0" dirty="0">
                <a:solidFill>
                  <a:srgbClr val="000000"/>
                </a:solidFill>
                <a:latin typeface="Trebuchet MS" panose="020B0603020202020204" pitchFamily="34" charset="0"/>
              </a:rPr>
            </a:br>
            <a:r>
              <a:rPr lang="en-IN" b="1" i="0" u="sng" strike="noStrike" baseline="0" dirty="0">
                <a:solidFill>
                  <a:schemeClr val="tx1"/>
                </a:solidFill>
                <a:latin typeface="Times New Roman" panose="02020603050405020304" pitchFamily="18" charset="0"/>
                <a:cs typeface="Times New Roman" panose="02020603050405020304" pitchFamily="18" charset="0"/>
              </a:rPr>
              <a:t>MODELLING</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CDB81F-DB51-9638-F3A0-A90649D6F3F7}"/>
              </a:ext>
            </a:extLst>
          </p:cNvPr>
          <p:cNvSpPr>
            <a:spLocks noGrp="1"/>
          </p:cNvSpPr>
          <p:nvPr>
            <p:ph idx="1"/>
          </p:nvPr>
        </p:nvSpPr>
        <p:spPr>
          <a:xfrm>
            <a:off x="846147" y="2610756"/>
            <a:ext cx="8596668" cy="2087854"/>
          </a:xfrm>
        </p:spPr>
        <p:txBody>
          <a:bodyPr>
            <a:normAutofit/>
          </a:bodyPr>
          <a:lstStyle/>
          <a:p>
            <a:pPr marL="0" indent="0">
              <a:buNone/>
            </a:pPr>
            <a:r>
              <a:rPr lang="en-US" sz="2200" b="0" i="0" dirty="0">
                <a:solidFill>
                  <a:schemeClr val="tx1"/>
                </a:solidFill>
                <a:effectLst/>
                <a:latin typeface="Times New Roman" panose="02020603050405020304" pitchFamily="18" charset="0"/>
                <a:cs typeface="Times New Roman" panose="02020603050405020304" pitchFamily="18" charset="0"/>
              </a:rPr>
              <a:t>    With autoencoders, we pass input data through an encoder that makes a compressed representation of the input. Then, this representation is passed through a decoder to reconstruct the input data. Generally the encoder and decoder will be built with neural networks, then trained on example data.</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2364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878</TotalTime>
  <Words>403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Inter</vt:lpstr>
      <vt:lpstr>Times New Roman</vt:lpstr>
      <vt:lpstr>Trebuchet MS</vt:lpstr>
      <vt:lpstr>Wingdings</vt:lpstr>
      <vt:lpstr>Wingdings 3</vt:lpstr>
      <vt:lpstr>Facet</vt:lpstr>
      <vt:lpstr>Image Reconstruction using Autoencoder</vt:lpstr>
      <vt:lpstr> PROJECT TITLE</vt:lpstr>
      <vt:lpstr> AGENDA</vt:lpstr>
      <vt:lpstr>Problem Statement</vt:lpstr>
      <vt:lpstr>Proposed Solution</vt:lpstr>
      <vt:lpstr> WHO ARE THE END USERS?</vt:lpstr>
      <vt:lpstr> YOUR SOLUTION AND ITS VALUE PROPOSITION</vt:lpstr>
      <vt:lpstr> THE WOW IN YOUR SOLUTION</vt:lpstr>
      <vt:lpstr> 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Reconstruction using Autoencoder</dc:title>
  <dc:creator>21CSE033 POOJASRI V</dc:creator>
  <cp:lastModifiedBy>21CSE033 POOJASRI V</cp:lastModifiedBy>
  <cp:revision>4</cp:revision>
  <dcterms:created xsi:type="dcterms:W3CDTF">2024-04-03T16:04:05Z</dcterms:created>
  <dcterms:modified xsi:type="dcterms:W3CDTF">2024-04-04T14:44:31Z</dcterms:modified>
</cp:coreProperties>
</file>