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07" r:id="rId6"/>
    <p:sldId id="308" r:id="rId7"/>
    <p:sldId id="278" r:id="rId8"/>
    <p:sldId id="310" r:id="rId9"/>
    <p:sldId id="311" r:id="rId10"/>
    <p:sldId id="312" r:id="rId11"/>
    <p:sldId id="316" r:id="rId12"/>
    <p:sldId id="314" r:id="rId13"/>
    <p:sldId id="315" r:id="rId14"/>
    <p:sldId id="304" r:id="rId15"/>
    <p:sldId id="3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8E748D-8EC5-44F4-B066-DC325E854398}" v="836" dt="2025-07-05T18:02:23.117"/>
  </p1510:revLst>
</p1510:revInfo>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5405" autoAdjust="0"/>
  </p:normalViewPr>
  <p:slideViewPr>
    <p:cSldViewPr snapToGrid="0">
      <p:cViewPr varScale="1">
        <p:scale>
          <a:sx n="78" d="100"/>
          <a:sy n="78" d="100"/>
        </p:scale>
        <p:origin x="715"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7/6/2025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sz="4400" b="1" dirty="0"/>
              <a:t>Project Title</a:t>
            </a:r>
            <a:r>
              <a:rPr lang="en-US" b="1" dirty="0"/>
              <a:t>: </a:t>
            </a:r>
            <a:r>
              <a:rPr lang="en-US" sz="3600" b="1" dirty="0"/>
              <a:t>Advanced Traffic Volume Estimation with Machine Learning</a:t>
            </a:r>
            <a:br>
              <a:rPr lang="en-US" sz="3600" b="1" dirty="0"/>
            </a:br>
            <a:br>
              <a:rPr lang="en-US" sz="3200" b="1" dirty="0"/>
            </a:br>
            <a:r>
              <a:rPr lang="en-US" sz="4000" b="1" dirty="0"/>
              <a:t>Team Members:</a:t>
            </a:r>
            <a:br>
              <a:rPr lang="en-US" sz="4000" b="1" dirty="0"/>
            </a:br>
            <a:r>
              <a:rPr lang="en-US" sz="4000" b="1" dirty="0"/>
              <a:t>        </a:t>
            </a:r>
            <a:r>
              <a:rPr lang="en-US" sz="2000" b="1" dirty="0"/>
              <a:t>Team Leader : Mandava </a:t>
            </a:r>
            <a:r>
              <a:rPr lang="en-US" sz="2000" b="1" dirty="0" err="1"/>
              <a:t>Poojaswini</a:t>
            </a:r>
            <a:br>
              <a:rPr lang="en-US" sz="2000" b="1" dirty="0"/>
            </a:br>
            <a:r>
              <a:rPr lang="en-US" sz="2000" b="1" dirty="0"/>
              <a:t>                  Team member :</a:t>
            </a:r>
            <a:r>
              <a:rPr lang="en-US" sz="2000" b="1" dirty="0" err="1"/>
              <a:t>Anabothula</a:t>
            </a:r>
            <a:r>
              <a:rPr lang="en-US" sz="2000" b="1" dirty="0"/>
              <a:t> Gayathri</a:t>
            </a:r>
            <a:br>
              <a:rPr lang="en-US" sz="2000" b="1" dirty="0"/>
            </a:br>
            <a:r>
              <a:rPr lang="en-US" sz="2000" b="1" dirty="0"/>
              <a:t>                             Team member :</a:t>
            </a:r>
            <a:r>
              <a:rPr lang="en-IN" sz="2000" b="1" dirty="0" err="1"/>
              <a:t>Darapaneni</a:t>
            </a:r>
            <a:r>
              <a:rPr lang="en-IN" sz="2000" b="1" dirty="0"/>
              <a:t> Murali Chandu </a:t>
            </a:r>
            <a:br>
              <a:rPr lang="en-US" sz="2000" b="1" dirty="0"/>
            </a:br>
            <a:r>
              <a:rPr lang="en-US" sz="2000" b="1" dirty="0"/>
              <a:t>                      Team member : </a:t>
            </a:r>
            <a:r>
              <a:rPr lang="en-IN" sz="2000" b="1" dirty="0"/>
              <a:t>Kalli Ram Gopal Reddy </a:t>
            </a:r>
            <a:br>
              <a:rPr lang="en-IN" sz="2000" dirty="0"/>
            </a:br>
            <a:endParaRPr lang="en-US" sz="2000"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3708F2-483E-631E-07D2-DBC60863DDA8}"/>
              </a:ext>
            </a:extLst>
          </p:cNvPr>
          <p:cNvSpPr>
            <a:spLocks noGrp="1"/>
          </p:cNvSpPr>
          <p:nvPr>
            <p:ph type="title"/>
          </p:nvPr>
        </p:nvSpPr>
        <p:spPr>
          <a:xfrm>
            <a:off x="274320" y="914400"/>
            <a:ext cx="4861560" cy="4312920"/>
          </a:xfrm>
        </p:spPr>
        <p:txBody>
          <a:bodyPr/>
          <a:lstStyle/>
          <a:p>
            <a:r>
              <a:rPr lang="en-IN" sz="6600" dirty="0"/>
              <a:t>Python script</a:t>
            </a:r>
          </a:p>
        </p:txBody>
      </p:sp>
      <p:pic>
        <p:nvPicPr>
          <p:cNvPr id="10242" name="Picture 2">
            <a:extLst>
              <a:ext uri="{FF2B5EF4-FFF2-40B4-BE49-F238E27FC236}">
                <a16:creationId xmlns:a16="http://schemas.microsoft.com/office/drawing/2014/main" id="{E02E4F96-C70E-6141-CC9A-CDF5FD9091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4996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268" name="Picture 4">
            <a:extLst>
              <a:ext uri="{FF2B5EF4-FFF2-40B4-BE49-F238E27FC236}">
                <a16:creationId xmlns:a16="http://schemas.microsoft.com/office/drawing/2014/main" id="{4FCC814D-AC89-6BFC-82C6-BB7728AE4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78" y="871538"/>
            <a:ext cx="5648325" cy="267652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ADC74A6D-2B68-1CE4-4AAA-3829BC187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3861688"/>
            <a:ext cx="4045268" cy="27448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D785E9-6163-7FD1-835D-A88AEA01CCCB}"/>
              </a:ext>
            </a:extLst>
          </p:cNvPr>
          <p:cNvSpPr txBox="1"/>
          <p:nvPr/>
        </p:nvSpPr>
        <p:spPr>
          <a:xfrm>
            <a:off x="0" y="3733800"/>
            <a:ext cx="7360920" cy="2514600"/>
          </a:xfrm>
          <a:prstGeom prst="rect">
            <a:avLst/>
          </a:prstGeom>
          <a:noFill/>
        </p:spPr>
        <p:txBody>
          <a:bodyPr wrap="square">
            <a:spAutoFit/>
          </a:bodyPr>
          <a:lstStyle/>
          <a:p>
            <a:pPr algn="l">
              <a:lnSpc>
                <a:spcPts val="2250"/>
              </a:lnSpc>
              <a:spcBef>
                <a:spcPts val="1200"/>
              </a:spcBef>
              <a:spcAft>
                <a:spcPts val="750"/>
              </a:spcAft>
              <a:buNone/>
            </a:pPr>
            <a:r>
              <a:rPr lang="en-US" b="1" i="0" dirty="0">
                <a:solidFill>
                  <a:srgbClr val="2D2828"/>
                </a:solidFill>
                <a:effectLst/>
                <a:latin typeface="Open Sans" panose="020B0606030504020204" pitchFamily="34" charset="0"/>
              </a:rPr>
              <a:t>Output</a:t>
            </a:r>
          </a:p>
          <a:p>
            <a:pPr algn="l">
              <a:spcAft>
                <a:spcPts val="750"/>
              </a:spcAft>
              <a:buFont typeface="Arial" panose="020B0604020202020204" pitchFamily="34" charset="0"/>
              <a:buChar char="•"/>
            </a:pPr>
            <a:r>
              <a:rPr lang="en-US" b="0" i="0" dirty="0">
                <a:solidFill>
                  <a:srgbClr val="35475C"/>
                </a:solidFill>
                <a:effectLst/>
                <a:latin typeface="Open Sans" panose="020B0606030504020204" pitchFamily="34" charset="0"/>
              </a:rPr>
              <a:t>Copy the HTTP link and paste it in google link tab, it will display the form page</a:t>
            </a:r>
          </a:p>
          <a:p>
            <a:pPr algn="l">
              <a:spcAft>
                <a:spcPts val="750"/>
              </a:spcAft>
              <a:buFont typeface="Arial" panose="020B0604020202020204" pitchFamily="34" charset="0"/>
              <a:buChar char="•"/>
            </a:pPr>
            <a:r>
              <a:rPr lang="en-US" b="0" i="0" dirty="0">
                <a:solidFill>
                  <a:srgbClr val="35475C"/>
                </a:solidFill>
                <a:effectLst/>
                <a:latin typeface="Open Sans" panose="020B0606030504020204" pitchFamily="34" charset="0"/>
              </a:rPr>
              <a:t>Enter the values as per the form and click on predict button</a:t>
            </a:r>
          </a:p>
          <a:p>
            <a:pPr algn="l">
              <a:spcAft>
                <a:spcPts val="750"/>
              </a:spcAft>
              <a:buFont typeface="Arial" panose="020B0604020202020204" pitchFamily="34" charset="0"/>
              <a:buChar char="•"/>
            </a:pPr>
            <a:r>
              <a:rPr lang="en-US" b="0" i="0" dirty="0">
                <a:solidFill>
                  <a:srgbClr val="35475C"/>
                </a:solidFill>
                <a:effectLst/>
                <a:latin typeface="Open Sans" panose="020B0606030504020204" pitchFamily="34" charset="0"/>
              </a:rPr>
              <a:t>It will redirect to the page based on prediction output</a:t>
            </a:r>
          </a:p>
          <a:p>
            <a:pPr algn="l">
              <a:spcAft>
                <a:spcPts val="750"/>
              </a:spcAft>
              <a:buFont typeface="Arial" panose="020B0604020202020204" pitchFamily="34" charset="0"/>
              <a:buChar char="•"/>
            </a:pPr>
            <a:r>
              <a:rPr lang="en-US" b="0" i="0" dirty="0">
                <a:solidFill>
                  <a:srgbClr val="35475C"/>
                </a:solidFill>
                <a:effectLst/>
                <a:latin typeface="Open Sans" panose="020B0606030504020204" pitchFamily="34" charset="0"/>
              </a:rPr>
              <a:t>The output will be displayed in the prediction text as Estimated Traffic volume is in units.</a:t>
            </a:r>
          </a:p>
        </p:txBody>
      </p:sp>
    </p:spTree>
    <p:extLst>
      <p:ext uri="{BB962C8B-B14F-4D97-AF65-F5344CB8AC3E}">
        <p14:creationId xmlns:p14="http://schemas.microsoft.com/office/powerpoint/2010/main" val="2188828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931BDE-26ED-F883-C8D9-C76BD2B2F535}"/>
              </a:ext>
            </a:extLst>
          </p:cNvPr>
          <p:cNvSpPr>
            <a:spLocks noGrp="1"/>
          </p:cNvSpPr>
          <p:nvPr>
            <p:ph type="title"/>
          </p:nvPr>
        </p:nvSpPr>
        <p:spPr/>
        <p:txBody>
          <a:bodyPr/>
          <a:lstStyle/>
          <a:p>
            <a:r>
              <a:rPr lang="en-IN" sz="8800" dirty="0"/>
              <a:t>Thank You</a:t>
            </a:r>
          </a:p>
        </p:txBody>
      </p:sp>
    </p:spTree>
    <p:extLst>
      <p:ext uri="{BB962C8B-B14F-4D97-AF65-F5344CB8AC3E}">
        <p14:creationId xmlns:p14="http://schemas.microsoft.com/office/powerpoint/2010/main" val="102907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sz="3600" dirty="0"/>
              <a:t>Project Overview</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715450544"/>
              </p:ext>
            </p:extLst>
          </p:nvPr>
        </p:nvGraphicFramePr>
        <p:xfrm>
          <a:off x="6869113" y="1143000"/>
          <a:ext cx="4190999" cy="4574656"/>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
        <p:nvSpPr>
          <p:cNvPr id="4" name="TextBox 3">
            <a:extLst>
              <a:ext uri="{FF2B5EF4-FFF2-40B4-BE49-F238E27FC236}">
                <a16:creationId xmlns:a16="http://schemas.microsoft.com/office/drawing/2014/main" id="{59CEA5EE-B08D-CD93-3C12-EADDDA0190E3}"/>
              </a:ext>
            </a:extLst>
          </p:cNvPr>
          <p:cNvSpPr txBox="1"/>
          <p:nvPr/>
        </p:nvSpPr>
        <p:spPr>
          <a:xfrm>
            <a:off x="5092862" y="451414"/>
            <a:ext cx="6875361" cy="5278368"/>
          </a:xfrm>
          <a:prstGeom prst="rect">
            <a:avLst/>
          </a:prstGeom>
          <a:noFill/>
        </p:spPr>
        <p:txBody>
          <a:bodyPr wrap="square">
            <a:spAutoFit/>
          </a:bodyPr>
          <a:lstStyle/>
          <a:p>
            <a:pPr>
              <a:spcBef>
                <a:spcPts val="900"/>
              </a:spcBef>
              <a:spcAft>
                <a:spcPts val="900"/>
              </a:spcAft>
              <a:buNone/>
            </a:pPr>
            <a:r>
              <a:rPr lang="en-US" sz="2400" b="1" dirty="0">
                <a:effectLst/>
                <a:latin typeface="Aptos" panose="020B0004020202020204" pitchFamily="34" charset="0"/>
                <a:ea typeface="Aptos" panose="020B0004020202020204" pitchFamily="34" charset="0"/>
                <a:cs typeface="Times New Roman" panose="02020603050405020304" pitchFamily="18" charset="0"/>
              </a:rPr>
              <a:t>Purpose:</a:t>
            </a:r>
          </a:p>
          <a:p>
            <a:pPr>
              <a:spcBef>
                <a:spcPts val="900"/>
              </a:spcBef>
              <a:spcAft>
                <a:spcPts val="900"/>
              </a:spcAft>
              <a:buNone/>
            </a:pPr>
            <a:r>
              <a:rPr lang="en-US" sz="2400" dirty="0">
                <a:effectLst/>
                <a:latin typeface="Aptos" panose="020B0004020202020204" pitchFamily="34" charset="0"/>
                <a:ea typeface="Aptos" panose="020B0004020202020204" pitchFamily="34" charset="0"/>
                <a:cs typeface="Times New Roman" panose="02020603050405020304" pitchFamily="18" charset="0"/>
              </a:rPr>
              <a:t> </a:t>
            </a:r>
            <a:r>
              <a:rPr lang="en-US" dirty="0">
                <a:latin typeface="Aptos" panose="020B0004020202020204" pitchFamily="34" charset="0"/>
                <a:ea typeface="Aptos" panose="020B0004020202020204" pitchFamily="34" charset="0"/>
                <a:cs typeface="Times New Roman" panose="02020603050405020304" pitchFamily="18" charset="0"/>
              </a:rPr>
              <a:t>Advanced Traffic Volume Estimation with Machine Learning aims to accurately predict traffic volume and flow using complex algorithms and data analysis. This enables informed decision-making for traffic management, infrastructure planning, and optimization of transportation systems. It helps reduce congestion, improve safety, and enhance overall traffic efficiency.</a:t>
            </a:r>
            <a:endParaRPr lang="en-US" dirty="0">
              <a:effectLst/>
              <a:latin typeface="Aptos" panose="020B0004020202020204" pitchFamily="34" charset="0"/>
              <a:ea typeface="Aptos" panose="020B0004020202020204" pitchFamily="34" charset="0"/>
              <a:cs typeface="Times New Roman" panose="02020603050405020304" pitchFamily="18" charset="0"/>
            </a:endParaRPr>
          </a:p>
          <a:p>
            <a:pPr>
              <a:spcBef>
                <a:spcPts val="900"/>
              </a:spcBef>
              <a:spcAft>
                <a:spcPts val="900"/>
              </a:spcAft>
              <a:buNone/>
            </a:pPr>
            <a:r>
              <a:rPr lang="en-US" sz="2400" b="1" dirty="0">
                <a:effectLst/>
                <a:latin typeface="Aptos" panose="020B0004020202020204" pitchFamily="34" charset="0"/>
                <a:ea typeface="Aptos" panose="020B0004020202020204" pitchFamily="34" charset="0"/>
                <a:cs typeface="Times New Roman" panose="02020603050405020304" pitchFamily="18" charset="0"/>
              </a:rPr>
              <a:t>Features:</a:t>
            </a:r>
          </a:p>
          <a:p>
            <a:pPr marL="285750" indent="-285750">
              <a:spcBef>
                <a:spcPts val="900"/>
              </a:spcBef>
              <a:spcAft>
                <a:spcPts val="900"/>
              </a:spcAft>
              <a:buFont typeface="Arial" panose="020B0604020202020204" pitchFamily="34" charset="0"/>
              <a:buChar char="•"/>
            </a:pPr>
            <a:r>
              <a:rPr lang="en-US" sz="1400" b="1" dirty="0">
                <a:latin typeface="Aptos" panose="020B0004020202020204" pitchFamily="34" charset="0"/>
                <a:ea typeface="Aptos" panose="020B0004020202020204" pitchFamily="34" charset="0"/>
                <a:cs typeface="Times New Roman" panose="02020603050405020304" pitchFamily="18" charset="0"/>
              </a:rPr>
              <a:t>Data Integration</a:t>
            </a:r>
          </a:p>
          <a:p>
            <a:pPr marL="285750" indent="-285750">
              <a:spcBef>
                <a:spcPts val="900"/>
              </a:spcBef>
              <a:spcAft>
                <a:spcPts val="900"/>
              </a:spcAft>
              <a:buFont typeface="Arial" panose="020B0604020202020204" pitchFamily="34" charset="0"/>
              <a:buChar char="•"/>
            </a:pPr>
            <a:r>
              <a:rPr lang="en-US" sz="1400" b="1" dirty="0">
                <a:latin typeface="Aptos" panose="020B0004020202020204" pitchFamily="34" charset="0"/>
                <a:ea typeface="Aptos" panose="020B0004020202020204" pitchFamily="34" charset="0"/>
                <a:cs typeface="Times New Roman" panose="02020603050405020304" pitchFamily="18" charset="0"/>
              </a:rPr>
              <a:t>Predictive Modeling</a:t>
            </a:r>
          </a:p>
          <a:p>
            <a:pPr marL="285750" indent="-285750">
              <a:spcBef>
                <a:spcPts val="900"/>
              </a:spcBef>
              <a:spcAft>
                <a:spcPts val="900"/>
              </a:spcAft>
              <a:buFont typeface="Arial" panose="020B0604020202020204" pitchFamily="34" charset="0"/>
              <a:buChar char="•"/>
            </a:pPr>
            <a:r>
              <a:rPr lang="en-US" sz="1400" b="1" dirty="0">
                <a:latin typeface="Aptos" panose="020B0004020202020204" pitchFamily="34" charset="0"/>
                <a:ea typeface="Aptos" panose="020B0004020202020204" pitchFamily="34" charset="0"/>
                <a:cs typeface="Times New Roman" panose="02020603050405020304" pitchFamily="18" charset="0"/>
              </a:rPr>
              <a:t>Real-Time Analysis</a:t>
            </a:r>
          </a:p>
          <a:p>
            <a:pPr marL="285750" indent="-285750">
              <a:spcBef>
                <a:spcPts val="900"/>
              </a:spcBef>
              <a:spcAft>
                <a:spcPts val="900"/>
              </a:spcAft>
              <a:buFont typeface="Arial" panose="020B0604020202020204" pitchFamily="34" charset="0"/>
              <a:buChar char="•"/>
            </a:pPr>
            <a:r>
              <a:rPr lang="en-US" sz="1400" b="1" dirty="0">
                <a:latin typeface="Aptos" panose="020B0004020202020204" pitchFamily="34" charset="0"/>
                <a:ea typeface="Aptos" panose="020B0004020202020204" pitchFamily="34" charset="0"/>
                <a:cs typeface="Times New Roman" panose="02020603050405020304" pitchFamily="18" charset="0"/>
              </a:rPr>
              <a:t>Pattern Recognition</a:t>
            </a:r>
          </a:p>
          <a:p>
            <a:pPr marL="285750" indent="-285750">
              <a:spcBef>
                <a:spcPts val="900"/>
              </a:spcBef>
              <a:spcAft>
                <a:spcPts val="900"/>
              </a:spcAft>
              <a:buFont typeface="Arial" panose="020B0604020202020204" pitchFamily="34" charset="0"/>
              <a:buChar char="•"/>
            </a:pPr>
            <a:r>
              <a:rPr lang="en-US" sz="1400" b="1" dirty="0">
                <a:latin typeface="Aptos" panose="020B0004020202020204" pitchFamily="34" charset="0"/>
                <a:ea typeface="Aptos" panose="020B0004020202020204" pitchFamily="34" charset="0"/>
                <a:cs typeface="Times New Roman" panose="02020603050405020304" pitchFamily="18" charset="0"/>
              </a:rPr>
              <a:t>Accuracy Enhancement</a:t>
            </a:r>
            <a:endParaRPr lang="en-US" sz="1400" b="1"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17506-19CB-12AA-EF03-F916AB692C7B}"/>
              </a:ext>
            </a:extLst>
          </p:cNvPr>
          <p:cNvSpPr>
            <a:spLocks noGrp="1"/>
          </p:cNvSpPr>
          <p:nvPr>
            <p:ph type="ctrTitle"/>
          </p:nvPr>
        </p:nvSpPr>
        <p:spPr/>
        <p:txBody>
          <a:bodyPr/>
          <a:lstStyle/>
          <a:p>
            <a:pPr algn="just"/>
            <a:br>
              <a:rPr lang="en-US" sz="1400" b="1" dirty="0"/>
            </a:br>
            <a:endParaRPr lang="en-IN" sz="1400" dirty="0"/>
          </a:p>
        </p:txBody>
      </p:sp>
      <p:sp>
        <p:nvSpPr>
          <p:cNvPr id="3" name="TextBox 2">
            <a:extLst>
              <a:ext uri="{FF2B5EF4-FFF2-40B4-BE49-F238E27FC236}">
                <a16:creationId xmlns:a16="http://schemas.microsoft.com/office/drawing/2014/main" id="{F6B46FB7-5468-D733-B729-D758E382927B}"/>
              </a:ext>
            </a:extLst>
          </p:cNvPr>
          <p:cNvSpPr txBox="1"/>
          <p:nvPr/>
        </p:nvSpPr>
        <p:spPr>
          <a:xfrm>
            <a:off x="0" y="-1"/>
            <a:ext cx="6268720" cy="6755696"/>
          </a:xfrm>
          <a:prstGeom prst="rect">
            <a:avLst/>
          </a:prstGeom>
          <a:noFill/>
        </p:spPr>
        <p:txBody>
          <a:bodyPr wrap="square">
            <a:spAutoFit/>
          </a:bodyPr>
          <a:lstStyle/>
          <a:p>
            <a:pPr algn="l">
              <a:lnSpc>
                <a:spcPts val="2850"/>
              </a:lnSpc>
              <a:spcBef>
                <a:spcPts val="1500"/>
              </a:spcBef>
              <a:spcAft>
                <a:spcPts val="750"/>
              </a:spcAft>
              <a:buNone/>
            </a:pPr>
            <a:r>
              <a:rPr lang="en-US" b="1" i="0" dirty="0" err="1">
                <a:solidFill>
                  <a:srgbClr val="2D2828"/>
                </a:solidFill>
                <a:effectLst/>
                <a:latin typeface="Open Sans" panose="020B0606030504020204" pitchFamily="34" charset="0"/>
              </a:rPr>
              <a:t>TrafficTelligence</a:t>
            </a:r>
            <a:r>
              <a:rPr lang="en-US" b="1" i="0" dirty="0">
                <a:solidFill>
                  <a:srgbClr val="2D2828"/>
                </a:solidFill>
                <a:effectLst/>
                <a:latin typeface="Open Sans" panose="020B0606030504020204" pitchFamily="34" charset="0"/>
              </a:rPr>
              <a:t>: Advanced Traffic Volume Estimation with Machine Learning</a:t>
            </a:r>
          </a:p>
          <a:p>
            <a:pPr algn="l">
              <a:buNone/>
            </a:pPr>
            <a:r>
              <a:rPr lang="en-US" b="0" i="0" dirty="0" err="1">
                <a:solidFill>
                  <a:srgbClr val="0D0D0D"/>
                </a:solidFill>
                <a:effectLst/>
                <a:latin typeface="Söhne"/>
              </a:rPr>
              <a:t>TrafficTelligence</a:t>
            </a:r>
            <a:r>
              <a:rPr lang="en-US" b="0" i="0" dirty="0">
                <a:solidFill>
                  <a:srgbClr val="0D0D0D"/>
                </a:solidFill>
                <a:effectLst/>
                <a:latin typeface="Söhne"/>
              </a:rPr>
              <a:t> is an advanced system that uses machine learning algorithms to estimate and predict traffic volume with precision. By analyzing historical traffic data, weather patterns, events, and other relevant factors, </a:t>
            </a:r>
            <a:r>
              <a:rPr lang="en-US" b="0" i="0" dirty="0" err="1">
                <a:solidFill>
                  <a:srgbClr val="0D0D0D"/>
                </a:solidFill>
                <a:effectLst/>
                <a:latin typeface="Söhne"/>
              </a:rPr>
              <a:t>TrafficTelligence</a:t>
            </a:r>
            <a:r>
              <a:rPr lang="en-US" b="0" i="0" dirty="0">
                <a:solidFill>
                  <a:srgbClr val="0D0D0D"/>
                </a:solidFill>
                <a:effectLst/>
                <a:latin typeface="Söhne"/>
              </a:rPr>
              <a:t> provides accurate forecasts and insights to enhance traffic management, urban planning, and commuter experiences.</a:t>
            </a:r>
          </a:p>
          <a:p>
            <a:pPr algn="l">
              <a:buNone/>
            </a:pPr>
            <a:r>
              <a:rPr lang="en-US" b="1" i="0" dirty="0">
                <a:solidFill>
                  <a:srgbClr val="0D0D0D"/>
                </a:solidFill>
                <a:effectLst/>
                <a:latin typeface="Montserrat" panose="00000500000000000000" pitchFamily="2" charset="0"/>
              </a:rPr>
              <a:t>Scenario 1: Dynamic Traffic Management</a:t>
            </a:r>
            <a:r>
              <a:rPr lang="en-US" b="0" i="0" dirty="0">
                <a:solidFill>
                  <a:srgbClr val="0D0D0D"/>
                </a:solidFill>
                <a:effectLst/>
                <a:latin typeface="Söhne"/>
              </a:rPr>
              <a:t> </a:t>
            </a:r>
            <a:r>
              <a:rPr lang="en-US" b="0" i="0" dirty="0" err="1">
                <a:solidFill>
                  <a:srgbClr val="0D0D0D"/>
                </a:solidFill>
                <a:effectLst/>
                <a:latin typeface="Söhne"/>
              </a:rPr>
              <a:t>TrafficTelligence</a:t>
            </a:r>
            <a:r>
              <a:rPr lang="en-US" b="0" i="0" dirty="0">
                <a:solidFill>
                  <a:srgbClr val="0D0D0D"/>
                </a:solidFill>
                <a:effectLst/>
                <a:latin typeface="Söhne"/>
              </a:rPr>
              <a:t> enables dynamic traffic management by providing real-time traffic volume estimations. Transportation authorities can use this information to implement adaptive traffic control systems, adjust signal timings, and optimize lane configurations to reduce congestion and improve traffic flow.</a:t>
            </a:r>
          </a:p>
          <a:p>
            <a:pPr algn="l">
              <a:buNone/>
            </a:pPr>
            <a:r>
              <a:rPr lang="en-US" b="1" i="0" dirty="0">
                <a:solidFill>
                  <a:srgbClr val="0D0D0D"/>
                </a:solidFill>
                <a:effectLst/>
                <a:latin typeface="Montserrat" panose="00000500000000000000" pitchFamily="2" charset="0"/>
              </a:rPr>
              <a:t>Scenario 2: Urban Development Planning</a:t>
            </a:r>
            <a:r>
              <a:rPr lang="en-US" b="0" i="0" dirty="0">
                <a:solidFill>
                  <a:srgbClr val="0D0D0D"/>
                </a:solidFill>
                <a:effectLst/>
                <a:latin typeface="Söhne"/>
              </a:rPr>
              <a:t> City planners and urban developers can leverage </a:t>
            </a:r>
            <a:r>
              <a:rPr lang="en-US" b="0" i="0" dirty="0" err="1">
                <a:solidFill>
                  <a:srgbClr val="0D0D0D"/>
                </a:solidFill>
                <a:effectLst/>
                <a:latin typeface="Söhne"/>
              </a:rPr>
              <a:t>TrafficTelligence</a:t>
            </a:r>
            <a:r>
              <a:rPr lang="en-US" b="0" i="0" dirty="0">
                <a:solidFill>
                  <a:srgbClr val="0D0D0D"/>
                </a:solidFill>
                <a:effectLst/>
                <a:latin typeface="Söhne"/>
              </a:rPr>
              <a:t> predictions to plan new infrastructure projects effectively. By understanding future traffic volumes, they can design road networks, public transit systems, and commercial zones that are optimized for traffic efficiency and accessibility.</a:t>
            </a:r>
          </a:p>
          <a:p>
            <a:pPr algn="l"/>
            <a:r>
              <a:rPr lang="en-US" b="1" i="0" dirty="0">
                <a:solidFill>
                  <a:srgbClr val="0D0D0D"/>
                </a:solidFill>
                <a:effectLst/>
                <a:latin typeface="Montserrat" panose="00000500000000000000" pitchFamily="2" charset="0"/>
              </a:rPr>
              <a:t>Scenario 3: Commuter Guidance and Navigation</a:t>
            </a:r>
            <a:r>
              <a:rPr lang="en-US" b="0" i="0" dirty="0">
                <a:solidFill>
                  <a:srgbClr val="0D0D0D"/>
                </a:solidFill>
                <a:effectLst/>
                <a:latin typeface="Söhne"/>
              </a:rPr>
              <a:t> Individual commuters and navigation apps can benefit from </a:t>
            </a:r>
            <a:r>
              <a:rPr lang="en-US" b="0" i="0" dirty="0" err="1">
                <a:solidFill>
                  <a:srgbClr val="0D0D0D"/>
                </a:solidFill>
                <a:effectLst/>
                <a:latin typeface="Söhne"/>
              </a:rPr>
              <a:t>TrafficTelligence's</a:t>
            </a:r>
            <a:r>
              <a:rPr lang="en-US" b="0" i="0" dirty="0">
                <a:solidFill>
                  <a:srgbClr val="0D0D0D"/>
                </a:solidFill>
                <a:effectLst/>
                <a:latin typeface="Söhne"/>
              </a:rPr>
              <a:t> accurate traffic volume estimations..</a:t>
            </a:r>
          </a:p>
        </p:txBody>
      </p:sp>
      <p:pic>
        <p:nvPicPr>
          <p:cNvPr id="6" name="Picture 2">
            <a:extLst>
              <a:ext uri="{FF2B5EF4-FFF2-40B4-BE49-F238E27FC236}">
                <a16:creationId xmlns:a16="http://schemas.microsoft.com/office/drawing/2014/main" id="{2B8D2C6F-2819-86D6-D324-BB6DD7F4B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280" y="1625600"/>
            <a:ext cx="5760720" cy="3002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24FFFB95-0242-4373-144D-AB1E9A2A3FC6}"/>
              </a:ext>
            </a:extLst>
          </p:cNvPr>
          <p:cNvSpPr txBox="1"/>
          <p:nvPr/>
        </p:nvSpPr>
        <p:spPr>
          <a:xfrm>
            <a:off x="294640" y="375921"/>
            <a:ext cx="2306320" cy="430887"/>
          </a:xfrm>
          <a:prstGeom prst="rect">
            <a:avLst/>
          </a:prstGeom>
          <a:noFill/>
        </p:spPr>
        <p:txBody>
          <a:bodyPr wrap="square">
            <a:spAutoFit/>
          </a:bodyPr>
          <a:lstStyle/>
          <a:p>
            <a:pPr algn="l">
              <a:lnSpc>
                <a:spcPts val="2850"/>
              </a:lnSpc>
              <a:spcBef>
                <a:spcPts val="1500"/>
              </a:spcBef>
              <a:spcAft>
                <a:spcPts val="750"/>
              </a:spcAft>
            </a:pPr>
            <a:r>
              <a:rPr lang="en-IN" b="1" i="0" dirty="0">
                <a:solidFill>
                  <a:srgbClr val="2D2828"/>
                </a:solidFill>
                <a:effectLst/>
                <a:latin typeface="Open Sans" panose="020B0606030504020204" pitchFamily="34" charset="0"/>
              </a:rPr>
              <a:t>Project Structure</a:t>
            </a:r>
          </a:p>
        </p:txBody>
      </p:sp>
      <p:pic>
        <p:nvPicPr>
          <p:cNvPr id="2052" name="Picture 4">
            <a:extLst>
              <a:ext uri="{FF2B5EF4-FFF2-40B4-BE49-F238E27FC236}">
                <a16:creationId xmlns:a16="http://schemas.microsoft.com/office/drawing/2014/main" id="{557DB1E7-B534-FDF4-954E-98DE5C3DC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8720" y="1897878"/>
            <a:ext cx="6814185" cy="299924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C7900BB-ABD6-2858-E3D3-FD9778413D36}"/>
              </a:ext>
            </a:extLst>
          </p:cNvPr>
          <p:cNvSpPr txBox="1"/>
          <p:nvPr/>
        </p:nvSpPr>
        <p:spPr>
          <a:xfrm>
            <a:off x="193040" y="1107439"/>
            <a:ext cx="4470400" cy="5211683"/>
          </a:xfrm>
          <a:prstGeom prst="rect">
            <a:avLst/>
          </a:prstGeom>
          <a:noFill/>
        </p:spPr>
        <p:txBody>
          <a:bodyPr wrap="square">
            <a:spAutoFit/>
          </a:bodyPr>
          <a:lstStyle/>
          <a:p>
            <a:pPr algn="l">
              <a:spcAft>
                <a:spcPts val="750"/>
              </a:spcAft>
              <a:buFont typeface="Arial" panose="020B0604020202020204" pitchFamily="34" charset="0"/>
              <a:buChar char="•"/>
            </a:pPr>
            <a:r>
              <a:rPr lang="en-IN" b="0" i="0" dirty="0">
                <a:solidFill>
                  <a:srgbClr val="35475C"/>
                </a:solidFill>
                <a:effectLst/>
                <a:latin typeface="Open Sans" panose="020B0606030504020204" pitchFamily="34" charset="0"/>
              </a:rPr>
              <a:t>Flask files consist of template folder which has HTML pages, app.py file and .</a:t>
            </a:r>
            <a:r>
              <a:rPr lang="en-IN" b="0" i="0" dirty="0" err="1">
                <a:solidFill>
                  <a:srgbClr val="35475C"/>
                </a:solidFill>
                <a:effectLst/>
                <a:latin typeface="Open Sans" panose="020B0606030504020204" pitchFamily="34" charset="0"/>
              </a:rPr>
              <a:t>pkl</a:t>
            </a:r>
            <a:r>
              <a:rPr lang="en-IN" b="0" i="0" dirty="0">
                <a:solidFill>
                  <a:srgbClr val="35475C"/>
                </a:solidFill>
                <a:effectLst/>
                <a:latin typeface="Open Sans" panose="020B0606030504020204" pitchFamily="34" charset="0"/>
              </a:rPr>
              <a:t> files which are used for application building</a:t>
            </a:r>
          </a:p>
          <a:p>
            <a:pPr algn="l">
              <a:spcAft>
                <a:spcPts val="750"/>
              </a:spcAft>
              <a:buFont typeface="Arial" panose="020B0604020202020204" pitchFamily="34" charset="0"/>
              <a:buChar char="•"/>
            </a:pPr>
            <a:r>
              <a:rPr lang="en-IN" b="0" i="0" dirty="0">
                <a:solidFill>
                  <a:srgbClr val="35475C"/>
                </a:solidFill>
                <a:effectLst/>
                <a:latin typeface="Open Sans" panose="020B0606030504020204" pitchFamily="34" charset="0"/>
              </a:rPr>
              <a:t>IBM folder has flask files and scoring </a:t>
            </a:r>
            <a:r>
              <a:rPr lang="en-IN" b="0" i="0" dirty="0" err="1">
                <a:solidFill>
                  <a:srgbClr val="35475C"/>
                </a:solidFill>
                <a:effectLst/>
                <a:latin typeface="Open Sans" panose="020B0606030504020204" pitchFamily="34" charset="0"/>
              </a:rPr>
              <a:t>endpoint.ipynb</a:t>
            </a:r>
            <a:r>
              <a:rPr lang="en-IN" b="0" i="0" dirty="0">
                <a:solidFill>
                  <a:srgbClr val="35475C"/>
                </a:solidFill>
                <a:effectLst/>
                <a:latin typeface="Open Sans" panose="020B0606030504020204" pitchFamily="34" charset="0"/>
              </a:rPr>
              <a:t>- model training code file.</a:t>
            </a:r>
          </a:p>
          <a:p>
            <a:pPr algn="l">
              <a:spcAft>
                <a:spcPts val="750"/>
              </a:spcAft>
              <a:buFont typeface="Arial" panose="020B0604020202020204" pitchFamily="34" charset="0"/>
              <a:buChar char="•"/>
            </a:pPr>
            <a:r>
              <a:rPr lang="en-IN" b="0" i="0" dirty="0">
                <a:solidFill>
                  <a:srgbClr val="35475C"/>
                </a:solidFill>
                <a:effectLst/>
                <a:latin typeface="Open Sans" panose="020B0606030504020204" pitchFamily="34" charset="0"/>
              </a:rPr>
              <a:t>We need the model which is saved and the saved model in this content is Traffic volume. </a:t>
            </a:r>
            <a:r>
              <a:rPr lang="en-IN" b="0" i="0" dirty="0" err="1">
                <a:solidFill>
                  <a:srgbClr val="35475C"/>
                </a:solidFill>
                <a:effectLst/>
                <a:latin typeface="Open Sans" panose="020B0606030504020204" pitchFamily="34" charset="0"/>
              </a:rPr>
              <a:t>Pkl</a:t>
            </a:r>
            <a:endParaRPr lang="en-IN" b="0" i="0" dirty="0">
              <a:solidFill>
                <a:srgbClr val="35475C"/>
              </a:solidFill>
              <a:effectLst/>
              <a:latin typeface="Open Sans" panose="020B0606030504020204" pitchFamily="34" charset="0"/>
            </a:endParaRPr>
          </a:p>
          <a:p>
            <a:pPr algn="l">
              <a:spcAft>
                <a:spcPts val="750"/>
              </a:spcAft>
              <a:buFont typeface="Arial" panose="020B0604020202020204" pitchFamily="34" charset="0"/>
              <a:buChar char="•"/>
            </a:pPr>
            <a:r>
              <a:rPr lang="en-IN" b="0" i="0" dirty="0">
                <a:solidFill>
                  <a:srgbClr val="35475C"/>
                </a:solidFill>
                <a:effectLst/>
                <a:latin typeface="Open Sans" panose="020B0606030504020204" pitchFamily="34" charset="0"/>
              </a:rPr>
              <a:t>Templates folder which contains index.HTML file, chance.HTML file, noChance.HTML file.</a:t>
            </a:r>
          </a:p>
          <a:p>
            <a:pPr algn="l">
              <a:spcAft>
                <a:spcPts val="750"/>
              </a:spcAft>
              <a:buFont typeface="Arial" panose="020B0604020202020204" pitchFamily="34" charset="0"/>
              <a:buChar char="•"/>
            </a:pPr>
            <a:r>
              <a:rPr lang="en-IN" b="0" i="0" dirty="0" err="1">
                <a:solidFill>
                  <a:srgbClr val="35475C"/>
                </a:solidFill>
                <a:effectLst/>
                <a:latin typeface="Open Sans" panose="020B0606030504020204" pitchFamily="34" charset="0"/>
              </a:rPr>
              <a:t>Scale.pkl</a:t>
            </a:r>
            <a:r>
              <a:rPr lang="en-IN" b="0" i="0" dirty="0">
                <a:solidFill>
                  <a:srgbClr val="35475C"/>
                </a:solidFill>
                <a:effectLst/>
                <a:latin typeface="Open Sans" panose="020B0606030504020204" pitchFamily="34" charset="0"/>
              </a:rPr>
              <a:t> for scaling, </a:t>
            </a:r>
            <a:r>
              <a:rPr lang="en-IN" b="0" i="0" dirty="0" err="1">
                <a:solidFill>
                  <a:srgbClr val="35475C"/>
                </a:solidFill>
                <a:effectLst/>
                <a:latin typeface="Open Sans" panose="020B0606030504020204" pitchFamily="34" charset="0"/>
              </a:rPr>
              <a:t>encoder.pkl</a:t>
            </a:r>
            <a:r>
              <a:rPr lang="en-IN" b="0" i="0" dirty="0">
                <a:solidFill>
                  <a:srgbClr val="35475C"/>
                </a:solidFill>
                <a:effectLst/>
                <a:latin typeface="Open Sans" panose="020B0606030504020204" pitchFamily="34" charset="0"/>
              </a:rPr>
              <a:t> file for encoding the categorical data, </a:t>
            </a:r>
            <a:r>
              <a:rPr lang="en-IN" b="0" i="0" dirty="0" err="1">
                <a:solidFill>
                  <a:srgbClr val="35475C"/>
                </a:solidFill>
                <a:effectLst/>
                <a:latin typeface="Open Sans" panose="020B0606030504020204" pitchFamily="34" charset="0"/>
              </a:rPr>
              <a:t>imputer.pkl</a:t>
            </a:r>
            <a:r>
              <a:rPr lang="en-IN" b="0" i="0" dirty="0">
                <a:solidFill>
                  <a:srgbClr val="35475C"/>
                </a:solidFill>
                <a:effectLst/>
                <a:latin typeface="Open Sans" panose="020B0606030504020204" pitchFamily="34" charset="0"/>
              </a:rPr>
              <a:t> file for filling out the missing values</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124" name="Picture 4">
            <a:extLst>
              <a:ext uri="{FF2B5EF4-FFF2-40B4-BE49-F238E27FC236}">
                <a16:creationId xmlns:a16="http://schemas.microsoft.com/office/drawing/2014/main" id="{30B58539-69C2-458F-7A57-06AD9AB8D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766133"/>
            <a:ext cx="4846320" cy="2341019"/>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D770DDA1-86ED-A078-3C5A-9C8FC2746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63" y="4390073"/>
            <a:ext cx="6056417" cy="82200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986CC03-B37E-8617-C643-7F3DFA44EB7A}"/>
              </a:ext>
            </a:extLst>
          </p:cNvPr>
          <p:cNvSpPr txBox="1"/>
          <p:nvPr/>
        </p:nvSpPr>
        <p:spPr>
          <a:xfrm>
            <a:off x="6380480" y="3429000"/>
            <a:ext cx="5699760" cy="3157275"/>
          </a:xfrm>
          <a:prstGeom prst="rect">
            <a:avLst/>
          </a:prstGeom>
          <a:noFill/>
        </p:spPr>
        <p:txBody>
          <a:bodyPr wrap="square">
            <a:spAutoFit/>
          </a:bodyPr>
          <a:lstStyle/>
          <a:p>
            <a:pPr algn="l">
              <a:lnSpc>
                <a:spcPts val="2250"/>
              </a:lnSpc>
              <a:spcBef>
                <a:spcPts val="1200"/>
              </a:spcBef>
              <a:spcAft>
                <a:spcPts val="750"/>
              </a:spcAft>
              <a:buNone/>
            </a:pPr>
            <a:r>
              <a:rPr lang="en-US" b="1" i="0" dirty="0">
                <a:solidFill>
                  <a:srgbClr val="2D2828"/>
                </a:solidFill>
                <a:effectLst/>
                <a:latin typeface="Open Sans" panose="020B0606030504020204" pitchFamily="34" charset="0"/>
              </a:rPr>
              <a:t>Importing the Dataset</a:t>
            </a:r>
          </a:p>
          <a:p>
            <a:pPr algn="l">
              <a:spcAft>
                <a:spcPts val="750"/>
              </a:spcAft>
              <a:buFont typeface="Arial" panose="020B0604020202020204" pitchFamily="34" charset="0"/>
              <a:buChar char="•"/>
            </a:pPr>
            <a:r>
              <a:rPr lang="en-US" b="0" i="0" dirty="0">
                <a:solidFill>
                  <a:srgbClr val="35475C"/>
                </a:solidFill>
                <a:effectLst/>
                <a:latin typeface="Montserrat" panose="00000500000000000000" pitchFamily="2" charset="0"/>
              </a:rPr>
              <a:t>You might have your data in .csv files, .excel files</a:t>
            </a:r>
            <a:endParaRPr lang="en-US" b="0" i="0" dirty="0">
              <a:solidFill>
                <a:srgbClr val="35475C"/>
              </a:solidFill>
              <a:effectLst/>
              <a:latin typeface="Open Sans" panose="020B0606030504020204" pitchFamily="34" charset="0"/>
            </a:endParaRPr>
          </a:p>
          <a:p>
            <a:pPr algn="l">
              <a:lnSpc>
                <a:spcPts val="1208"/>
              </a:lnSpc>
              <a:spcAft>
                <a:spcPts val="750"/>
              </a:spcAft>
              <a:buFont typeface="Arial" panose="020B0604020202020204" pitchFamily="34" charset="0"/>
              <a:buChar char="•"/>
            </a:pPr>
            <a:r>
              <a:rPr lang="en-US" b="0" i="0" dirty="0">
                <a:solidFill>
                  <a:srgbClr val="35475C"/>
                </a:solidFill>
                <a:effectLst/>
                <a:latin typeface="Montserrat" panose="00000500000000000000" pitchFamily="2" charset="0"/>
              </a:rPr>
              <a:t>Let’s load a .csv data file into pandas</a:t>
            </a:r>
          </a:p>
          <a:p>
            <a:pPr algn="l">
              <a:lnSpc>
                <a:spcPts val="1208"/>
              </a:lnSpc>
              <a:spcAft>
                <a:spcPts val="750"/>
              </a:spcAft>
              <a:buFont typeface="Arial" panose="020B0604020202020204" pitchFamily="34" charset="0"/>
              <a:buChar char="•"/>
            </a:pPr>
            <a:r>
              <a:rPr lang="en-US" b="0" i="0" dirty="0">
                <a:solidFill>
                  <a:srgbClr val="35475C"/>
                </a:solidFill>
                <a:effectLst/>
                <a:latin typeface="Montserrat" panose="00000500000000000000" pitchFamily="2" charset="0"/>
              </a:rPr>
              <a:t> using </a:t>
            </a:r>
            <a:r>
              <a:rPr lang="en-US" b="0" i="0" dirty="0" err="1">
                <a:solidFill>
                  <a:srgbClr val="35475C"/>
                </a:solidFill>
                <a:effectLst/>
                <a:latin typeface="Montserrat" panose="00000500000000000000" pitchFamily="2" charset="0"/>
              </a:rPr>
              <a:t>read_csv</a:t>
            </a:r>
            <a:r>
              <a:rPr lang="en-US" b="0" i="0" dirty="0">
                <a:solidFill>
                  <a:srgbClr val="35475C"/>
                </a:solidFill>
                <a:effectLst/>
                <a:latin typeface="Montserrat" panose="00000500000000000000" pitchFamily="2" charset="0"/>
              </a:rPr>
              <a:t>() </a:t>
            </a:r>
            <a:r>
              <a:rPr lang="en-US" b="0" i="0" dirty="0" err="1">
                <a:solidFill>
                  <a:srgbClr val="35475C"/>
                </a:solidFill>
                <a:effectLst/>
                <a:latin typeface="Montserrat" panose="00000500000000000000" pitchFamily="2" charset="0"/>
              </a:rPr>
              <a:t>function</a:t>
            </a:r>
            <a:r>
              <a:rPr lang="en-US" b="0" i="0" dirty="0" err="1">
                <a:solidFill>
                  <a:srgbClr val="35475C"/>
                </a:solidFill>
                <a:effectLst/>
                <a:latin typeface="Open Sans" panose="020B0606030504020204" pitchFamily="34" charset="0"/>
              </a:rPr>
              <a:t>.We</a:t>
            </a:r>
            <a:r>
              <a:rPr lang="en-US" b="0" i="0" dirty="0">
                <a:solidFill>
                  <a:srgbClr val="35475C"/>
                </a:solidFill>
                <a:effectLst/>
                <a:latin typeface="Open Sans" panose="020B0606030504020204" pitchFamily="34" charset="0"/>
              </a:rPr>
              <a:t> will need to locate the directory of the CSV file at first (it’s more</a:t>
            </a:r>
          </a:p>
          <a:p>
            <a:pPr algn="l">
              <a:lnSpc>
                <a:spcPts val="1208"/>
              </a:lnSpc>
              <a:spcAft>
                <a:spcPts val="750"/>
              </a:spcAft>
              <a:buFont typeface="Arial" panose="020B0604020202020204" pitchFamily="34" charset="0"/>
              <a:buChar char="•"/>
            </a:pPr>
            <a:r>
              <a:rPr lang="en-US" b="0" i="0" dirty="0">
                <a:solidFill>
                  <a:srgbClr val="35475C"/>
                </a:solidFill>
                <a:effectLst/>
                <a:latin typeface="Open Sans" panose="020B0606030504020204" pitchFamily="34" charset="0"/>
              </a:rPr>
              <a:t> efficient to keep the dataset in the same directory as your program).</a:t>
            </a:r>
          </a:p>
          <a:p>
            <a:pPr algn="l">
              <a:spcAft>
                <a:spcPts val="750"/>
              </a:spcAft>
              <a:buFont typeface="Arial" panose="020B0604020202020204" pitchFamily="34" charset="0"/>
              <a:buChar char="•"/>
            </a:pPr>
            <a:r>
              <a:rPr lang="en-US" b="0" i="0" dirty="0">
                <a:solidFill>
                  <a:srgbClr val="35475C"/>
                </a:solidFill>
                <a:effectLst/>
                <a:latin typeface="Open Sans" panose="020B0606030504020204" pitchFamily="34" charset="0"/>
              </a:rPr>
              <a:t>If your dataset is in some other location, Then</a:t>
            </a:r>
          </a:p>
          <a:p>
            <a:pPr algn="l">
              <a:spcAft>
                <a:spcPts val="750"/>
              </a:spcAft>
              <a:buFont typeface="Arial" panose="020B0604020202020204" pitchFamily="34" charset="0"/>
              <a:buChar char="•"/>
            </a:pPr>
            <a:r>
              <a:rPr lang="en-US" b="1" i="0" dirty="0">
                <a:solidFill>
                  <a:srgbClr val="35475C"/>
                </a:solidFill>
                <a:effectLst/>
                <a:latin typeface="Montserrat" panose="00000500000000000000" pitchFamily="2" charset="0"/>
              </a:rPr>
              <a:t>Data=</a:t>
            </a:r>
            <a:r>
              <a:rPr lang="en-US" b="1" i="0" dirty="0" err="1">
                <a:solidFill>
                  <a:srgbClr val="35475C"/>
                </a:solidFill>
                <a:effectLst/>
                <a:latin typeface="Montserrat" panose="00000500000000000000" pitchFamily="2" charset="0"/>
              </a:rPr>
              <a:t>pd.read_csv</a:t>
            </a:r>
            <a:r>
              <a:rPr lang="en-US" b="1" i="0" dirty="0">
                <a:solidFill>
                  <a:srgbClr val="35475C"/>
                </a:solidFill>
                <a:effectLst/>
                <a:latin typeface="Montserrat" panose="00000500000000000000" pitchFamily="2" charset="0"/>
              </a:rPr>
              <a:t>(</a:t>
            </a:r>
            <a:r>
              <a:rPr lang="en-US" b="1" i="0" dirty="0" err="1">
                <a:solidFill>
                  <a:srgbClr val="35475C"/>
                </a:solidFill>
                <a:effectLst/>
                <a:latin typeface="Montserrat" panose="00000500000000000000" pitchFamily="2" charset="0"/>
              </a:rPr>
              <a:t>r”File_location</a:t>
            </a:r>
            <a:r>
              <a:rPr lang="en-US" b="1" i="0" dirty="0">
                <a:solidFill>
                  <a:srgbClr val="35475C"/>
                </a:solidFill>
                <a:effectLst/>
                <a:latin typeface="Montserrat" panose="00000500000000000000" pitchFamily="2" charset="0"/>
              </a:rPr>
              <a:t>/datasetname.csv”)     </a:t>
            </a:r>
            <a:r>
              <a:rPr lang="en-US" sz="1400" b="1" i="0" dirty="0">
                <a:solidFill>
                  <a:srgbClr val="35475C"/>
                </a:solidFill>
                <a:effectLst/>
                <a:latin typeface="Calibri" panose="020F0502020204030204" pitchFamily="34" charset="0"/>
              </a:rPr>
              <a:t> </a:t>
            </a:r>
            <a:endParaRPr lang="en-US" b="0" i="0" dirty="0">
              <a:solidFill>
                <a:srgbClr val="35475C"/>
              </a:solidFill>
              <a:effectLst/>
              <a:latin typeface="Open Sans" panose="020B0606030504020204" pitchFamily="34" charset="0"/>
            </a:endParaRPr>
          </a:p>
        </p:txBody>
      </p:sp>
      <p:sp>
        <p:nvSpPr>
          <p:cNvPr id="9" name="TextBox 8">
            <a:extLst>
              <a:ext uri="{FF2B5EF4-FFF2-40B4-BE49-F238E27FC236}">
                <a16:creationId xmlns:a16="http://schemas.microsoft.com/office/drawing/2014/main" id="{317D81C3-D807-F162-BC69-E6D6E6F5741E}"/>
              </a:ext>
            </a:extLst>
          </p:cNvPr>
          <p:cNvSpPr txBox="1"/>
          <p:nvPr/>
        </p:nvSpPr>
        <p:spPr>
          <a:xfrm>
            <a:off x="5312780" y="520860"/>
            <a:ext cx="6879220" cy="2151871"/>
          </a:xfrm>
          <a:prstGeom prst="rect">
            <a:avLst/>
          </a:prstGeom>
          <a:noFill/>
        </p:spPr>
        <p:txBody>
          <a:bodyPr wrap="square">
            <a:spAutoFit/>
          </a:bodyPr>
          <a:lstStyle/>
          <a:p>
            <a:pPr algn="l">
              <a:lnSpc>
                <a:spcPts val="2250"/>
              </a:lnSpc>
              <a:spcBef>
                <a:spcPts val="1200"/>
              </a:spcBef>
              <a:spcAft>
                <a:spcPts val="750"/>
              </a:spcAft>
              <a:buNone/>
            </a:pPr>
            <a:r>
              <a:rPr lang="en-US" b="1" i="0" dirty="0">
                <a:solidFill>
                  <a:srgbClr val="2D2828"/>
                </a:solidFill>
                <a:effectLst/>
                <a:latin typeface="Open Sans" panose="020B0606030504020204" pitchFamily="34" charset="0"/>
              </a:rPr>
              <a:t>Import Necessary Libraries</a:t>
            </a:r>
          </a:p>
          <a:p>
            <a:pPr algn="l">
              <a:spcAft>
                <a:spcPts val="750"/>
              </a:spcAft>
              <a:buFont typeface="Arial" panose="020B0604020202020204" pitchFamily="34" charset="0"/>
              <a:buChar char="•"/>
            </a:pPr>
            <a:r>
              <a:rPr lang="en-US" b="0" i="0" dirty="0">
                <a:effectLst/>
                <a:latin typeface="Open Sans" panose="020B0606030504020204" pitchFamily="34" charset="0"/>
              </a:rPr>
              <a:t>It is important to import all the necessary libraries such as pandas, NumPy, matplotlib.</a:t>
            </a:r>
            <a:br>
              <a:rPr lang="en-US" b="0" i="0" dirty="0">
                <a:effectLst/>
                <a:latin typeface="Montserrat" panose="00000500000000000000" pitchFamily="2" charset="0"/>
              </a:rPr>
            </a:br>
            <a:r>
              <a:rPr lang="en-US" b="1" i="0" dirty="0" err="1">
                <a:solidFill>
                  <a:srgbClr val="35475C"/>
                </a:solidFill>
                <a:effectLst/>
                <a:latin typeface="Montserrat" panose="00000500000000000000" pitchFamily="2" charset="0"/>
              </a:rPr>
              <a:t>Numpy</a:t>
            </a:r>
            <a:r>
              <a:rPr lang="en-US" b="0" i="0" dirty="0">
                <a:solidFill>
                  <a:srgbClr val="35475C"/>
                </a:solidFill>
                <a:effectLst/>
                <a:latin typeface="Open Sans" panose="020B0606030504020204" pitchFamily="34" charset="0"/>
              </a:rPr>
              <a:t>- It is an open-source numerical Python library. It contains a multi-dimensional array and matrix data structures. It can be used to perform mathematical operations on arrays such as trigonometric, statistical, and algebraic routines.</a:t>
            </a:r>
          </a:p>
        </p:txBody>
      </p:sp>
    </p:spTree>
    <p:extLst>
      <p:ext uri="{BB962C8B-B14F-4D97-AF65-F5344CB8AC3E}">
        <p14:creationId xmlns:p14="http://schemas.microsoft.com/office/powerpoint/2010/main" val="423010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873179F-90F2-C342-CC68-DC9FB3FEC7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1464" y="292260"/>
            <a:ext cx="5822065" cy="297469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85903581-C5C6-D825-97F0-AB6DF1CAA8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4423797"/>
            <a:ext cx="5926238" cy="214194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CCD801A-22A3-1018-E372-D3FD6D5870B3}"/>
              </a:ext>
            </a:extLst>
          </p:cNvPr>
          <p:cNvSpPr txBox="1"/>
          <p:nvPr/>
        </p:nvSpPr>
        <p:spPr>
          <a:xfrm>
            <a:off x="555586" y="1912265"/>
            <a:ext cx="2615878" cy="1043876"/>
          </a:xfrm>
          <a:prstGeom prst="rect">
            <a:avLst/>
          </a:prstGeom>
          <a:noFill/>
        </p:spPr>
        <p:txBody>
          <a:bodyPr wrap="square">
            <a:spAutoFit/>
          </a:bodyPr>
          <a:lstStyle/>
          <a:p>
            <a:pPr algn="l">
              <a:lnSpc>
                <a:spcPts val="2250"/>
              </a:lnSpc>
              <a:spcBef>
                <a:spcPts val="1200"/>
              </a:spcBef>
              <a:spcAft>
                <a:spcPts val="750"/>
              </a:spcAft>
              <a:buNone/>
            </a:pPr>
            <a:r>
              <a:rPr lang="en-IN" b="1" i="0" dirty="0">
                <a:solidFill>
                  <a:srgbClr val="2D2828"/>
                </a:solidFill>
                <a:effectLst/>
                <a:latin typeface="Open Sans" panose="020B0606030504020204" pitchFamily="34" charset="0"/>
              </a:rPr>
              <a:t>Feature Scaling</a:t>
            </a:r>
          </a:p>
          <a:p>
            <a:pPr>
              <a:buNone/>
            </a:pPr>
            <a:br>
              <a:rPr lang="en-IN" b="0" i="0" dirty="0">
                <a:effectLst/>
                <a:latin typeface="Montserrat" panose="00000500000000000000" pitchFamily="2" charset="0"/>
              </a:rPr>
            </a:br>
            <a:endParaRPr lang="en-IN" dirty="0"/>
          </a:p>
        </p:txBody>
      </p:sp>
      <p:sp>
        <p:nvSpPr>
          <p:cNvPr id="19" name="TextBox 18">
            <a:extLst>
              <a:ext uri="{FF2B5EF4-FFF2-40B4-BE49-F238E27FC236}">
                <a16:creationId xmlns:a16="http://schemas.microsoft.com/office/drawing/2014/main" id="{69F5A789-1422-888B-B438-BE7DE9977F16}"/>
              </a:ext>
            </a:extLst>
          </p:cNvPr>
          <p:cNvSpPr txBox="1"/>
          <p:nvPr/>
        </p:nvSpPr>
        <p:spPr>
          <a:xfrm>
            <a:off x="6501051" y="5191432"/>
            <a:ext cx="7028136" cy="373179"/>
          </a:xfrm>
          <a:prstGeom prst="rect">
            <a:avLst/>
          </a:prstGeom>
          <a:noFill/>
        </p:spPr>
        <p:txBody>
          <a:bodyPr wrap="square">
            <a:spAutoFit/>
          </a:bodyPr>
          <a:lstStyle/>
          <a:p>
            <a:pPr algn="l">
              <a:lnSpc>
                <a:spcPts val="2250"/>
              </a:lnSpc>
              <a:spcBef>
                <a:spcPts val="1200"/>
              </a:spcBef>
              <a:spcAft>
                <a:spcPts val="750"/>
              </a:spcAft>
            </a:pPr>
            <a:r>
              <a:rPr lang="en-US" b="1" i="0" dirty="0">
                <a:solidFill>
                  <a:srgbClr val="2D2828"/>
                </a:solidFill>
                <a:effectLst/>
                <a:latin typeface="Open Sans" panose="020B0606030504020204" pitchFamily="34" charset="0"/>
              </a:rPr>
              <a:t>Splitting the data into Train and Test</a:t>
            </a:r>
          </a:p>
        </p:txBody>
      </p:sp>
    </p:spTree>
    <p:extLst>
      <p:ext uri="{BB962C8B-B14F-4D97-AF65-F5344CB8AC3E}">
        <p14:creationId xmlns:p14="http://schemas.microsoft.com/office/powerpoint/2010/main" val="3748348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ACE4244B-1D8D-F153-2D8B-33E083F412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1613" y="0"/>
            <a:ext cx="4080387" cy="251314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FD3614FB-4327-28C2-54DD-9995F47C6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1612" y="2507227"/>
            <a:ext cx="4080388" cy="1420761"/>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DBC2F5A8-0671-4A8C-358C-2EE805AD40D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11613" y="3936437"/>
            <a:ext cx="4080388" cy="12858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42B6FF6-5951-1944-9243-7320C223D1AA}"/>
              </a:ext>
            </a:extLst>
          </p:cNvPr>
          <p:cNvSpPr txBox="1"/>
          <p:nvPr/>
        </p:nvSpPr>
        <p:spPr>
          <a:xfrm>
            <a:off x="206477" y="924232"/>
            <a:ext cx="7256207" cy="4470455"/>
          </a:xfrm>
          <a:prstGeom prst="rect">
            <a:avLst/>
          </a:prstGeom>
          <a:noFill/>
        </p:spPr>
        <p:txBody>
          <a:bodyPr wrap="square">
            <a:spAutoFit/>
          </a:bodyPr>
          <a:lstStyle/>
          <a:p>
            <a:pPr algn="l">
              <a:lnSpc>
                <a:spcPts val="2250"/>
              </a:lnSpc>
              <a:spcBef>
                <a:spcPts val="1200"/>
              </a:spcBef>
              <a:spcAft>
                <a:spcPts val="750"/>
              </a:spcAft>
              <a:buNone/>
            </a:pPr>
            <a:r>
              <a:rPr lang="en-US" b="1" i="0" dirty="0">
                <a:solidFill>
                  <a:srgbClr val="2D2828"/>
                </a:solidFill>
                <a:effectLst/>
                <a:latin typeface="Open Sans" panose="020B0606030504020204" pitchFamily="34" charset="0"/>
              </a:rPr>
              <a:t>Training and Testing the Model</a:t>
            </a:r>
          </a:p>
          <a:p>
            <a:pPr algn="l">
              <a:spcAft>
                <a:spcPts val="750"/>
              </a:spcAft>
              <a:buFont typeface="Arial" panose="020B0604020202020204" pitchFamily="34" charset="0"/>
              <a:buChar char="•"/>
            </a:pPr>
            <a:r>
              <a:rPr lang="en-US" b="0" i="0" dirty="0">
                <a:solidFill>
                  <a:srgbClr val="35475C"/>
                </a:solidFill>
                <a:effectLst/>
                <a:latin typeface="Open Sans" panose="020B0606030504020204" pitchFamily="34" charset="0"/>
              </a:rPr>
              <a:t>Once after splitting the data into train and test, the data should be fed to an algorithm to build a model.</a:t>
            </a:r>
          </a:p>
          <a:p>
            <a:pPr algn="l">
              <a:spcAft>
                <a:spcPts val="750"/>
              </a:spcAft>
              <a:buFont typeface="Arial" panose="020B0604020202020204" pitchFamily="34" charset="0"/>
              <a:buChar char="•"/>
            </a:pPr>
            <a:r>
              <a:rPr lang="en-US" b="0" i="0" dirty="0">
                <a:solidFill>
                  <a:srgbClr val="35475C"/>
                </a:solidFill>
                <a:effectLst/>
                <a:latin typeface="Montserrat" panose="00000500000000000000" pitchFamily="2" charset="0"/>
              </a:rPr>
              <a:t>There are several Machine learning algorithms to be used depending on the data you are going to process such as images, sound, text, and numerical values. The algorithms that you can choose according to the objective that you might have it may be Classification algorithms are Regression algorithms.</a:t>
            </a:r>
            <a:br>
              <a:rPr lang="en-US" b="0" i="0" dirty="0">
                <a:solidFill>
                  <a:srgbClr val="35475C"/>
                </a:solidFill>
                <a:effectLst/>
                <a:latin typeface="Montserrat" panose="00000500000000000000" pitchFamily="2" charset="0"/>
              </a:rPr>
            </a:br>
            <a:r>
              <a:rPr lang="en-US" b="0" i="0" dirty="0">
                <a:solidFill>
                  <a:srgbClr val="35475C"/>
                </a:solidFill>
                <a:effectLst/>
                <a:latin typeface="Open Sans" panose="020B0606030504020204" pitchFamily="34" charset="0"/>
              </a:rPr>
              <a:t>1. Linear Regression</a:t>
            </a:r>
            <a:br>
              <a:rPr lang="en-US" b="0" i="0" dirty="0">
                <a:solidFill>
                  <a:srgbClr val="35475C"/>
                </a:solidFill>
                <a:effectLst/>
                <a:latin typeface="Open Sans" panose="020B0606030504020204" pitchFamily="34" charset="0"/>
              </a:rPr>
            </a:br>
            <a:r>
              <a:rPr lang="en-US" b="0" i="0" dirty="0">
                <a:solidFill>
                  <a:srgbClr val="35475C"/>
                </a:solidFill>
                <a:effectLst/>
                <a:latin typeface="Open Sans" panose="020B0606030504020204" pitchFamily="34" charset="0"/>
              </a:rPr>
              <a:t>2. Decision Tree Regressor</a:t>
            </a:r>
            <a:br>
              <a:rPr lang="en-US" b="0" i="0" dirty="0">
                <a:solidFill>
                  <a:srgbClr val="35475C"/>
                </a:solidFill>
                <a:effectLst/>
                <a:latin typeface="Open Sans" panose="020B0606030504020204" pitchFamily="34" charset="0"/>
              </a:rPr>
            </a:br>
            <a:r>
              <a:rPr lang="en-US" b="0" i="0" dirty="0">
                <a:solidFill>
                  <a:srgbClr val="35475C"/>
                </a:solidFill>
                <a:effectLst/>
                <a:latin typeface="Open Sans" panose="020B0606030504020204" pitchFamily="34" charset="0"/>
              </a:rPr>
              <a:t>3.Random Forest Regressor</a:t>
            </a:r>
            <a:br>
              <a:rPr lang="en-US" b="0" i="0" dirty="0">
                <a:solidFill>
                  <a:srgbClr val="35475C"/>
                </a:solidFill>
                <a:effectLst/>
                <a:latin typeface="Open Sans" panose="020B0606030504020204" pitchFamily="34" charset="0"/>
              </a:rPr>
            </a:br>
            <a:r>
              <a:rPr lang="en-US" b="0" i="0" dirty="0">
                <a:solidFill>
                  <a:srgbClr val="35475C"/>
                </a:solidFill>
                <a:effectLst/>
                <a:latin typeface="Open Sans" panose="020B0606030504020204" pitchFamily="34" charset="0"/>
              </a:rPr>
              <a:t>4.KNN</a:t>
            </a:r>
            <a:br>
              <a:rPr lang="en-US" b="0" i="0" dirty="0">
                <a:solidFill>
                  <a:srgbClr val="35475C"/>
                </a:solidFill>
                <a:effectLst/>
                <a:latin typeface="Open Sans" panose="020B0606030504020204" pitchFamily="34" charset="0"/>
              </a:rPr>
            </a:br>
            <a:r>
              <a:rPr lang="en-US" b="0" i="0" dirty="0">
                <a:solidFill>
                  <a:srgbClr val="35475C"/>
                </a:solidFill>
                <a:effectLst/>
                <a:latin typeface="Open Sans" panose="020B0606030504020204" pitchFamily="34" charset="0"/>
              </a:rPr>
              <a:t>5.svm</a:t>
            </a:r>
            <a:br>
              <a:rPr lang="en-US" b="0" i="0" dirty="0">
                <a:solidFill>
                  <a:srgbClr val="35475C"/>
                </a:solidFill>
                <a:effectLst/>
                <a:latin typeface="Open Sans" panose="020B0606030504020204" pitchFamily="34" charset="0"/>
              </a:rPr>
            </a:br>
            <a:r>
              <a:rPr lang="en-US" b="0" i="0" dirty="0">
                <a:solidFill>
                  <a:srgbClr val="35475C"/>
                </a:solidFill>
                <a:effectLst/>
                <a:latin typeface="Open Sans" panose="020B0606030504020204" pitchFamily="34" charset="0"/>
              </a:rPr>
              <a:t>5.xgboost</a:t>
            </a:r>
          </a:p>
        </p:txBody>
      </p:sp>
    </p:spTree>
    <p:extLst>
      <p:ext uri="{BB962C8B-B14F-4D97-AF65-F5344CB8AC3E}">
        <p14:creationId xmlns:p14="http://schemas.microsoft.com/office/powerpoint/2010/main" val="859909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5" name="Picture 3">
            <a:extLst>
              <a:ext uri="{FF2B5EF4-FFF2-40B4-BE49-F238E27FC236}">
                <a16:creationId xmlns:a16="http://schemas.microsoft.com/office/drawing/2014/main" id="{4DB062F0-AD76-7D91-CB27-BD650CFC7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68" y="807779"/>
            <a:ext cx="5838825" cy="2686050"/>
          </a:xfrm>
          <a:prstGeom prst="rect">
            <a:avLst/>
          </a:prstGeom>
          <a:noFill/>
          <a:extLst>
            <a:ext uri="{909E8E84-426E-40DD-AFC4-6F175D3DCCD1}">
              <a14:hiddenFill xmlns:a14="http://schemas.microsoft.com/office/drawing/2010/main">
                <a:solidFill>
                  <a:srgbClr val="FFFFFF"/>
                </a:solidFill>
              </a14:hiddenFill>
            </a:ext>
          </a:extLst>
        </p:spPr>
      </p:pic>
      <p:pic>
        <p:nvPicPr>
          <p:cNvPr id="8199" name="Picture 7">
            <a:extLst>
              <a:ext uri="{FF2B5EF4-FFF2-40B4-BE49-F238E27FC236}">
                <a16:creationId xmlns:a16="http://schemas.microsoft.com/office/drawing/2014/main" id="{D12F8284-91EA-DC0E-77D5-A2441EE47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5976" y="4557705"/>
            <a:ext cx="3534544" cy="17054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C312595-C12A-7BC5-6A3C-AC5D52DA6475}"/>
              </a:ext>
            </a:extLst>
          </p:cNvPr>
          <p:cNvSpPr txBox="1"/>
          <p:nvPr/>
        </p:nvSpPr>
        <p:spPr>
          <a:xfrm>
            <a:off x="314634" y="4201360"/>
            <a:ext cx="6764594" cy="2687915"/>
          </a:xfrm>
          <a:prstGeom prst="rect">
            <a:avLst/>
          </a:prstGeom>
          <a:noFill/>
        </p:spPr>
        <p:txBody>
          <a:bodyPr wrap="square">
            <a:spAutoFit/>
          </a:bodyPr>
          <a:lstStyle/>
          <a:p>
            <a:pPr algn="l">
              <a:spcAft>
                <a:spcPts val="750"/>
              </a:spcAft>
              <a:buNone/>
            </a:pPr>
            <a:r>
              <a:rPr lang="en-US" b="0" i="0" dirty="0">
                <a:effectLst/>
                <a:latin typeface="Montserrat" panose="00000500000000000000" pitchFamily="2" charset="0"/>
              </a:rPr>
              <a:t>Pickle in Python is primarily used in serializing and deserializing a Python object structure. In other words, it's the process of converting a Python object into a byte stream to store it in a file/database, maintain program state across sessions or transport data over the network. </a:t>
            </a:r>
            <a:r>
              <a:rPr lang="en-US" b="0" i="0" dirty="0" err="1">
                <a:effectLst/>
                <a:latin typeface="Montserrat" panose="00000500000000000000" pitchFamily="2" charset="0"/>
              </a:rPr>
              <a:t>wb</a:t>
            </a:r>
            <a:r>
              <a:rPr lang="en-US" b="0" i="0" dirty="0">
                <a:effectLst/>
                <a:latin typeface="Montserrat" panose="00000500000000000000" pitchFamily="2" charset="0"/>
              </a:rPr>
              <a:t> indicates write method and </a:t>
            </a:r>
            <a:r>
              <a:rPr lang="en-US" b="0" i="0" dirty="0" err="1">
                <a:effectLst/>
                <a:latin typeface="Montserrat" panose="00000500000000000000" pitchFamily="2" charset="0"/>
              </a:rPr>
              <a:t>rd</a:t>
            </a:r>
            <a:r>
              <a:rPr lang="en-US" b="0" i="0" dirty="0">
                <a:effectLst/>
                <a:latin typeface="Montserrat" panose="00000500000000000000" pitchFamily="2" charset="0"/>
              </a:rPr>
              <a:t> indicates read method.</a:t>
            </a:r>
          </a:p>
          <a:p>
            <a:pPr>
              <a:buNone/>
            </a:pPr>
            <a:br>
              <a:rPr lang="en-US" dirty="0"/>
            </a:br>
            <a:endParaRPr lang="en-IN" dirty="0"/>
          </a:p>
        </p:txBody>
      </p:sp>
    </p:spTree>
    <p:extLst>
      <p:ext uri="{BB962C8B-B14F-4D97-AF65-F5344CB8AC3E}">
        <p14:creationId xmlns:p14="http://schemas.microsoft.com/office/powerpoint/2010/main" val="53780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
            <a:extLst>
              <a:ext uri="{FF2B5EF4-FFF2-40B4-BE49-F238E27FC236}">
                <a16:creationId xmlns:a16="http://schemas.microsoft.com/office/drawing/2014/main" id="{30A354EC-A366-2EFD-51EB-08BC9270E467}"/>
              </a:ext>
            </a:extLst>
          </p:cNvPr>
          <p:cNvSpPr>
            <a:spLocks noChangeArrowheads="1"/>
          </p:cNvSpPr>
          <p:nvPr/>
        </p:nvSpPr>
        <p:spPr bwMode="auto">
          <a:xfrm>
            <a:off x="147484" y="17958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Montserrat" panose="00000500000000000000" pitchFamily="2" charset="0"/>
                <a:cs typeface="Open Sans" panose="020B0606030504020204" pitchFamily="34" charset="0"/>
              </a:rPr>
              <a:t>1.index.html - paste the image</a:t>
            </a:r>
            <a:br>
              <a:rPr kumimoji="0" lang="en-US" altLang="en-US" sz="10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rPr>
            </a:br>
            <a:r>
              <a:rPr kumimoji="0" lang="en-US" altLang="en-US" sz="1000" b="1"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17500" b="1"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8" name="Picture 2">
            <a:extLst>
              <a:ext uri="{FF2B5EF4-FFF2-40B4-BE49-F238E27FC236}">
                <a16:creationId xmlns:a16="http://schemas.microsoft.com/office/drawing/2014/main" id="{5682AA61-2361-B11D-DF70-908344DF0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09" y="538544"/>
            <a:ext cx="4467078" cy="217417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6FC9B0D3-75E6-5A29-DA6C-648C2BE16A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44" y="2712721"/>
            <a:ext cx="4467079" cy="213920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5">
            <a:extLst>
              <a:ext uri="{FF2B5EF4-FFF2-40B4-BE49-F238E27FC236}">
                <a16:creationId xmlns:a16="http://schemas.microsoft.com/office/drawing/2014/main" id="{F6432546-030F-29E7-13DD-FBCD5D89577A}"/>
              </a:ext>
            </a:extLst>
          </p:cNvPr>
          <p:cNvSpPr>
            <a:spLocks noChangeArrowheads="1"/>
          </p:cNvSpPr>
          <p:nvPr/>
        </p:nvSpPr>
        <p:spPr bwMode="auto">
          <a:xfrm>
            <a:off x="5105400" y="202692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Montserrat" panose="00000500000000000000" pitchFamily="2" charset="0"/>
                <a:cs typeface="Open Sans" panose="020B0606030504020204" pitchFamily="34" charset="0"/>
              </a:rPr>
              <a:t>2. The HTML page looks like this-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20200" b="1"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22" name="Picture 6">
            <a:extLst>
              <a:ext uri="{FF2B5EF4-FFF2-40B4-BE49-F238E27FC236}">
                <a16:creationId xmlns:a16="http://schemas.microsoft.com/office/drawing/2014/main" id="{BB85C853-EB41-040D-981D-2276B752FE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8425" y="563245"/>
            <a:ext cx="5734050" cy="175323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7">
            <a:extLst>
              <a:ext uri="{FF2B5EF4-FFF2-40B4-BE49-F238E27FC236}">
                <a16:creationId xmlns:a16="http://schemas.microsoft.com/office/drawing/2014/main" id="{61530BAF-784D-5BDE-EC90-65C2CCFCC704}"/>
              </a:ext>
            </a:extLst>
          </p:cNvPr>
          <p:cNvSpPr>
            <a:spLocks noChangeArrowheads="1"/>
          </p:cNvSpPr>
          <p:nvPr/>
        </p:nvSpPr>
        <p:spPr bwMode="auto">
          <a:xfrm>
            <a:off x="5111750" y="2698803"/>
            <a:ext cx="6871806" cy="386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rPr>
              <a:t>3. It will display all the input parameters and the prediction text will display the output value of the data given by the user.</a:t>
            </a:r>
            <a:br>
              <a:rPr kumimoji="0" lang="en-US" altLang="en-US" sz="10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rPr>
            </a:br>
            <a:br>
              <a:rPr kumimoji="0" lang="en-US" altLang="en-US" sz="1000" b="0" i="0" u="none" strike="noStrike" cap="none" normalizeH="0" baseline="0" dirty="0">
                <a:ln>
                  <a:noFill/>
                </a:ln>
                <a:solidFill>
                  <a:schemeClr val="tx1"/>
                </a:solidFill>
                <a:effectLst/>
                <a:latin typeface="Open Sans" panose="020B0606030504020204" pitchFamily="34" charset="0"/>
                <a:cs typeface="Open Sans" panose="020B0606030504020204" pitchFamily="34" charset="0"/>
              </a:rPr>
            </a:br>
            <a:r>
              <a:rPr kumimoji="0" lang="en-US" altLang="en-US" sz="10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21500" b="0" i="0" u="none" strike="noStrike" cap="none" normalizeH="0" baseline="0" dirty="0">
                <a:ln>
                  <a:noFill/>
                </a:ln>
                <a:solidFill>
                  <a:srgbClr val="000000"/>
                </a:solidFill>
                <a:effectLst/>
                <a:latin typeface="Montserrat" panose="00000500000000000000" pitchFamily="2" charset="0"/>
                <a:cs typeface="Calibri" panose="020F0502020204030204" pitchFamily="34" charset="0"/>
              </a:rPr>
              <a:t>         </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24" name="Picture 8">
            <a:extLst>
              <a:ext uri="{FF2B5EF4-FFF2-40B4-BE49-F238E27FC236}">
                <a16:creationId xmlns:a16="http://schemas.microsoft.com/office/drawing/2014/main" id="{2CFDC156-CB20-B4DB-FC1E-D481F39E5F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8424" y="3121342"/>
            <a:ext cx="5916295" cy="3528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147533"/>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{097B2D8C-CCDD-4A79-B606-56693DC726F9}tf11964407_win32</Template>
  <TotalTime>166</TotalTime>
  <Words>859</Words>
  <Application>Microsoft Office PowerPoint</Application>
  <PresentationFormat>Widescreen</PresentationFormat>
  <Paragraphs>60</Paragraphs>
  <Slides>12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vt:lpstr>
      <vt:lpstr>Arial</vt:lpstr>
      <vt:lpstr>Calibri</vt:lpstr>
      <vt:lpstr>Courier New</vt:lpstr>
      <vt:lpstr>Gill Sans Nova Light</vt:lpstr>
      <vt:lpstr>Montserrat</vt:lpstr>
      <vt:lpstr>Open Sans</vt:lpstr>
      <vt:lpstr>Sagona Book</vt:lpstr>
      <vt:lpstr>Söhne</vt:lpstr>
      <vt:lpstr>Custom</vt:lpstr>
      <vt:lpstr>Project Title: Advanced Traffic Volume Estimation with Machine Learning  Team Members:         Team Leader : Mandava Poojaswini                   Team member :Anabothula Gayathri                              Team member :Darapaneni Murali Chandu                        Team member : Kalli Ram Gopal Reddy  </vt:lpstr>
      <vt:lpstr>Project Overview</vt:lpstr>
      <vt:lpstr> </vt:lpstr>
      <vt:lpstr>PowerPoint Presentation</vt:lpstr>
      <vt:lpstr>PowerPoint Presentation</vt:lpstr>
      <vt:lpstr>PowerPoint Presentation</vt:lpstr>
      <vt:lpstr>PowerPoint Presentation</vt:lpstr>
      <vt:lpstr>PowerPoint Presentation</vt:lpstr>
      <vt:lpstr>PowerPoint Presentation</vt:lpstr>
      <vt:lpstr>Python script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 Lakshmi Kanlakunta</dc:creator>
  <cp:lastModifiedBy>jyothi thota</cp:lastModifiedBy>
  <cp:revision>5</cp:revision>
  <dcterms:created xsi:type="dcterms:W3CDTF">2025-06-29T06:46:33Z</dcterms:created>
  <dcterms:modified xsi:type="dcterms:W3CDTF">2025-07-06T00:46:10Z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