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krithika(1).xlsx]Sheet3!PivotTable2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62-4FF9-9DF6-C333B88634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62-4FF9-9DF6-C333B88634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62-4FF9-9DF6-C333B88634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762-4FF9-9DF6-C333B88634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762-4FF9-9DF6-C333B88634D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762-4FF9-9DF6-C333B88634D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762-4FF9-9DF6-C333B88634D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762-4FF9-9DF6-C333B88634D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762-4FF9-9DF6-C333B88634D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762-4FF9-9DF6-C333B88634D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762-4FF9-9DF6-C333B88634D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762-4FF9-9DF6-C333B88634D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762-4FF9-9DF6-C333B88634D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3762-4FF9-9DF6-C333B88634D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3762-4FF9-9DF6-C333B88634D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3762-4FF9-9DF6-C333B88634D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3762-4FF9-9DF6-C333B88634D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3762-4FF9-9DF6-C333B88634D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3762-4FF9-9DF6-C333B88634D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3762-4FF9-9DF6-C333B88634D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3762-4FF9-9DF6-C333B88634D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3762-4FF9-9DF6-C333B88634D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3762-4FF9-9DF6-C333B88634D5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3762-4FF9-9DF6-C333B88634D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3762-4FF9-9DF6-C333B88634D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3762-4FF9-9DF6-C333B88634D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3762-4FF9-9DF6-C333B88634D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3762-4FF9-9DF6-C333B88634D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3762-4FF9-9DF6-C333B88634D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3762-4FF9-9DF6-C333B88634D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3762-4FF9-9DF6-C333B88634D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3762-4FF9-9DF6-C333B88634D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3762-4FF9-9DF6-C333B88634D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3762-4FF9-9DF6-C333B88634D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3762-4FF9-9DF6-C333B88634D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3762-4FF9-9DF6-C333B88634D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3762-4FF9-9DF6-C333B88634D5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3762-4FF9-9DF6-C333B88634D5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3762-4FF9-9DF6-C333B88634D5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3762-4FF9-9DF6-C333B88634D5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3762-4FF9-9DF6-C333B88634D5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3762-4FF9-9DF6-C333B88634D5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3762-4FF9-9DF6-C333B88634D5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3762-4FF9-9DF6-C333B88634D5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3762-4FF9-9DF6-C333B88634D5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3762-4FF9-9DF6-C333B88634D5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3762-4FF9-9DF6-C333B88634D5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3762-4FF9-9DF6-C333B88634D5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3762-4FF9-9DF6-C333B88634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Sheet3!$A$2:$A$127</c:f>
              <c:multiLvlStrCache>
                <c:ptCount val="49"/>
                <c:lvl>
                  <c:pt idx="0">
                    <c:v>TN02570</c:v>
                  </c:pt>
                  <c:pt idx="1">
                    <c:v>PR00419</c:v>
                  </c:pt>
                  <c:pt idx="2">
                    <c:v>PR04473</c:v>
                  </c:pt>
                  <c:pt idx="3">
                    <c:v>TN01281</c:v>
                  </c:pt>
                  <c:pt idx="4">
                    <c:v>PR02603</c:v>
                  </c:pt>
                  <c:pt idx="5">
                    <c:v>PR03844</c:v>
                  </c:pt>
                  <c:pt idx="6">
                    <c:v>SQ01402</c:v>
                  </c:pt>
                  <c:pt idx="7">
                    <c:v>SQ00914</c:v>
                  </c:pt>
                  <c:pt idx="8">
                    <c:v>TN03169</c:v>
                  </c:pt>
                  <c:pt idx="9">
                    <c:v>VT04681</c:v>
                  </c:pt>
                  <c:pt idx="10">
                    <c:v>TN03032</c:v>
                  </c:pt>
                  <c:pt idx="11">
                    <c:v>PR01662</c:v>
                  </c:pt>
                  <c:pt idx="12">
                    <c:v>PR03158</c:v>
                  </c:pt>
                  <c:pt idx="13">
                    <c:v>VT01740</c:v>
                  </c:pt>
                  <c:pt idx="14">
                    <c:v>VT00578</c:v>
                  </c:pt>
                  <c:pt idx="15">
                    <c:v>TN04246</c:v>
                  </c:pt>
                  <c:pt idx="16">
                    <c:v>TN00227</c:v>
                  </c:pt>
                  <c:pt idx="17">
                    <c:v>VT03988</c:v>
                  </c:pt>
                  <c:pt idx="18">
                    <c:v>VT04093</c:v>
                  </c:pt>
                  <c:pt idx="19">
                    <c:v>TN00890</c:v>
                  </c:pt>
                  <c:pt idx="20">
                    <c:v>PR02208</c:v>
                  </c:pt>
                  <c:pt idx="21">
                    <c:v>TN00214</c:v>
                  </c:pt>
                  <c:pt idx="22">
                    <c:v>VT01092</c:v>
                  </c:pt>
                  <c:pt idx="23">
                    <c:v>PR00882</c:v>
                  </c:pt>
                  <c:pt idx="24">
                    <c:v>VT03849</c:v>
                  </c:pt>
                  <c:pt idx="25">
                    <c:v>VT03537</c:v>
                  </c:pt>
                  <c:pt idx="26">
                    <c:v>TN01876</c:v>
                  </c:pt>
                  <c:pt idx="27">
                    <c:v>SQ02559</c:v>
                  </c:pt>
                  <c:pt idx="28">
                    <c:v>TN03416</c:v>
                  </c:pt>
                  <c:pt idx="29">
                    <c:v>VT02539</c:v>
                  </c:pt>
                  <c:pt idx="30">
                    <c:v>PR00893</c:v>
                  </c:pt>
                  <c:pt idx="31">
                    <c:v>VT04627</c:v>
                  </c:pt>
                  <c:pt idx="32">
                    <c:v>SQ01177</c:v>
                  </c:pt>
                  <c:pt idx="33">
                    <c:v>SQ01620</c:v>
                  </c:pt>
                  <c:pt idx="34">
                    <c:v>SQ01395</c:v>
                  </c:pt>
                  <c:pt idx="35">
                    <c:v>SQ00360</c:v>
                  </c:pt>
                  <c:pt idx="36">
                    <c:v>PR01951</c:v>
                  </c:pt>
                  <c:pt idx="37">
                    <c:v>PR02288</c:v>
                  </c:pt>
                  <c:pt idx="38">
                    <c:v>SQ02246</c:v>
                  </c:pt>
                  <c:pt idx="39">
                    <c:v>TN00464</c:v>
                  </c:pt>
                  <c:pt idx="40">
                    <c:v>SQ01637</c:v>
                  </c:pt>
                  <c:pt idx="41">
                    <c:v>PR03445</c:v>
                  </c:pt>
                  <c:pt idx="42">
                    <c:v>SQ04598</c:v>
                  </c:pt>
                  <c:pt idx="43">
                    <c:v>VT02417</c:v>
                  </c:pt>
                  <c:pt idx="44">
                    <c:v>SQ00691</c:v>
                  </c:pt>
                  <c:pt idx="45">
                    <c:v>TN03210</c:v>
                  </c:pt>
                  <c:pt idx="46">
                    <c:v>VT02313</c:v>
                  </c:pt>
                  <c:pt idx="47">
                    <c:v>VT02801</c:v>
                  </c:pt>
                  <c:pt idx="48">
                    <c:v>VT04137</c:v>
                  </c:pt>
                </c:lvl>
                <c:lvl>
                  <c:pt idx="0">
                    <c:v>43397</c:v>
                  </c:pt>
                  <c:pt idx="1">
                    <c:v>43494</c:v>
                  </c:pt>
                  <c:pt idx="2">
                    <c:v>19-Apr-21</c:v>
                  </c:pt>
                  <c:pt idx="3">
                    <c:v>27-Jan-20</c:v>
                  </c:pt>
                  <c:pt idx="4">
                    <c:v>43794</c:v>
                  </c:pt>
                  <c:pt idx="5">
                    <c:v>44078</c:v>
                  </c:pt>
                  <c:pt idx="6">
                    <c:v>43416</c:v>
                  </c:pt>
                  <c:pt idx="7">
                    <c:v>May 11, 2020</c:v>
                  </c:pt>
                  <c:pt idx="8">
                    <c:v>Nov 2, 2018</c:v>
                  </c:pt>
                  <c:pt idx="9">
                    <c:v>Nov 30, 2018</c:v>
                  </c:pt>
                  <c:pt idx="10">
                    <c:v>44203</c:v>
                  </c:pt>
                  <c:pt idx="11">
                    <c:v>14-Nov-18</c:v>
                  </c:pt>
                  <c:pt idx="12">
                    <c:v>43206</c:v>
                  </c:pt>
                  <c:pt idx="13">
                    <c:v>19-Jul-19</c:v>
                  </c:pt>
                  <c:pt idx="14">
                    <c:v>Oct 18, 2021</c:v>
                  </c:pt>
                  <c:pt idx="15">
                    <c:v>44067</c:v>
                  </c:pt>
                  <c:pt idx="16">
                    <c:v>24-Nov-20</c:v>
                  </c:pt>
                  <c:pt idx="17">
                    <c:v>9-Sep-19</c:v>
                  </c:pt>
                  <c:pt idx="18">
                    <c:v>43949</c:v>
                  </c:pt>
                  <c:pt idx="19">
                    <c:v>22-Feb-21</c:v>
                  </c:pt>
                  <c:pt idx="20">
                    <c:v>29-Apr-21</c:v>
                  </c:pt>
                  <c:pt idx="21">
                    <c:v>Dec 24, 2019</c:v>
                  </c:pt>
                  <c:pt idx="22">
                    <c:v>43305</c:v>
                  </c:pt>
                  <c:pt idx="23">
                    <c:v>44288</c:v>
                  </c:pt>
                  <c:pt idx="24">
                    <c:v>18-Apr-19</c:v>
                  </c:pt>
                  <c:pt idx="25">
                    <c:v>43972</c:v>
                  </c:pt>
                  <c:pt idx="26">
                    <c:v>10-Aug-20</c:v>
                  </c:pt>
                  <c:pt idx="27">
                    <c:v>27-Dec-19</c:v>
                  </c:pt>
                  <c:pt idx="28">
                    <c:v>43809</c:v>
                  </c:pt>
                  <c:pt idx="29">
                    <c:v>10-Dec-18</c:v>
                  </c:pt>
                  <c:pt idx="30">
                    <c:v>44285</c:v>
                  </c:pt>
                  <c:pt idx="31">
                    <c:v>44383</c:v>
                  </c:pt>
                  <c:pt idx="32">
                    <c:v>30-Sep-20</c:v>
                  </c:pt>
                  <c:pt idx="33">
                    <c:v>43255</c:v>
                  </c:pt>
                  <c:pt idx="34">
                    <c:v>44221</c:v>
                  </c:pt>
                  <c:pt idx="35">
                    <c:v>43152</c:v>
                  </c:pt>
                  <c:pt idx="36">
                    <c:v>Aug 12, 2020</c:v>
                  </c:pt>
                  <c:pt idx="37">
                    <c:v>43874</c:v>
                  </c:pt>
                  <c:pt idx="38">
                    <c:v>43839</c:v>
                  </c:pt>
                  <c:pt idx="39">
                    <c:v>27-Jan-20</c:v>
                  </c:pt>
                  <c:pt idx="40">
                    <c:v>43508</c:v>
                  </c:pt>
                  <c:pt idx="41">
                    <c:v>26-Aug-21</c:v>
                  </c:pt>
                  <c:pt idx="42">
                    <c:v>43584</c:v>
                  </c:pt>
                  <c:pt idx="43">
                    <c:v>12-Mar-18</c:v>
                  </c:pt>
                  <c:pt idx="44">
                    <c:v>25-Oct-19</c:v>
                  </c:pt>
                  <c:pt idx="45">
                    <c:v>43272</c:v>
                  </c:pt>
                  <c:pt idx="46">
                    <c:v>43808</c:v>
                  </c:pt>
                  <c:pt idx="47">
                    <c:v>27-Jul-20</c:v>
                  </c:pt>
                  <c:pt idx="48">
                    <c:v>43633</c:v>
                  </c:pt>
                </c:lvl>
                <c:lvl>
                  <c:pt idx="0">
                    <c:v>Accounting</c:v>
                  </c:pt>
                  <c:pt idx="1">
                    <c:v>Business Development</c:v>
                  </c:pt>
                  <c:pt idx="3">
                    <c:v>Engineering</c:v>
                  </c:pt>
                  <c:pt idx="4">
                    <c:v>Human Resources</c:v>
                  </c:pt>
                  <c:pt idx="6">
                    <c:v>NULL</c:v>
                  </c:pt>
                  <c:pt idx="7">
                    <c:v>Product Management</c:v>
                  </c:pt>
                  <c:pt idx="10">
                    <c:v>Research and Development</c:v>
                  </c:pt>
                  <c:pt idx="12">
                    <c:v>Services</c:v>
                  </c:pt>
                  <c:pt idx="15">
                    <c:v>Support</c:v>
                  </c:pt>
                  <c:pt idx="18">
                    <c:v>Training</c:v>
                  </c:pt>
                  <c:pt idx="22">
                    <c:v>Accounting</c:v>
                  </c:pt>
                  <c:pt idx="25">
                    <c:v>Business Development</c:v>
                  </c:pt>
                  <c:pt idx="28">
                    <c:v>Engineering</c:v>
                  </c:pt>
                  <c:pt idx="30">
                    <c:v>Human Resources</c:v>
                  </c:pt>
                  <c:pt idx="33">
                    <c:v>Legal</c:v>
                  </c:pt>
                  <c:pt idx="35">
                    <c:v>Marketing</c:v>
                  </c:pt>
                  <c:pt idx="36">
                    <c:v>NULL</c:v>
                  </c:pt>
                  <c:pt idx="37">
                    <c:v>Product Management</c:v>
                  </c:pt>
                  <c:pt idx="38">
                    <c:v>Research and Development</c:v>
                  </c:pt>
                  <c:pt idx="40">
                    <c:v>Sales</c:v>
                  </c:pt>
                  <c:pt idx="42">
                    <c:v>Services</c:v>
                  </c:pt>
                  <c:pt idx="43">
                    <c:v>Support</c:v>
                  </c:pt>
                  <c:pt idx="45">
                    <c:v>Training</c:v>
                  </c:pt>
                  <c:pt idx="48">
                    <c:v>Training</c:v>
                  </c:pt>
                </c:lvl>
                <c:lvl>
                  <c:pt idx="0">
                    <c:v>Female</c:v>
                  </c:pt>
                  <c:pt idx="22">
                    <c:v>Male</c:v>
                  </c:pt>
                  <c:pt idx="48">
                    <c:v>(blank)</c:v>
                  </c:pt>
                </c:lvl>
              </c:multiLvlStrCache>
            </c:multiLvlStrRef>
          </c:cat>
          <c:val>
            <c:numRef>
              <c:f>Sheet3!$B$2:$B$127</c:f>
              <c:numCache>
                <c:formatCode>General</c:formatCode>
                <c:ptCount val="49"/>
                <c:pt idx="0">
                  <c:v>69163.39</c:v>
                </c:pt>
                <c:pt idx="1">
                  <c:v>68980.52</c:v>
                </c:pt>
                <c:pt idx="2">
                  <c:v>69192.850000000006</c:v>
                </c:pt>
                <c:pt idx="3">
                  <c:v>114425.19</c:v>
                </c:pt>
                <c:pt idx="4">
                  <c:v>61994.76</c:v>
                </c:pt>
                <c:pt idx="5">
                  <c:v>35943.620000000003</c:v>
                </c:pt>
                <c:pt idx="6">
                  <c:v>44403.77</c:v>
                </c:pt>
                <c:pt idx="7">
                  <c:v>38438.239999999998</c:v>
                </c:pt>
                <c:pt idx="8">
                  <c:v>67818.14</c:v>
                </c:pt>
                <c:pt idx="9">
                  <c:v>110906.35</c:v>
                </c:pt>
                <c:pt idx="10">
                  <c:v>39700.82</c:v>
                </c:pt>
                <c:pt idx="11">
                  <c:v>50449.46</c:v>
                </c:pt>
                <c:pt idx="12">
                  <c:v>89690.38</c:v>
                </c:pt>
                <c:pt idx="13">
                  <c:v>31172.77</c:v>
                </c:pt>
                <c:pt idx="14">
                  <c:v>42314.39</c:v>
                </c:pt>
                <c:pt idx="15">
                  <c:v>100371.31</c:v>
                </c:pt>
                <c:pt idx="16">
                  <c:v>63555.73</c:v>
                </c:pt>
                <c:pt idx="17">
                  <c:v>58935.92</c:v>
                </c:pt>
                <c:pt idx="18">
                  <c:v>116767.63</c:v>
                </c:pt>
                <c:pt idx="19">
                  <c:v>71570.990000000005</c:v>
                </c:pt>
                <c:pt idx="20">
                  <c:v>102934.09</c:v>
                </c:pt>
                <c:pt idx="21">
                  <c:v>37902.35</c:v>
                </c:pt>
                <c:pt idx="22">
                  <c:v>57419.35</c:v>
                </c:pt>
                <c:pt idx="23">
                  <c:v>52963.65</c:v>
                </c:pt>
                <c:pt idx="24">
                  <c:v>52246.29</c:v>
                </c:pt>
                <c:pt idx="25">
                  <c:v>73360.38</c:v>
                </c:pt>
                <c:pt idx="26">
                  <c:v>80169.42</c:v>
                </c:pt>
                <c:pt idx="27">
                  <c:v>90884.32</c:v>
                </c:pt>
                <c:pt idx="28">
                  <c:v>43329.22</c:v>
                </c:pt>
                <c:pt idx="29">
                  <c:v>39969.72</c:v>
                </c:pt>
                <c:pt idx="30">
                  <c:v>50310.09</c:v>
                </c:pt>
                <c:pt idx="31">
                  <c:v>76320.44</c:v>
                </c:pt>
                <c:pt idx="32">
                  <c:v>86556.96</c:v>
                </c:pt>
                <c:pt idx="33">
                  <c:v>113616.23</c:v>
                </c:pt>
                <c:pt idx="34">
                  <c:v>90697.67</c:v>
                </c:pt>
                <c:pt idx="35">
                  <c:v>40753.54</c:v>
                </c:pt>
                <c:pt idx="37">
                  <c:v>104335.03999999999</c:v>
                </c:pt>
                <c:pt idx="38">
                  <c:v>85455.53</c:v>
                </c:pt>
                <c:pt idx="39">
                  <c:v>52748.63</c:v>
                </c:pt>
                <c:pt idx="40">
                  <c:v>68860.399999999994</c:v>
                </c:pt>
                <c:pt idx="41">
                  <c:v>62195.47</c:v>
                </c:pt>
                <c:pt idx="42">
                  <c:v>69913.39</c:v>
                </c:pt>
                <c:pt idx="43">
                  <c:v>61214.26</c:v>
                </c:pt>
                <c:pt idx="44">
                  <c:v>54137.05</c:v>
                </c:pt>
                <c:pt idx="45">
                  <c:v>79567.69</c:v>
                </c:pt>
                <c:pt idx="46">
                  <c:v>107898.52</c:v>
                </c:pt>
                <c:pt idx="47">
                  <c:v>114691.03</c:v>
                </c:pt>
                <c:pt idx="48">
                  <c:v>78840.23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3762-4FF9-9DF6-C333B88634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Pooja.t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312209119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BCom accounting and finance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Anna </a:t>
            </a:r>
            <a:r>
              <a:rPr lang="en-IN" sz="2400" dirty="0" err="1"/>
              <a:t>Aadarsh</a:t>
            </a:r>
            <a:r>
              <a:rPr lang="en-IN" sz="2400" dirty="0"/>
              <a:t> college for women 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NM ID </a:t>
            </a:r>
            <a:r>
              <a:rPr lang="en-IN" sz="2400"/>
              <a:t>: B06C6A455B96017AC44483C03E5CC106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8222A-F499-C58B-9170-977ECEC84D96}"/>
              </a:ext>
            </a:extLst>
          </p:cNvPr>
          <p:cNvSpPr txBox="1"/>
          <p:nvPr/>
        </p:nvSpPr>
        <p:spPr>
          <a:xfrm>
            <a:off x="914400" y="1295400"/>
            <a:ext cx="72580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Prepare Data</a:t>
            </a:r>
            <a:r>
              <a:rPr lang="en-GB" dirty="0"/>
              <a:t>: Clean and transform data (e.g., calculate tenure, format dates).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Create Pivot Table</a:t>
            </a:r>
            <a:r>
              <a:rPr lang="en-GB" dirty="0"/>
              <a:t>: Configure rows (e.g., department), columns (e.g., time periods), and values (e.g., count of employees).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Analyze</a:t>
            </a:r>
            <a:r>
              <a:rPr lang="en-GB" b="1" dirty="0"/>
              <a:t> Trends</a:t>
            </a:r>
            <a:r>
              <a:rPr lang="en-GB" dirty="0"/>
              <a:t>: Identify turnover patterns and rates.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Optional Predictive </a:t>
            </a:r>
            <a:r>
              <a:rPr lang="en-GB" b="1" dirty="0" err="1"/>
              <a:t>Modeling</a:t>
            </a:r>
            <a:r>
              <a:rPr lang="en-GB" dirty="0"/>
              <a:t>: Use statistical methods to forecast future turnover trends.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129826B-D91A-9581-CAC3-EFB3ABB54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42160"/>
              </p:ext>
            </p:extLst>
          </p:nvPr>
        </p:nvGraphicFramePr>
        <p:xfrm>
          <a:off x="685800" y="1143634"/>
          <a:ext cx="7239000" cy="5180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8673D-B9CB-D693-C346-DA3F583C3FCC}"/>
              </a:ext>
            </a:extLst>
          </p:cNvPr>
          <p:cNvSpPr txBox="1"/>
          <p:nvPr/>
        </p:nvSpPr>
        <p:spPr>
          <a:xfrm>
            <a:off x="1035844" y="1512094"/>
            <a:ext cx="8111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pivot table-based employee turnover analysis provides valuable insights into turnover trends, departmental challenges, and reasons for employee exits. By offering real-time, customizable views of the data, the solution enables targeted retention strategies and informed decision-making. Implementing these insights can improve employee satisfaction and reduce turnover, ultimately enhancing organizational stability and performance.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987417" y="183784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 Employee turnover analysis</a:t>
            </a:r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AA595-7C08-743A-1635-CE46C7ED049A}"/>
              </a:ext>
            </a:extLst>
          </p:cNvPr>
          <p:cNvSpPr txBox="1"/>
          <p:nvPr/>
        </p:nvSpPr>
        <p:spPr>
          <a:xfrm>
            <a:off x="676275" y="1674674"/>
            <a:ext cx="78015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effectively manage and reduce employee turnover, our company needs to analyse turnover patterns and trends. We aim to use a pivot table to identify and understand the factors influencing turnover rates across different departments, time periods, and other relevant categories. The analysis should help in pinpointing high-turnover areas, understanding turnover reasons, and providing actionable insights to improve employee retention strategies."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88219" y="1785938"/>
            <a:ext cx="7927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Analyze</a:t>
            </a:r>
            <a:r>
              <a:rPr lang="en-GB" dirty="0"/>
              <a:t> employee turnover using a pivot table to identify trends, high-risk areas, and reasons for leaving. Use insights to develop strategies for improving retention and prepare a summary report with recommendations.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CBD26-23F0-F48F-BCC7-3A6490DC1037}"/>
              </a:ext>
            </a:extLst>
          </p:cNvPr>
          <p:cNvSpPr txBox="1"/>
          <p:nvPr/>
        </p:nvSpPr>
        <p:spPr>
          <a:xfrm rot="10800000" flipV="1">
            <a:off x="723900" y="1418452"/>
            <a:ext cx="7953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HR Managers</a:t>
            </a:r>
            <a:r>
              <a:rPr lang="en-GB" dirty="0"/>
              <a:t>: To develop and implement retention strategies</a:t>
            </a:r>
          </a:p>
          <a:p>
            <a:endParaRPr lang="en-IN" dirty="0"/>
          </a:p>
          <a:p>
            <a:r>
              <a:rPr lang="en-GB" b="1" dirty="0"/>
              <a:t>Department Heads</a:t>
            </a:r>
            <a:r>
              <a:rPr lang="en-GB" dirty="0"/>
              <a:t>: To understand turnover patterns within their departments.</a:t>
            </a:r>
          </a:p>
          <a:p>
            <a:endParaRPr lang="en-IN" dirty="0"/>
          </a:p>
          <a:p>
            <a:r>
              <a:rPr lang="en-GB" b="1" dirty="0"/>
              <a:t>Executives</a:t>
            </a:r>
            <a:r>
              <a:rPr lang="en-GB" dirty="0"/>
              <a:t>: To make strategic decisions based on overall turnover trends.</a:t>
            </a:r>
          </a:p>
          <a:p>
            <a:endParaRPr lang="en-IN" dirty="0"/>
          </a:p>
          <a:p>
            <a:r>
              <a:rPr lang="en-GB" b="1" dirty="0"/>
              <a:t>Recruitment Teams</a:t>
            </a:r>
            <a:r>
              <a:rPr lang="en-GB" dirty="0"/>
              <a:t>: To tailor hiring strategies and address turnover issues proactively.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F8DA6-6D61-4E3C-B045-BF4FB6850410}"/>
              </a:ext>
            </a:extLst>
          </p:cNvPr>
          <p:cNvSpPr txBox="1"/>
          <p:nvPr/>
        </p:nvSpPr>
        <p:spPr>
          <a:xfrm>
            <a:off x="3045024" y="2136338"/>
            <a:ext cx="610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Informed Decision-Making</a:t>
            </a:r>
            <a:r>
              <a:rPr lang="en-GB" dirty="0"/>
              <a:t>: Empowers HR and management to make data-driven decisions by highlighting turnover trends and patterns.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Targeted Strategies</a:t>
            </a:r>
            <a:r>
              <a:rPr lang="en-GB" dirty="0"/>
              <a:t>: Identifies high-risk areas and common reasons for leaving, allowing for tailored retention strategies.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Efficiency</a:t>
            </a:r>
            <a:r>
              <a:rPr lang="en-GB" dirty="0"/>
              <a:t>: Streamlines data analysis, reducing the time needed to uncover actionable insights.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Strategic Planning</a:t>
            </a:r>
            <a:r>
              <a:rPr lang="en-GB" dirty="0"/>
              <a:t>: Provides a clear overview for executives to align retention efforts with organizational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E3381-B561-839D-B23F-5D4D973D082A}"/>
              </a:ext>
            </a:extLst>
          </p:cNvPr>
          <p:cNvSpPr txBox="1"/>
          <p:nvPr/>
        </p:nvSpPr>
        <p:spPr>
          <a:xfrm>
            <a:off x="914400" y="1295400"/>
            <a:ext cx="76825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Employee ID</a:t>
            </a:r>
            <a:r>
              <a:rPr lang="en-GB" dirty="0"/>
              <a:t>: Unique identifier for each </a:t>
            </a:r>
            <a:r>
              <a:rPr lang="en-GB" dirty="0" err="1"/>
              <a:t>employee.</a:t>
            </a:r>
            <a:r>
              <a:rPr lang="en-GB" b="1" dirty="0" err="1"/>
              <a:t>Department</a:t>
            </a:r>
            <a:r>
              <a:rPr lang="en-GB" dirty="0"/>
              <a:t>: The department in which the employee </a:t>
            </a:r>
            <a:r>
              <a:rPr lang="en-GB" dirty="0" err="1"/>
              <a:t>works.</a:t>
            </a:r>
            <a:r>
              <a:rPr lang="en-GB" b="1" dirty="0" err="1"/>
              <a:t>Job</a:t>
            </a:r>
            <a:r>
              <a:rPr lang="en-GB" b="1" dirty="0"/>
              <a:t> Title</a:t>
            </a:r>
            <a:r>
              <a:rPr lang="en-GB" dirty="0"/>
              <a:t>: The employee’s role or position.</a:t>
            </a:r>
            <a:endParaRPr lang="en-IN" dirty="0"/>
          </a:p>
          <a:p>
            <a:r>
              <a:rPr lang="en-GB" b="1" dirty="0"/>
              <a:t>Join Date</a:t>
            </a:r>
            <a:r>
              <a:rPr lang="en-GB" dirty="0"/>
              <a:t>: The date the employee started with the company.</a:t>
            </a:r>
            <a:endParaRPr lang="en-IN" dirty="0"/>
          </a:p>
          <a:p>
            <a:r>
              <a:rPr lang="en-GB" b="1" dirty="0"/>
              <a:t>Exit Date</a:t>
            </a:r>
            <a:r>
              <a:rPr lang="en-GB" dirty="0"/>
              <a:t>: The date the employee left the company (if applicable).</a:t>
            </a:r>
            <a:r>
              <a:rPr lang="en-GB" b="1" dirty="0"/>
              <a:t>Reason for Leaving</a:t>
            </a:r>
            <a:r>
              <a:rPr lang="en-GB" dirty="0"/>
              <a:t>: The reason provided by the employee for their </a:t>
            </a:r>
            <a:r>
              <a:rPr lang="en-GB" dirty="0" err="1"/>
              <a:t>departure.</a:t>
            </a:r>
            <a:r>
              <a:rPr lang="en-GB" b="1" dirty="0" err="1"/>
              <a:t>Tenure</a:t>
            </a:r>
            <a:r>
              <a:rPr lang="en-GB" dirty="0"/>
              <a:t>: The duration of employment, calculated from Join Date to Exit </a:t>
            </a:r>
            <a:r>
              <a:rPr lang="en-GB" dirty="0" err="1"/>
              <a:t>Date.</a:t>
            </a:r>
            <a:r>
              <a:rPr lang="en-GB" b="1" dirty="0" err="1"/>
              <a:t>Performance</a:t>
            </a:r>
            <a:r>
              <a:rPr lang="en-GB" b="1" dirty="0"/>
              <a:t> Ratings</a:t>
            </a:r>
            <a:r>
              <a:rPr lang="en-GB" dirty="0"/>
              <a:t>: Employee performance ratings, if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38200" y="1905000"/>
            <a:ext cx="8696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Real-Time Insights</a:t>
            </a:r>
            <a:r>
              <a:rPr lang="en-GB" dirty="0"/>
              <a:t>: The pivot table dashboard offers dynamic, real-time analysis of employee turnover, allowing users to quickly identify and respond to trends and patterns.</a:t>
            </a:r>
          </a:p>
          <a:p>
            <a:r>
              <a:rPr lang="en-GB" b="1" dirty="0"/>
              <a:t>Customizable Views</a:t>
            </a:r>
            <a:r>
              <a:rPr lang="en-GB" dirty="0"/>
              <a:t>: Users can easily filter and drill down into specific departments, time periods, and reasons for leaving, providing a tailored analysis that meets their unique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610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 .T</cp:lastModifiedBy>
  <cp:revision>27</cp:revision>
  <dcterms:created xsi:type="dcterms:W3CDTF">2024-03-29T15:07:22Z</dcterms:created>
  <dcterms:modified xsi:type="dcterms:W3CDTF">2024-08-28T07:09:30Z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