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4"/>
  </p:notesMasterIdLst>
  <p:sldIdLst>
    <p:sldId id="297" r:id="rId2"/>
    <p:sldId id="298" r:id="rId3"/>
    <p:sldId id="299" r:id="rId4"/>
    <p:sldId id="301" r:id="rId5"/>
    <p:sldId id="302" r:id="rId6"/>
    <p:sldId id="304" r:id="rId7"/>
    <p:sldId id="309" r:id="rId8"/>
    <p:sldId id="305" r:id="rId9"/>
    <p:sldId id="306" r:id="rId10"/>
    <p:sldId id="311" r:id="rId11"/>
    <p:sldId id="316" r:id="rId12"/>
    <p:sldId id="317" r:id="rId13"/>
    <p:sldId id="324" r:id="rId14"/>
    <p:sldId id="318" r:id="rId15"/>
    <p:sldId id="319" r:id="rId16"/>
    <p:sldId id="312" r:id="rId17"/>
    <p:sldId id="307" r:id="rId18"/>
    <p:sldId id="322" r:id="rId19"/>
    <p:sldId id="323" r:id="rId20"/>
    <p:sldId id="308" r:id="rId21"/>
    <p:sldId id="310" r:id="rId22"/>
    <p:sldId id="303" r:id="rId23"/>
  </p:sldIdLst>
  <p:sldSz cx="9144000" cy="5143500" type="screen16x9"/>
  <p:notesSz cx="6858000" cy="9144000"/>
  <p:embeddedFontLst>
    <p:embeddedFont>
      <p:font typeface="Asap" panose="020B0604020202020204"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569CED-7900-4563-ECA6-1BC761DE5A51}" v="14" dt="2024-04-20T00:39:18.281"/>
    <p1510:client id="{7BE72B09-2162-4D8B-A778-B78CC01D291E}" v="502" dt="2024-04-19T20:58:43.636"/>
    <p1510:client id="{7CC75A0E-D0C7-D6AE-DAFD-0CAA6C4E9D9C}" v="224" dt="2024-04-19T20:49:33.948"/>
    <p1510:client id="{B93F96CA-FA7E-4EB8-8888-9CCFF8A8B3C3}" v="1265" dt="2024-04-19T20:59:53.714"/>
    <p1510:client id="{FEF64A91-57F6-46C6-A4E2-C39226EDB11F}" v="17" dt="2024-04-19T21:26:38.330"/>
  </p1510:revLst>
</p1510:revInfo>
</file>

<file path=ppt/tableStyles.xml><?xml version="1.0" encoding="utf-8"?>
<a:tblStyleLst xmlns:a="http://schemas.openxmlformats.org/drawingml/2006/main" def="{9D463980-3B67-41D2-A037-EE2D1E43EE50}">
  <a:tblStyle styleId="{9D463980-3B67-41D2-A037-EE2D1E43EE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F79317-89C0-43A5-8F68-66FCE58EFC4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661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56726" y="1157525"/>
            <a:ext cx="4030500" cy="2293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556796" y="3528773"/>
            <a:ext cx="4030500" cy="365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4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1637" y="273050"/>
            <a:ext cx="9187275" cy="4597400"/>
            <a:chOff x="-21637" y="273050"/>
            <a:chExt cx="9187275" cy="4597400"/>
          </a:xfrm>
        </p:grpSpPr>
        <p:cxnSp>
          <p:nvCxnSpPr>
            <p:cNvPr id="12" name="Google Shape;12;p2"/>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sp>
        <p:nvSpPr>
          <p:cNvPr id="14" name="Google Shape;14;p2"/>
          <p:cNvSpPr/>
          <p:nvPr/>
        </p:nvSpPr>
        <p:spPr>
          <a:xfrm>
            <a:off x="8574200" y="4478850"/>
            <a:ext cx="1037400" cy="10371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720000" y="1168149"/>
            <a:ext cx="7704000" cy="366300"/>
          </a:xfrm>
          <a:prstGeom prst="rect">
            <a:avLst/>
          </a:prstGeom>
          <a:noFill/>
          <a:ln>
            <a:noFill/>
          </a:ln>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4" name="Google Shape;24;p4"/>
          <p:cNvSpPr txBox="1">
            <a:spLocks noGrp="1"/>
          </p:cNvSpPr>
          <p:nvPr>
            <p:ph type="title"/>
          </p:nvPr>
        </p:nvSpPr>
        <p:spPr>
          <a:xfrm>
            <a:off x="720000" y="407675"/>
            <a:ext cx="7704000" cy="61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25" name="Google Shape;25;p4"/>
          <p:cNvGrpSpPr/>
          <p:nvPr/>
        </p:nvGrpSpPr>
        <p:grpSpPr>
          <a:xfrm>
            <a:off x="-21637" y="273050"/>
            <a:ext cx="9187275" cy="4597400"/>
            <a:chOff x="-21637" y="273050"/>
            <a:chExt cx="9187275" cy="4597400"/>
          </a:xfrm>
        </p:grpSpPr>
        <p:cxnSp>
          <p:nvCxnSpPr>
            <p:cNvPr id="26" name="Google Shape;26;p4"/>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grpSp>
        <p:nvGrpSpPr>
          <p:cNvPr id="28" name="Google Shape;28;p4"/>
          <p:cNvGrpSpPr/>
          <p:nvPr/>
        </p:nvGrpSpPr>
        <p:grpSpPr>
          <a:xfrm>
            <a:off x="-738775" y="-917900"/>
            <a:ext cx="10744533" cy="7011984"/>
            <a:chOff x="-738775" y="-917900"/>
            <a:chExt cx="10744533" cy="7011984"/>
          </a:xfrm>
        </p:grpSpPr>
        <p:sp>
          <p:nvSpPr>
            <p:cNvPr id="29" name="Google Shape;29;p4"/>
            <p:cNvSpPr/>
            <p:nvPr/>
          </p:nvSpPr>
          <p:spPr>
            <a:xfrm>
              <a:off x="-738775" y="-917900"/>
              <a:ext cx="1733400" cy="17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nvGrpSpPr>
            <p:cNvPr id="30" name="Google Shape;30;p4"/>
            <p:cNvGrpSpPr/>
            <p:nvPr/>
          </p:nvGrpSpPr>
          <p:grpSpPr>
            <a:xfrm>
              <a:off x="8293251" y="4381577"/>
              <a:ext cx="1712507" cy="1712507"/>
              <a:chOff x="-4626425" y="-4587625"/>
              <a:chExt cx="7590900" cy="7590900"/>
            </a:xfrm>
          </p:grpSpPr>
          <p:sp>
            <p:nvSpPr>
              <p:cNvPr id="31" name="Google Shape;31;p4"/>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32" name="Google Shape;32;p4"/>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854075" y="1727825"/>
            <a:ext cx="4034100" cy="120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600"/>
              <a:buNone/>
              <a:defRPr sz="7200"/>
            </a:lvl1pPr>
            <a:lvl2pPr lvl="1" algn="ctr" rtl="0">
              <a:spcBef>
                <a:spcPts val="0"/>
              </a:spcBef>
              <a:spcAft>
                <a:spcPts val="0"/>
              </a:spcAft>
              <a:buSzPts val="3100"/>
              <a:buNone/>
              <a:defRPr/>
            </a:lvl2pPr>
            <a:lvl3pPr lvl="2" algn="ctr" rtl="0">
              <a:spcBef>
                <a:spcPts val="0"/>
              </a:spcBef>
              <a:spcAft>
                <a:spcPts val="0"/>
              </a:spcAft>
              <a:buSzPts val="3100"/>
              <a:buNone/>
              <a:defRPr/>
            </a:lvl3pPr>
            <a:lvl4pPr lvl="3" algn="ctr" rtl="0">
              <a:spcBef>
                <a:spcPts val="0"/>
              </a:spcBef>
              <a:spcAft>
                <a:spcPts val="0"/>
              </a:spcAft>
              <a:buSzPts val="3100"/>
              <a:buNone/>
              <a:defRPr/>
            </a:lvl4pPr>
            <a:lvl5pPr lvl="4" algn="ctr" rtl="0">
              <a:spcBef>
                <a:spcPts val="0"/>
              </a:spcBef>
              <a:spcAft>
                <a:spcPts val="0"/>
              </a:spcAft>
              <a:buSzPts val="3100"/>
              <a:buNone/>
              <a:defRPr/>
            </a:lvl5pPr>
            <a:lvl6pPr lvl="5" algn="ctr" rtl="0">
              <a:spcBef>
                <a:spcPts val="0"/>
              </a:spcBef>
              <a:spcAft>
                <a:spcPts val="0"/>
              </a:spcAft>
              <a:buSzPts val="3100"/>
              <a:buNone/>
              <a:defRPr/>
            </a:lvl6pPr>
            <a:lvl7pPr lvl="6" algn="ctr" rtl="0">
              <a:spcBef>
                <a:spcPts val="0"/>
              </a:spcBef>
              <a:spcAft>
                <a:spcPts val="0"/>
              </a:spcAft>
              <a:buSzPts val="3100"/>
              <a:buNone/>
              <a:defRPr/>
            </a:lvl7pPr>
            <a:lvl8pPr lvl="7" algn="ctr" rtl="0">
              <a:spcBef>
                <a:spcPts val="0"/>
              </a:spcBef>
              <a:spcAft>
                <a:spcPts val="0"/>
              </a:spcAft>
              <a:buSzPts val="3100"/>
              <a:buNone/>
              <a:defRPr/>
            </a:lvl8pPr>
            <a:lvl9pPr lvl="8" algn="ctr" rtl="0">
              <a:spcBef>
                <a:spcPts val="0"/>
              </a:spcBef>
              <a:spcAft>
                <a:spcPts val="0"/>
              </a:spcAft>
              <a:buSzPts val="3100"/>
              <a:buNone/>
              <a:defRPr/>
            </a:lvl9pPr>
          </a:lstStyle>
          <a:p>
            <a:endParaRPr/>
          </a:p>
        </p:txBody>
      </p:sp>
      <p:sp>
        <p:nvSpPr>
          <p:cNvPr id="77" name="Google Shape;77;p9"/>
          <p:cNvSpPr txBox="1">
            <a:spLocks noGrp="1"/>
          </p:cNvSpPr>
          <p:nvPr>
            <p:ph type="subTitle" idx="1"/>
          </p:nvPr>
        </p:nvSpPr>
        <p:spPr>
          <a:xfrm>
            <a:off x="853900" y="2932600"/>
            <a:ext cx="4034100" cy="729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1200"/>
              <a:buNone/>
              <a:defRPr sz="1400">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8" name="Google Shape;78;p9"/>
          <p:cNvGrpSpPr/>
          <p:nvPr/>
        </p:nvGrpSpPr>
        <p:grpSpPr>
          <a:xfrm>
            <a:off x="-21637" y="273050"/>
            <a:ext cx="9187275" cy="4597400"/>
            <a:chOff x="-21637" y="273050"/>
            <a:chExt cx="9187275" cy="4597400"/>
          </a:xfrm>
        </p:grpSpPr>
        <p:cxnSp>
          <p:nvCxnSpPr>
            <p:cNvPr id="79" name="Google Shape;79;p9"/>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80" name="Google Shape;80;p9"/>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sp>
        <p:nvSpPr>
          <p:cNvPr id="81" name="Google Shape;81;p9"/>
          <p:cNvSpPr/>
          <p:nvPr/>
        </p:nvSpPr>
        <p:spPr>
          <a:xfrm>
            <a:off x="8415450" y="-283650"/>
            <a:ext cx="1037400" cy="10371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82" name="Google Shape;82;p9"/>
          <p:cNvSpPr/>
          <p:nvPr/>
        </p:nvSpPr>
        <p:spPr>
          <a:xfrm>
            <a:off x="7578200" y="3662500"/>
            <a:ext cx="2414100" cy="241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0" y="0"/>
            <a:ext cx="9144000" cy="5143500"/>
          </a:xfrm>
          <a:prstGeom prst="rect">
            <a:avLst/>
          </a:prstGeom>
          <a:noFill/>
          <a:ln>
            <a:noFill/>
          </a:ln>
        </p:spPr>
      </p:sp>
      <p:sp>
        <p:nvSpPr>
          <p:cNvPr id="85" name="Google Shape;85;p10"/>
          <p:cNvSpPr txBox="1">
            <a:spLocks noGrp="1"/>
          </p:cNvSpPr>
          <p:nvPr>
            <p:ph type="title"/>
          </p:nvPr>
        </p:nvSpPr>
        <p:spPr>
          <a:xfrm>
            <a:off x="713225" y="3480300"/>
            <a:ext cx="4796700" cy="1123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2600"/>
              <a:buNone/>
              <a:defRPr>
                <a:solidFill>
                  <a:schemeClr val="lt1"/>
                </a:solidFill>
              </a:defRPr>
            </a:lvl1pPr>
            <a:lvl2pPr lvl="1" algn="ctr" rtl="0">
              <a:spcBef>
                <a:spcPts val="0"/>
              </a:spcBef>
              <a:spcAft>
                <a:spcPts val="0"/>
              </a:spcAft>
              <a:buSzPts val="3100"/>
              <a:buNone/>
              <a:defRPr/>
            </a:lvl2pPr>
            <a:lvl3pPr lvl="2" algn="ctr" rtl="0">
              <a:spcBef>
                <a:spcPts val="0"/>
              </a:spcBef>
              <a:spcAft>
                <a:spcPts val="0"/>
              </a:spcAft>
              <a:buSzPts val="3100"/>
              <a:buNone/>
              <a:defRPr/>
            </a:lvl3pPr>
            <a:lvl4pPr lvl="3" algn="ctr" rtl="0">
              <a:spcBef>
                <a:spcPts val="0"/>
              </a:spcBef>
              <a:spcAft>
                <a:spcPts val="0"/>
              </a:spcAft>
              <a:buSzPts val="3100"/>
              <a:buNone/>
              <a:defRPr/>
            </a:lvl4pPr>
            <a:lvl5pPr lvl="4" algn="ctr" rtl="0">
              <a:spcBef>
                <a:spcPts val="0"/>
              </a:spcBef>
              <a:spcAft>
                <a:spcPts val="0"/>
              </a:spcAft>
              <a:buSzPts val="3100"/>
              <a:buNone/>
              <a:defRPr/>
            </a:lvl5pPr>
            <a:lvl6pPr lvl="5" algn="ctr" rtl="0">
              <a:spcBef>
                <a:spcPts val="0"/>
              </a:spcBef>
              <a:spcAft>
                <a:spcPts val="0"/>
              </a:spcAft>
              <a:buSzPts val="3100"/>
              <a:buNone/>
              <a:defRPr/>
            </a:lvl6pPr>
            <a:lvl7pPr lvl="6" algn="ctr" rtl="0">
              <a:spcBef>
                <a:spcPts val="0"/>
              </a:spcBef>
              <a:spcAft>
                <a:spcPts val="0"/>
              </a:spcAft>
              <a:buSzPts val="3100"/>
              <a:buNone/>
              <a:defRPr/>
            </a:lvl7pPr>
            <a:lvl8pPr lvl="7" algn="ctr" rtl="0">
              <a:spcBef>
                <a:spcPts val="0"/>
              </a:spcBef>
              <a:spcAft>
                <a:spcPts val="0"/>
              </a:spcAft>
              <a:buSzPts val="3100"/>
              <a:buNone/>
              <a:defRPr/>
            </a:lvl8pPr>
            <a:lvl9pPr lvl="8" algn="ctr" rtl="0">
              <a:spcBef>
                <a:spcPts val="0"/>
              </a:spcBef>
              <a:spcAft>
                <a:spcPts val="0"/>
              </a:spcAft>
              <a:buSzPts val="3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720000" y="407675"/>
            <a:ext cx="7704000" cy="61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118" name="Google Shape;118;p14"/>
          <p:cNvGrpSpPr/>
          <p:nvPr/>
        </p:nvGrpSpPr>
        <p:grpSpPr>
          <a:xfrm>
            <a:off x="-21637" y="273050"/>
            <a:ext cx="9187275" cy="4597400"/>
            <a:chOff x="-21637" y="273050"/>
            <a:chExt cx="9187275" cy="4597400"/>
          </a:xfrm>
        </p:grpSpPr>
        <p:cxnSp>
          <p:nvCxnSpPr>
            <p:cNvPr id="119" name="Google Shape;119;p14"/>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4"/>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grpSp>
        <p:nvGrpSpPr>
          <p:cNvPr id="121" name="Google Shape;121;p14"/>
          <p:cNvGrpSpPr/>
          <p:nvPr/>
        </p:nvGrpSpPr>
        <p:grpSpPr>
          <a:xfrm>
            <a:off x="8285475" y="-438425"/>
            <a:ext cx="1720283" cy="6532509"/>
            <a:chOff x="8285475" y="-438425"/>
            <a:chExt cx="1720283" cy="6532509"/>
          </a:xfrm>
        </p:grpSpPr>
        <p:grpSp>
          <p:nvGrpSpPr>
            <p:cNvPr id="122" name="Google Shape;122;p14"/>
            <p:cNvGrpSpPr/>
            <p:nvPr/>
          </p:nvGrpSpPr>
          <p:grpSpPr>
            <a:xfrm>
              <a:off x="8293251" y="4381577"/>
              <a:ext cx="1712507" cy="1712507"/>
              <a:chOff x="-4626425" y="-4587625"/>
              <a:chExt cx="7590900" cy="7590900"/>
            </a:xfrm>
          </p:grpSpPr>
          <p:sp>
            <p:nvSpPr>
              <p:cNvPr id="123" name="Google Shape;123;p14"/>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24" name="Google Shape;124;p14"/>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
          <p:nvSpPr>
            <p:cNvPr id="125" name="Google Shape;125;p14"/>
            <p:cNvSpPr/>
            <p:nvPr/>
          </p:nvSpPr>
          <p:spPr>
            <a:xfrm>
              <a:off x="8285475" y="-438425"/>
              <a:ext cx="1209000" cy="1209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7"/>
        <p:cNvGrpSpPr/>
        <p:nvPr/>
      </p:nvGrpSpPr>
      <p:grpSpPr>
        <a:xfrm>
          <a:off x="0" y="0"/>
          <a:ext cx="0" cy="0"/>
          <a:chOff x="0" y="0"/>
          <a:chExt cx="0" cy="0"/>
        </a:xfrm>
      </p:grpSpPr>
      <p:grpSp>
        <p:nvGrpSpPr>
          <p:cNvPr id="258" name="Google Shape;258;p25"/>
          <p:cNvGrpSpPr/>
          <p:nvPr/>
        </p:nvGrpSpPr>
        <p:grpSpPr>
          <a:xfrm>
            <a:off x="-21637" y="273050"/>
            <a:ext cx="9187275" cy="4597400"/>
            <a:chOff x="-21637" y="273050"/>
            <a:chExt cx="9187275" cy="4597400"/>
          </a:xfrm>
        </p:grpSpPr>
        <p:cxnSp>
          <p:nvCxnSpPr>
            <p:cNvPr id="259" name="Google Shape;259;p25"/>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260" name="Google Shape;260;p25"/>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grpSp>
        <p:nvGrpSpPr>
          <p:cNvPr id="261" name="Google Shape;261;p25"/>
          <p:cNvGrpSpPr/>
          <p:nvPr/>
        </p:nvGrpSpPr>
        <p:grpSpPr>
          <a:xfrm>
            <a:off x="-1219601" y="-5901128"/>
            <a:ext cx="10952126" cy="11505578"/>
            <a:chOff x="-1219601" y="-5901128"/>
            <a:chExt cx="10952126" cy="11505578"/>
          </a:xfrm>
        </p:grpSpPr>
        <p:grpSp>
          <p:nvGrpSpPr>
            <p:cNvPr id="262" name="Google Shape;262;p25"/>
            <p:cNvGrpSpPr/>
            <p:nvPr/>
          </p:nvGrpSpPr>
          <p:grpSpPr>
            <a:xfrm>
              <a:off x="-1219601" y="-5901128"/>
              <a:ext cx="7370005" cy="7370005"/>
              <a:chOff x="-4626425" y="-4587625"/>
              <a:chExt cx="7590900" cy="7590900"/>
            </a:xfrm>
          </p:grpSpPr>
          <p:sp>
            <p:nvSpPr>
              <p:cNvPr id="263" name="Google Shape;263;p25"/>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264" name="Google Shape;264;p25"/>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
          <p:nvSpPr>
            <p:cNvPr id="265" name="Google Shape;265;p25"/>
            <p:cNvSpPr/>
            <p:nvPr/>
          </p:nvSpPr>
          <p:spPr>
            <a:xfrm>
              <a:off x="7318425" y="3190350"/>
              <a:ext cx="2414100" cy="241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6"/>
        <p:cNvGrpSpPr/>
        <p:nvPr/>
      </p:nvGrpSpPr>
      <p:grpSpPr>
        <a:xfrm>
          <a:off x="0" y="0"/>
          <a:ext cx="0" cy="0"/>
          <a:chOff x="0" y="0"/>
          <a:chExt cx="0" cy="0"/>
        </a:xfrm>
      </p:grpSpPr>
      <p:grpSp>
        <p:nvGrpSpPr>
          <p:cNvPr id="267" name="Google Shape;267;p26"/>
          <p:cNvGrpSpPr/>
          <p:nvPr/>
        </p:nvGrpSpPr>
        <p:grpSpPr>
          <a:xfrm>
            <a:off x="-21637" y="273050"/>
            <a:ext cx="9187275" cy="4597400"/>
            <a:chOff x="-21637" y="273050"/>
            <a:chExt cx="9187275" cy="4597400"/>
          </a:xfrm>
        </p:grpSpPr>
        <p:cxnSp>
          <p:nvCxnSpPr>
            <p:cNvPr id="268" name="Google Shape;268;p26"/>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26"/>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grpSp>
        <p:nvGrpSpPr>
          <p:cNvPr id="270" name="Google Shape;270;p26"/>
          <p:cNvGrpSpPr/>
          <p:nvPr/>
        </p:nvGrpSpPr>
        <p:grpSpPr>
          <a:xfrm>
            <a:off x="-1074506" y="-5348975"/>
            <a:ext cx="14462681" cy="11533138"/>
            <a:chOff x="-1074506" y="-5348975"/>
            <a:chExt cx="14462681" cy="11533138"/>
          </a:xfrm>
        </p:grpSpPr>
        <p:grpSp>
          <p:nvGrpSpPr>
            <p:cNvPr id="271" name="Google Shape;271;p26"/>
            <p:cNvGrpSpPr/>
            <p:nvPr/>
          </p:nvGrpSpPr>
          <p:grpSpPr>
            <a:xfrm>
              <a:off x="-1074506" y="3681443"/>
              <a:ext cx="2502720" cy="2502720"/>
              <a:chOff x="-4626425" y="-4587625"/>
              <a:chExt cx="7590900" cy="7590900"/>
            </a:xfrm>
          </p:grpSpPr>
          <p:sp>
            <p:nvSpPr>
              <p:cNvPr id="272" name="Google Shape;272;p26"/>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273" name="Google Shape;273;p26"/>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
          <p:nvSpPr>
            <p:cNvPr id="274" name="Google Shape;274;p26"/>
            <p:cNvSpPr/>
            <p:nvPr/>
          </p:nvSpPr>
          <p:spPr>
            <a:xfrm>
              <a:off x="6062175" y="-5348975"/>
              <a:ext cx="7326000" cy="73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600"/>
              <a:buFont typeface="Asap"/>
              <a:buNone/>
              <a:defRPr sz="2600">
                <a:solidFill>
                  <a:schemeClr val="dk1"/>
                </a:solidFill>
                <a:latin typeface="Asap"/>
                <a:ea typeface="Asap"/>
                <a:cs typeface="Asap"/>
                <a:sym typeface="Asap"/>
              </a:defRPr>
            </a:lvl1pPr>
            <a:lvl2pPr lvl="1"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2pPr>
            <a:lvl3pPr lvl="2"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3pPr>
            <a:lvl4pPr lvl="3"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4pPr>
            <a:lvl5pPr lvl="4"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5pPr>
            <a:lvl6pPr lvl="5"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6pPr>
            <a:lvl7pPr lvl="6"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7pPr>
            <a:lvl8pPr lvl="7"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8pPr>
            <a:lvl9pPr lvl="8"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marL="914400" lvl="1"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marL="1371600" lvl="2"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marL="1828800" lvl="3"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marL="2286000" lvl="4"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marL="2743200" lvl="5"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marL="3200400" lvl="6"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marL="3657600" lvl="7"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marL="4114800" lvl="8"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8" r:id="rId5"/>
    <p:sldLayoutId id="2147483660"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ettawatV/HR-Analytics" TargetMode="External"/><Relationship Id="rId2" Type="http://schemas.openxmlformats.org/officeDocument/2006/relationships/hyperlink" Target="https://github.com/LapasN/-LapasN-HR-Analytics---Employee-Turnover-Prediction/tree/main" TargetMode="External"/><Relationship Id="rId1" Type="http://schemas.openxmlformats.org/officeDocument/2006/relationships/slideLayout" Target="../slideLayouts/slideLayout2.xml"/><Relationship Id="rId5" Type="http://schemas.openxmlformats.org/officeDocument/2006/relationships/hyperlink" Target="https://github.com/Poojayadav98/AI-App" TargetMode="External"/><Relationship Id="rId4" Type="http://schemas.openxmlformats.org/officeDocument/2006/relationships/hyperlink" Target="https://github.com/Sadman1036/employees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subTitle" idx="1"/>
          </p:nvPr>
        </p:nvSpPr>
        <p:spPr>
          <a:xfrm>
            <a:off x="2556796" y="3528773"/>
            <a:ext cx="4030500" cy="4572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By Pimlapas Narongrit | Jettawat Vuttipakdee | Sadman Kabeer | Pooja Yadav</a:t>
            </a:r>
            <a:endParaRPr/>
          </a:p>
        </p:txBody>
      </p:sp>
      <p:sp>
        <p:nvSpPr>
          <p:cNvPr id="292" name="Google Shape;292;p33"/>
          <p:cNvSpPr txBox="1">
            <a:spLocks noGrp="1"/>
          </p:cNvSpPr>
          <p:nvPr>
            <p:ph type="ctrTitle"/>
          </p:nvPr>
        </p:nvSpPr>
        <p:spPr>
          <a:xfrm>
            <a:off x="2556726" y="1157525"/>
            <a:ext cx="4030500" cy="22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Employee Turnover Prediction</a:t>
            </a:r>
            <a:endParaRPr/>
          </a:p>
        </p:txBody>
      </p:sp>
      <p:grpSp>
        <p:nvGrpSpPr>
          <p:cNvPr id="293" name="Google Shape;293;p33"/>
          <p:cNvGrpSpPr/>
          <p:nvPr/>
        </p:nvGrpSpPr>
        <p:grpSpPr>
          <a:xfrm>
            <a:off x="-4626425" y="-4587625"/>
            <a:ext cx="7590900" cy="7590900"/>
            <a:chOff x="-4626425" y="-4587625"/>
            <a:chExt cx="7590900" cy="7590900"/>
          </a:xfrm>
        </p:grpSpPr>
        <p:sp>
          <p:nvSpPr>
            <p:cNvPr id="294" name="Google Shape;294;p33"/>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295" name="Google Shape;295;p33"/>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
        <p:nvSpPr>
          <p:cNvPr id="2" name="Google Shape;291;p33">
            <a:extLst>
              <a:ext uri="{FF2B5EF4-FFF2-40B4-BE49-F238E27FC236}">
                <a16:creationId xmlns:a16="http://schemas.microsoft.com/office/drawing/2014/main" id="{05082D73-6E7B-E427-DB86-BB16D2BA48EE}"/>
              </a:ext>
            </a:extLst>
          </p:cNvPr>
          <p:cNvSpPr txBox="1">
            <a:spLocks/>
          </p:cNvSpPr>
          <p:nvPr/>
        </p:nvSpPr>
        <p:spPr>
          <a:xfrm>
            <a:off x="7654576" y="335163"/>
            <a:ext cx="1489424" cy="457202"/>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Raleway"/>
              <a:buNone/>
              <a:defRPr sz="1400" b="0" i="0" u="none" strike="noStrike" cap="none">
                <a:solidFill>
                  <a:schemeClr val="lt1"/>
                </a:solidFill>
                <a:latin typeface="Raleway"/>
                <a:ea typeface="Raleway"/>
                <a:cs typeface="Raleway"/>
                <a:sym typeface="Raleway"/>
              </a:defRPr>
            </a:lvl1pPr>
            <a:lvl2pPr marL="914400" marR="0" lvl="1"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9pPr>
          </a:lstStyle>
          <a:p>
            <a:pPr marL="0" indent="0"/>
            <a:r>
              <a:rPr lang="en-US">
                <a:solidFill>
                  <a:schemeClr val="tx1"/>
                </a:solidFill>
              </a:rPr>
              <a:t>ADMN5016 </a:t>
            </a:r>
          </a:p>
        </p:txBody>
      </p:sp>
    </p:spTree>
    <p:extLst>
      <p:ext uri="{BB962C8B-B14F-4D97-AF65-F5344CB8AC3E}">
        <p14:creationId xmlns:p14="http://schemas.microsoft.com/office/powerpoint/2010/main" val="219561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58F0-089E-EA72-4A10-80577EEAFBBB}"/>
              </a:ext>
            </a:extLst>
          </p:cNvPr>
          <p:cNvSpPr>
            <a:spLocks noGrp="1"/>
          </p:cNvSpPr>
          <p:nvPr>
            <p:ph type="title"/>
          </p:nvPr>
        </p:nvSpPr>
        <p:spPr/>
        <p:txBody>
          <a:bodyPr/>
          <a:lstStyle/>
          <a:p>
            <a:r>
              <a:rPr lang="en-US"/>
              <a:t>Relationship between Y and </a:t>
            </a:r>
            <a:r>
              <a:rPr lang="en-US" err="1"/>
              <a:t>Xs</a:t>
            </a:r>
            <a:endParaRPr lang="en-US"/>
          </a:p>
        </p:txBody>
      </p:sp>
      <p:pic>
        <p:nvPicPr>
          <p:cNvPr id="4" name="Picture 3">
            <a:extLst>
              <a:ext uri="{FF2B5EF4-FFF2-40B4-BE49-F238E27FC236}">
                <a16:creationId xmlns:a16="http://schemas.microsoft.com/office/drawing/2014/main" id="{089E4DA8-CA6D-4E59-DA9B-C96FC91A677C}"/>
              </a:ext>
            </a:extLst>
          </p:cNvPr>
          <p:cNvPicPr>
            <a:picLocks noChangeAspect="1"/>
          </p:cNvPicPr>
          <p:nvPr/>
        </p:nvPicPr>
        <p:blipFill>
          <a:blip r:embed="rId2"/>
          <a:stretch>
            <a:fillRect/>
          </a:stretch>
        </p:blipFill>
        <p:spPr>
          <a:xfrm>
            <a:off x="60629" y="965836"/>
            <a:ext cx="4248147" cy="4016990"/>
          </a:xfrm>
          <a:prstGeom prst="rect">
            <a:avLst/>
          </a:prstGeom>
        </p:spPr>
      </p:pic>
      <p:sp>
        <p:nvSpPr>
          <p:cNvPr id="5" name="Rectangle 4">
            <a:extLst>
              <a:ext uri="{FF2B5EF4-FFF2-40B4-BE49-F238E27FC236}">
                <a16:creationId xmlns:a16="http://schemas.microsoft.com/office/drawing/2014/main" id="{42CC25B1-25E0-17D8-2399-EC6D04B72B96}"/>
              </a:ext>
            </a:extLst>
          </p:cNvPr>
          <p:cNvSpPr/>
          <p:nvPr/>
        </p:nvSpPr>
        <p:spPr>
          <a:xfrm>
            <a:off x="4490225" y="1149111"/>
            <a:ext cx="4512748" cy="375451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US" sz="1100">
                <a:latin typeface="Raleway" pitchFamily="2" charset="0"/>
              </a:rPr>
              <a:t>The independent variables (features) are stored in the variable 'X', excluding the target variable 'churn'.</a:t>
            </a:r>
          </a:p>
          <a:p>
            <a:pPr marL="171450" indent="-171450">
              <a:buFont typeface="Arial" panose="020B0604020202020204" pitchFamily="34" charset="0"/>
              <a:buChar char="•"/>
            </a:pPr>
            <a:r>
              <a:rPr lang="en-US" sz="1100">
                <a:latin typeface="Raleway" pitchFamily="2" charset="0"/>
              </a:rPr>
              <a:t>The target variable 'churn' is stored in the variable 'y'.</a:t>
            </a:r>
          </a:p>
          <a:p>
            <a:pPr marL="171450" indent="-171450">
              <a:buFont typeface="Arial" panose="020B0604020202020204" pitchFamily="34" charset="0"/>
              <a:buChar char="•"/>
            </a:pPr>
            <a:r>
              <a:rPr lang="en-US" sz="1100">
                <a:latin typeface="Raleway" pitchFamily="2" charset="0"/>
              </a:rPr>
              <a:t>The </a:t>
            </a:r>
            <a:r>
              <a:rPr lang="en-US" sz="1100" err="1">
                <a:latin typeface="Raleway" pitchFamily="2" charset="0"/>
              </a:rPr>
              <a:t>pairplot</a:t>
            </a:r>
            <a:r>
              <a:rPr lang="en-US" sz="1100">
                <a:latin typeface="Raleway" pitchFamily="2" charset="0"/>
              </a:rPr>
              <a:t> is created using the Seaborn library's </a:t>
            </a:r>
            <a:r>
              <a:rPr lang="en-US" sz="1100" err="1">
                <a:latin typeface="Raleway" pitchFamily="2" charset="0"/>
              </a:rPr>
              <a:t>pairplot</a:t>
            </a:r>
            <a:r>
              <a:rPr lang="en-US" sz="1100">
                <a:latin typeface="Raleway" pitchFamily="2" charset="0"/>
              </a:rPr>
              <a:t> function, which generates scatterplots for each pair of numerical features specified in the 'vars' parameter.</a:t>
            </a:r>
          </a:p>
          <a:p>
            <a:pPr marL="171450" indent="-171450">
              <a:buFont typeface="Arial" panose="020B0604020202020204" pitchFamily="34" charset="0"/>
              <a:buChar char="•"/>
            </a:pPr>
            <a:r>
              <a:rPr lang="en-US" sz="1100">
                <a:latin typeface="Raleway" pitchFamily="2" charset="0"/>
              </a:rPr>
              <a:t>Each scatterplot is colored based on the target variable 'churn', allowing for the visualization of potential relationships between the features and the target.</a:t>
            </a:r>
          </a:p>
          <a:p>
            <a:pPr marL="171450" indent="-171450">
              <a:buFont typeface="Arial" panose="020B0604020202020204" pitchFamily="34" charset="0"/>
              <a:buChar char="•"/>
            </a:pPr>
            <a:r>
              <a:rPr lang="en-US" sz="1100">
                <a:latin typeface="Raleway" pitchFamily="2" charset="0"/>
              </a:rPr>
              <a:t>The features included in the </a:t>
            </a:r>
            <a:r>
              <a:rPr lang="en-US" sz="1100" err="1">
                <a:latin typeface="Raleway" pitchFamily="2" charset="0"/>
              </a:rPr>
              <a:t>pairplot</a:t>
            </a:r>
            <a:r>
              <a:rPr lang="en-US" sz="1100">
                <a:latin typeface="Raleway" pitchFamily="2" charset="0"/>
              </a:rPr>
              <a:t> are 'satisfaction', 'evaluation', '</a:t>
            </a:r>
            <a:r>
              <a:rPr lang="en-US" sz="1100" err="1">
                <a:latin typeface="Raleway" pitchFamily="2" charset="0"/>
              </a:rPr>
              <a:t>number_of_projects</a:t>
            </a:r>
            <a:r>
              <a:rPr lang="en-US" sz="1100">
                <a:latin typeface="Raleway" pitchFamily="2" charset="0"/>
              </a:rPr>
              <a:t>', '</a:t>
            </a:r>
            <a:r>
              <a:rPr lang="en-US" sz="1100" err="1">
                <a:latin typeface="Raleway" pitchFamily="2" charset="0"/>
              </a:rPr>
              <a:t>average_montly_hours</a:t>
            </a:r>
            <a:r>
              <a:rPr lang="en-US" sz="1100">
                <a:latin typeface="Raleway" pitchFamily="2" charset="0"/>
              </a:rPr>
              <a:t>', and '</a:t>
            </a:r>
            <a:r>
              <a:rPr lang="en-US" sz="1100" err="1">
                <a:latin typeface="Raleway" pitchFamily="2" charset="0"/>
              </a:rPr>
              <a:t>time_spend_company</a:t>
            </a:r>
            <a:r>
              <a:rPr lang="en-US" sz="1100">
                <a:latin typeface="Raleway" pitchFamily="2" charset="0"/>
              </a:rPr>
              <a:t>'.</a:t>
            </a:r>
          </a:p>
          <a:p>
            <a:pPr marL="171450" indent="-171450">
              <a:buFont typeface="Arial" panose="020B0604020202020204" pitchFamily="34" charset="0"/>
              <a:buChar char="•"/>
            </a:pPr>
            <a:r>
              <a:rPr lang="en-US" sz="1100">
                <a:latin typeface="Raleway" pitchFamily="2" charset="0"/>
              </a:rPr>
              <a:t>The </a:t>
            </a:r>
            <a:r>
              <a:rPr lang="en-US" sz="1100" err="1">
                <a:latin typeface="Raleway" pitchFamily="2" charset="0"/>
              </a:rPr>
              <a:t>pairplot</a:t>
            </a:r>
            <a:r>
              <a:rPr lang="en-US" sz="1100">
                <a:latin typeface="Raleway" pitchFamily="2" charset="0"/>
              </a:rPr>
              <a:t> provides a visual overview of the relationships between these features and the target variable, which can help identify any patterns or trends in the data.</a:t>
            </a:r>
          </a:p>
          <a:p>
            <a:endParaRPr lang="en-US" sz="1100">
              <a:latin typeface="Raleway" pitchFamily="2" charset="0"/>
            </a:endParaRPr>
          </a:p>
          <a:p>
            <a:r>
              <a:rPr lang="en-US" sz="1100">
                <a:latin typeface="Raleway" pitchFamily="2" charset="0"/>
              </a:rPr>
              <a:t>This visualization aids in understanding how each numerical feature relates to the target variable 'churn', facilitating exploratory data analysis and informing subsequent modeling decisions.</a:t>
            </a:r>
          </a:p>
          <a:p>
            <a:endParaRPr lang="en-US" sz="1100">
              <a:latin typeface="Raleway" pitchFamily="2" charset="0"/>
            </a:endParaRPr>
          </a:p>
          <a:p>
            <a:endParaRPr lang="en-US" sz="1100">
              <a:latin typeface="Raleway" pitchFamily="2" charset="0"/>
            </a:endParaRPr>
          </a:p>
          <a:p>
            <a:endParaRPr lang="en-US" sz="1100">
              <a:latin typeface="Raleway" pitchFamily="2" charset="0"/>
            </a:endParaRPr>
          </a:p>
        </p:txBody>
      </p:sp>
      <p:sp>
        <p:nvSpPr>
          <p:cNvPr id="6" name="Title 1">
            <a:extLst>
              <a:ext uri="{FF2B5EF4-FFF2-40B4-BE49-F238E27FC236}">
                <a16:creationId xmlns:a16="http://schemas.microsoft.com/office/drawing/2014/main" id="{CB32D611-5143-C6B0-5632-D47E021D27D1}"/>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168220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Random Forest Classifier</a:t>
            </a:r>
          </a:p>
        </p:txBody>
      </p:sp>
      <p:pic>
        <p:nvPicPr>
          <p:cNvPr id="5" name="Picture 4">
            <a:extLst>
              <a:ext uri="{FF2B5EF4-FFF2-40B4-BE49-F238E27FC236}">
                <a16:creationId xmlns:a16="http://schemas.microsoft.com/office/drawing/2014/main" id="{72379477-20CE-DDC5-DA79-5283C9D8E5FD}"/>
              </a:ext>
            </a:extLst>
          </p:cNvPr>
          <p:cNvPicPr>
            <a:picLocks noChangeAspect="1"/>
          </p:cNvPicPr>
          <p:nvPr/>
        </p:nvPicPr>
        <p:blipFill>
          <a:blip r:embed="rId2"/>
          <a:stretch>
            <a:fillRect/>
          </a:stretch>
        </p:blipFill>
        <p:spPr>
          <a:xfrm>
            <a:off x="330033" y="1017875"/>
            <a:ext cx="4749498" cy="3821754"/>
          </a:xfrm>
          <a:prstGeom prst="rect">
            <a:avLst/>
          </a:prstGeom>
        </p:spPr>
      </p:pic>
      <p:grpSp>
        <p:nvGrpSpPr>
          <p:cNvPr id="12" name="Group 11">
            <a:extLst>
              <a:ext uri="{FF2B5EF4-FFF2-40B4-BE49-F238E27FC236}">
                <a16:creationId xmlns:a16="http://schemas.microsoft.com/office/drawing/2014/main" id="{37B40742-6693-D942-33ED-B0673FE7FF08}"/>
              </a:ext>
            </a:extLst>
          </p:cNvPr>
          <p:cNvGrpSpPr/>
          <p:nvPr/>
        </p:nvGrpSpPr>
        <p:grpSpPr>
          <a:xfrm>
            <a:off x="5200971" y="922244"/>
            <a:ext cx="3612996" cy="3908763"/>
            <a:chOff x="5200971" y="1115532"/>
            <a:chExt cx="3612996" cy="3908763"/>
          </a:xfrm>
        </p:grpSpPr>
        <p:sp>
          <p:nvSpPr>
            <p:cNvPr id="7" name="TextBox 6">
              <a:extLst>
                <a:ext uri="{FF2B5EF4-FFF2-40B4-BE49-F238E27FC236}">
                  <a16:creationId xmlns:a16="http://schemas.microsoft.com/office/drawing/2014/main" id="{0A290A6D-77F4-AE6A-A59C-BF15BD5E81A3}"/>
                </a:ext>
              </a:extLst>
            </p:cNvPr>
            <p:cNvSpPr txBox="1"/>
            <p:nvPr/>
          </p:nvSpPr>
          <p:spPr>
            <a:xfrm>
              <a:off x="5200971" y="1423309"/>
              <a:ext cx="3612996" cy="3600986"/>
            </a:xfrm>
            <a:prstGeom prst="rect">
              <a:avLst/>
            </a:prstGeom>
            <a:noFill/>
          </p:spPr>
          <p:txBody>
            <a:bodyPr wrap="square" rtlCol="0">
              <a:spAutoFit/>
            </a:bodyPr>
            <a:lstStyle/>
            <a:p>
              <a:pPr marL="228600" indent="-228600">
                <a:buFont typeface="+mj-lt"/>
                <a:buAutoNum type="arabicPeriod"/>
              </a:pPr>
              <a:r>
                <a:rPr lang="en-US" sz="1200">
                  <a:latin typeface="Raleway" pitchFamily="2" charset="0"/>
                </a:rPr>
                <a:t>Pipeline Definition: Create a pipeline for Random Forest classifier including feature scaling (</a:t>
              </a:r>
              <a:r>
                <a:rPr lang="en-US" sz="1200" err="1">
                  <a:latin typeface="Raleway" pitchFamily="2" charset="0"/>
                </a:rPr>
                <a:t>StandardScaler</a:t>
              </a:r>
              <a:r>
                <a:rPr lang="en-US" sz="1200">
                  <a:latin typeface="Raleway" pitchFamily="2" charset="0"/>
                </a:rPr>
                <a:t>) and the classifier itself (</a:t>
              </a:r>
              <a:r>
                <a:rPr lang="en-US" sz="1200" err="1">
                  <a:latin typeface="Raleway" pitchFamily="2" charset="0"/>
                </a:rPr>
                <a:t>RandomForestClassifier</a:t>
              </a:r>
              <a:r>
                <a:rPr lang="en-US" sz="1200">
                  <a:latin typeface="Raleway" pitchFamily="2" charset="0"/>
                </a:rPr>
                <a:t>).</a:t>
              </a:r>
            </a:p>
            <a:p>
              <a:pPr marL="228600" indent="-228600">
                <a:buFont typeface="+mj-lt"/>
                <a:buAutoNum type="arabicPeriod"/>
              </a:pPr>
              <a:r>
                <a:rPr lang="en-US" sz="1200">
                  <a:latin typeface="Raleway" pitchFamily="2" charset="0"/>
                </a:rPr>
                <a:t>Parameter Grid Definition: Define the grid of hyperparameters to search over during cross-validation, including the number of trees and the maximum depth of trees.</a:t>
              </a:r>
            </a:p>
            <a:p>
              <a:pPr marL="228600" indent="-228600">
                <a:buFont typeface="+mj-lt"/>
                <a:buAutoNum type="arabicPeriod"/>
              </a:pPr>
              <a:r>
                <a:rPr lang="en-US" sz="1200">
                  <a:latin typeface="Raleway" pitchFamily="2" charset="0"/>
                </a:rPr>
                <a:t>Grid Search Cross-Validation: Use </a:t>
              </a:r>
              <a:r>
                <a:rPr lang="en-US" sz="1200" err="1">
                  <a:latin typeface="Raleway" pitchFamily="2" charset="0"/>
                </a:rPr>
                <a:t>GridSearchCV</a:t>
              </a:r>
              <a:r>
                <a:rPr lang="en-US" sz="1200">
                  <a:latin typeface="Raleway" pitchFamily="2" charset="0"/>
                </a:rPr>
                <a:t> to find the best hyperparameters for the Random Forest model by searching over the defined parameter grid with cross-validation.</a:t>
              </a:r>
            </a:p>
            <a:p>
              <a:pPr marL="228600" indent="-228600">
                <a:buFont typeface="+mj-lt"/>
                <a:buAutoNum type="arabicPeriod"/>
              </a:pPr>
              <a:r>
                <a:rPr lang="en-US" sz="1200">
                  <a:latin typeface="Raleway" pitchFamily="2" charset="0"/>
                </a:rPr>
                <a:t>Evaluation: Retrieve the best hyperparameters and the best model from the grid search. Use the best model to predict the test data and evaluate its performance using a classification report and confusion matrix.</a:t>
              </a:r>
            </a:p>
          </p:txBody>
        </p:sp>
        <p:sp>
          <p:nvSpPr>
            <p:cNvPr id="11" name="TextBox 10">
              <a:extLst>
                <a:ext uri="{FF2B5EF4-FFF2-40B4-BE49-F238E27FC236}">
                  <a16:creationId xmlns:a16="http://schemas.microsoft.com/office/drawing/2014/main" id="{B5C7ADB2-6298-8AA5-6633-D0648949F923}"/>
                </a:ext>
              </a:extLst>
            </p:cNvPr>
            <p:cNvSpPr txBox="1"/>
            <p:nvPr/>
          </p:nvSpPr>
          <p:spPr>
            <a:xfrm>
              <a:off x="6669215" y="1115532"/>
              <a:ext cx="676508" cy="307777"/>
            </a:xfrm>
            <a:prstGeom prst="rect">
              <a:avLst/>
            </a:prstGeom>
            <a:noFill/>
          </p:spPr>
          <p:txBody>
            <a:bodyPr wrap="square" rtlCol="0">
              <a:spAutoFit/>
            </a:bodyPr>
            <a:lstStyle/>
            <a:p>
              <a:r>
                <a:rPr lang="en-US" b="1">
                  <a:latin typeface="Raleway" pitchFamily="2" charset="0"/>
                </a:rPr>
                <a:t>Steps</a:t>
              </a:r>
            </a:p>
          </p:txBody>
        </p:sp>
      </p:grpSp>
      <p:sp>
        <p:nvSpPr>
          <p:cNvPr id="13" name="Title 1">
            <a:extLst>
              <a:ext uri="{FF2B5EF4-FFF2-40B4-BE49-F238E27FC236}">
                <a16:creationId xmlns:a16="http://schemas.microsoft.com/office/drawing/2014/main" id="{15A4EF8D-E1BB-11A5-4371-04D214BD8A72}"/>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347418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Random Forest Classifier with combined Feature</a:t>
            </a:r>
          </a:p>
        </p:txBody>
      </p:sp>
      <p:pic>
        <p:nvPicPr>
          <p:cNvPr id="4" name="Picture 3">
            <a:extLst>
              <a:ext uri="{FF2B5EF4-FFF2-40B4-BE49-F238E27FC236}">
                <a16:creationId xmlns:a16="http://schemas.microsoft.com/office/drawing/2014/main" id="{9B7B7765-BE52-76A1-2289-CFC3F5C6214F}"/>
              </a:ext>
            </a:extLst>
          </p:cNvPr>
          <p:cNvPicPr>
            <a:picLocks noChangeAspect="1"/>
          </p:cNvPicPr>
          <p:nvPr/>
        </p:nvPicPr>
        <p:blipFill rotWithShape="1">
          <a:blip r:embed="rId2"/>
          <a:srcRect l="2025"/>
          <a:stretch/>
        </p:blipFill>
        <p:spPr>
          <a:xfrm>
            <a:off x="104079" y="1375317"/>
            <a:ext cx="4893458" cy="3360508"/>
          </a:xfrm>
          <a:prstGeom prst="rect">
            <a:avLst/>
          </a:prstGeom>
        </p:spPr>
      </p:pic>
      <p:sp>
        <p:nvSpPr>
          <p:cNvPr id="5" name="TextBox 4">
            <a:extLst>
              <a:ext uri="{FF2B5EF4-FFF2-40B4-BE49-F238E27FC236}">
                <a16:creationId xmlns:a16="http://schemas.microsoft.com/office/drawing/2014/main" id="{AF9310C0-36FA-E7B1-ECA8-C597FDE18B89}"/>
              </a:ext>
            </a:extLst>
          </p:cNvPr>
          <p:cNvSpPr txBox="1"/>
          <p:nvPr/>
        </p:nvSpPr>
        <p:spPr>
          <a:xfrm>
            <a:off x="5200971" y="1230021"/>
            <a:ext cx="3612996" cy="3600986"/>
          </a:xfrm>
          <a:prstGeom prst="rect">
            <a:avLst/>
          </a:prstGeom>
          <a:noFill/>
        </p:spPr>
        <p:txBody>
          <a:bodyPr wrap="square" rtlCol="0">
            <a:spAutoFit/>
          </a:bodyPr>
          <a:lstStyle/>
          <a:p>
            <a:pPr algn="ctr"/>
            <a:r>
              <a:rPr lang="en-US" sz="1200" b="1">
                <a:latin typeface="Raleway" pitchFamily="2" charset="0"/>
              </a:rPr>
              <a:t>Creating New Features</a:t>
            </a:r>
          </a:p>
          <a:p>
            <a:pPr marL="171450" indent="-171450">
              <a:buFont typeface="Arial" panose="020B0604020202020204" pitchFamily="34" charset="0"/>
              <a:buChar char="•"/>
            </a:pPr>
            <a:r>
              <a:rPr lang="en-US" sz="1200" err="1">
                <a:latin typeface="Raleway" pitchFamily="2" charset="0"/>
              </a:rPr>
              <a:t>df_encoded</a:t>
            </a:r>
            <a:r>
              <a:rPr lang="en-US" sz="1200">
                <a:latin typeface="Raleway" pitchFamily="2" charset="0"/>
              </a:rPr>
              <a:t>['</a:t>
            </a:r>
            <a:r>
              <a:rPr lang="en-US" sz="1200" err="1">
                <a:latin typeface="Raleway" pitchFamily="2" charset="0"/>
              </a:rPr>
              <a:t>total_month_spend_company</a:t>
            </a:r>
            <a:r>
              <a:rPr lang="en-US" sz="1200">
                <a:latin typeface="Raleway" pitchFamily="2" charset="0"/>
              </a:rPr>
              <a:t>'] = </a:t>
            </a:r>
            <a:r>
              <a:rPr lang="en-US" sz="1200" err="1">
                <a:latin typeface="Raleway" pitchFamily="2" charset="0"/>
              </a:rPr>
              <a:t>df_encoded</a:t>
            </a:r>
            <a:r>
              <a:rPr lang="en-US" sz="1200">
                <a:latin typeface="Raleway" pitchFamily="2" charset="0"/>
              </a:rPr>
              <a:t>['</a:t>
            </a:r>
            <a:r>
              <a:rPr lang="en-US" sz="1200" err="1">
                <a:latin typeface="Raleway" pitchFamily="2" charset="0"/>
              </a:rPr>
              <a:t>time_spend_company</a:t>
            </a:r>
            <a:r>
              <a:rPr lang="en-US" sz="1200">
                <a:latin typeface="Raleway" pitchFamily="2" charset="0"/>
              </a:rPr>
              <a:t>'] * 12: This line creates a new feature called '</a:t>
            </a:r>
            <a:r>
              <a:rPr lang="en-US" sz="1200" err="1">
                <a:latin typeface="Raleway" pitchFamily="2" charset="0"/>
              </a:rPr>
              <a:t>total_month_spend_company</a:t>
            </a:r>
            <a:r>
              <a:rPr lang="en-US" sz="1200">
                <a:latin typeface="Raleway" pitchFamily="2" charset="0"/>
              </a:rPr>
              <a:t>' by multiplying the '</a:t>
            </a:r>
            <a:r>
              <a:rPr lang="en-US" sz="1200" err="1">
                <a:latin typeface="Raleway" pitchFamily="2" charset="0"/>
              </a:rPr>
              <a:t>time_spend_company</a:t>
            </a:r>
            <a:r>
              <a:rPr lang="en-US" sz="1200">
                <a:latin typeface="Raleway" pitchFamily="2" charset="0"/>
              </a:rPr>
              <a:t>' feature with 12. It essentially calculates the total number of months spent at the company.</a:t>
            </a:r>
          </a:p>
          <a:p>
            <a:pPr marL="171450" indent="-171450">
              <a:buFont typeface="Arial" panose="020B0604020202020204" pitchFamily="34" charset="0"/>
              <a:buChar char="•"/>
            </a:pPr>
            <a:r>
              <a:rPr lang="en-US" sz="1200" err="1">
                <a:latin typeface="Raleway" pitchFamily="2" charset="0"/>
              </a:rPr>
              <a:t>df_encoded</a:t>
            </a:r>
            <a:r>
              <a:rPr lang="en-US" sz="1200">
                <a:latin typeface="Raleway" pitchFamily="2" charset="0"/>
              </a:rPr>
              <a:t>['</a:t>
            </a:r>
            <a:r>
              <a:rPr lang="en-US" sz="1200" err="1">
                <a:latin typeface="Raleway" pitchFamily="2" charset="0"/>
              </a:rPr>
              <a:t>total_hours_spend_company</a:t>
            </a:r>
            <a:r>
              <a:rPr lang="en-US" sz="1200">
                <a:latin typeface="Raleway" pitchFamily="2" charset="0"/>
              </a:rPr>
              <a:t>'] = </a:t>
            </a:r>
            <a:r>
              <a:rPr lang="en-US" sz="1200" err="1">
                <a:latin typeface="Raleway" pitchFamily="2" charset="0"/>
              </a:rPr>
              <a:t>df_encoded</a:t>
            </a:r>
            <a:r>
              <a:rPr lang="en-US" sz="1200">
                <a:latin typeface="Raleway" pitchFamily="2" charset="0"/>
              </a:rPr>
              <a:t>['</a:t>
            </a:r>
            <a:r>
              <a:rPr lang="en-US" sz="1200" err="1">
                <a:latin typeface="Raleway" pitchFamily="2" charset="0"/>
              </a:rPr>
              <a:t>total_month_spend_company</a:t>
            </a:r>
            <a:r>
              <a:rPr lang="en-US" sz="1200">
                <a:latin typeface="Raleway" pitchFamily="2" charset="0"/>
              </a:rPr>
              <a:t>'] * </a:t>
            </a:r>
            <a:r>
              <a:rPr lang="en-US" sz="1200" err="1">
                <a:latin typeface="Raleway" pitchFamily="2" charset="0"/>
              </a:rPr>
              <a:t>df_encoded</a:t>
            </a:r>
            <a:r>
              <a:rPr lang="en-US" sz="1200">
                <a:latin typeface="Raleway" pitchFamily="2" charset="0"/>
              </a:rPr>
              <a:t>['</a:t>
            </a:r>
            <a:r>
              <a:rPr lang="en-US" sz="1200" err="1">
                <a:latin typeface="Raleway" pitchFamily="2" charset="0"/>
              </a:rPr>
              <a:t>average_montly_hours</a:t>
            </a:r>
            <a:r>
              <a:rPr lang="en-US" sz="1200">
                <a:latin typeface="Raleway" pitchFamily="2" charset="0"/>
              </a:rPr>
              <a:t>']: This line creates another new feature called '</a:t>
            </a:r>
            <a:r>
              <a:rPr lang="en-US" sz="1200" err="1">
                <a:latin typeface="Raleway" pitchFamily="2" charset="0"/>
              </a:rPr>
              <a:t>total_hours_spend_company</a:t>
            </a:r>
            <a:r>
              <a:rPr lang="en-US" sz="1200">
                <a:latin typeface="Raleway" pitchFamily="2" charset="0"/>
              </a:rPr>
              <a:t>' by multiplying the previously created</a:t>
            </a:r>
          </a:p>
          <a:p>
            <a:pPr marL="171450" indent="-171450">
              <a:buFont typeface="Arial" panose="020B0604020202020204" pitchFamily="34" charset="0"/>
              <a:buChar char="•"/>
            </a:pPr>
            <a:r>
              <a:rPr lang="en-US" sz="1200">
                <a:latin typeface="Raleway" pitchFamily="2" charset="0"/>
              </a:rPr>
              <a:t>'</a:t>
            </a:r>
            <a:r>
              <a:rPr lang="en-US" sz="1200" err="1">
                <a:latin typeface="Raleway" pitchFamily="2" charset="0"/>
              </a:rPr>
              <a:t>total_month_spend_company</a:t>
            </a:r>
            <a:r>
              <a:rPr lang="en-US" sz="1200">
                <a:latin typeface="Raleway" pitchFamily="2" charset="0"/>
              </a:rPr>
              <a:t>' feature with the '</a:t>
            </a:r>
            <a:r>
              <a:rPr lang="en-US" sz="1200" err="1">
                <a:latin typeface="Raleway" pitchFamily="2" charset="0"/>
              </a:rPr>
              <a:t>average_montly_hours</a:t>
            </a:r>
            <a:r>
              <a:rPr lang="en-US" sz="1200">
                <a:latin typeface="Raleway" pitchFamily="2" charset="0"/>
              </a:rPr>
              <a:t>' feature. It computes the total number of hours spent at the company, taking into account the average monthly hours worked.</a:t>
            </a:r>
          </a:p>
        </p:txBody>
      </p:sp>
      <p:sp>
        <p:nvSpPr>
          <p:cNvPr id="3" name="Title 1">
            <a:extLst>
              <a:ext uri="{FF2B5EF4-FFF2-40B4-BE49-F238E27FC236}">
                <a16:creationId xmlns:a16="http://schemas.microsoft.com/office/drawing/2014/main" id="{8740EB62-6A92-869F-67B9-C0E63C9568E6}"/>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323643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Random Forest Classifier Results</a:t>
            </a:r>
          </a:p>
        </p:txBody>
      </p:sp>
      <p:grpSp>
        <p:nvGrpSpPr>
          <p:cNvPr id="11" name="Group 10">
            <a:extLst>
              <a:ext uri="{FF2B5EF4-FFF2-40B4-BE49-F238E27FC236}">
                <a16:creationId xmlns:a16="http://schemas.microsoft.com/office/drawing/2014/main" id="{4E1DCF48-6755-FFD5-E137-38409AC059CF}"/>
              </a:ext>
            </a:extLst>
          </p:cNvPr>
          <p:cNvGrpSpPr/>
          <p:nvPr/>
        </p:nvGrpSpPr>
        <p:grpSpPr>
          <a:xfrm>
            <a:off x="211085" y="943880"/>
            <a:ext cx="5138752" cy="1972629"/>
            <a:chOff x="567924" y="1099997"/>
            <a:chExt cx="5138752" cy="1972629"/>
          </a:xfrm>
        </p:grpSpPr>
        <p:pic>
          <p:nvPicPr>
            <p:cNvPr id="5" name="Picture 4">
              <a:extLst>
                <a:ext uri="{FF2B5EF4-FFF2-40B4-BE49-F238E27FC236}">
                  <a16:creationId xmlns:a16="http://schemas.microsoft.com/office/drawing/2014/main" id="{64B8BC6C-D8DC-EBBD-906D-033705CBEBEB}"/>
                </a:ext>
              </a:extLst>
            </p:cNvPr>
            <p:cNvPicPr>
              <a:picLocks noChangeAspect="1"/>
            </p:cNvPicPr>
            <p:nvPr/>
          </p:nvPicPr>
          <p:blipFill>
            <a:blip r:embed="rId2"/>
            <a:stretch>
              <a:fillRect/>
            </a:stretch>
          </p:blipFill>
          <p:spPr>
            <a:xfrm>
              <a:off x="567924" y="1428981"/>
              <a:ext cx="5138752" cy="1643645"/>
            </a:xfrm>
            <a:prstGeom prst="rect">
              <a:avLst/>
            </a:prstGeom>
          </p:spPr>
        </p:pic>
        <p:sp>
          <p:nvSpPr>
            <p:cNvPr id="8" name="TextBox 7">
              <a:extLst>
                <a:ext uri="{FF2B5EF4-FFF2-40B4-BE49-F238E27FC236}">
                  <a16:creationId xmlns:a16="http://schemas.microsoft.com/office/drawing/2014/main" id="{C9DEF929-308C-0848-F7FE-B14C3A2FFC9F}"/>
                </a:ext>
              </a:extLst>
            </p:cNvPr>
            <p:cNvSpPr txBox="1"/>
            <p:nvPr/>
          </p:nvSpPr>
          <p:spPr>
            <a:xfrm>
              <a:off x="2393793" y="1099997"/>
              <a:ext cx="1709855" cy="307777"/>
            </a:xfrm>
            <a:prstGeom prst="rect">
              <a:avLst/>
            </a:prstGeom>
            <a:noFill/>
          </p:spPr>
          <p:txBody>
            <a:bodyPr wrap="square" rtlCol="0">
              <a:spAutoFit/>
            </a:bodyPr>
            <a:lstStyle/>
            <a:p>
              <a:r>
                <a:rPr lang="en-US"/>
                <a:t>Random Forest</a:t>
              </a:r>
            </a:p>
          </p:txBody>
        </p:sp>
      </p:grpSp>
      <p:grpSp>
        <p:nvGrpSpPr>
          <p:cNvPr id="10" name="Group 9">
            <a:extLst>
              <a:ext uri="{FF2B5EF4-FFF2-40B4-BE49-F238E27FC236}">
                <a16:creationId xmlns:a16="http://schemas.microsoft.com/office/drawing/2014/main" id="{19FF027A-BE92-17F0-7CA4-9D7E074603B0}"/>
              </a:ext>
            </a:extLst>
          </p:cNvPr>
          <p:cNvGrpSpPr/>
          <p:nvPr/>
        </p:nvGrpSpPr>
        <p:grpSpPr>
          <a:xfrm>
            <a:off x="334072" y="2890525"/>
            <a:ext cx="4892779" cy="1848482"/>
            <a:chOff x="444938" y="3003764"/>
            <a:chExt cx="5221604" cy="2034609"/>
          </a:xfrm>
        </p:grpSpPr>
        <p:pic>
          <p:nvPicPr>
            <p:cNvPr id="7" name="Picture 6">
              <a:extLst>
                <a:ext uri="{FF2B5EF4-FFF2-40B4-BE49-F238E27FC236}">
                  <a16:creationId xmlns:a16="http://schemas.microsoft.com/office/drawing/2014/main" id="{7FDCFD5D-1AF0-E551-574A-B814DE6ED4A5}"/>
                </a:ext>
              </a:extLst>
            </p:cNvPr>
            <p:cNvPicPr>
              <a:picLocks noChangeAspect="1"/>
            </p:cNvPicPr>
            <p:nvPr/>
          </p:nvPicPr>
          <p:blipFill rotWithShape="1">
            <a:blip r:embed="rId3"/>
            <a:srcRect t="845" b="-845"/>
            <a:stretch/>
          </p:blipFill>
          <p:spPr>
            <a:xfrm>
              <a:off x="444938" y="3313030"/>
              <a:ext cx="5221604" cy="1725343"/>
            </a:xfrm>
            <a:prstGeom prst="rect">
              <a:avLst/>
            </a:prstGeom>
          </p:spPr>
        </p:pic>
        <p:sp>
          <p:nvSpPr>
            <p:cNvPr id="9" name="TextBox 8">
              <a:extLst>
                <a:ext uri="{FF2B5EF4-FFF2-40B4-BE49-F238E27FC236}">
                  <a16:creationId xmlns:a16="http://schemas.microsoft.com/office/drawing/2014/main" id="{42894EE8-C4BD-984D-5FEB-A5F58A0E34FC}"/>
                </a:ext>
              </a:extLst>
            </p:cNvPr>
            <p:cNvSpPr txBox="1"/>
            <p:nvPr/>
          </p:nvSpPr>
          <p:spPr>
            <a:xfrm>
              <a:off x="1341614" y="3003764"/>
              <a:ext cx="3428252" cy="307777"/>
            </a:xfrm>
            <a:prstGeom prst="rect">
              <a:avLst/>
            </a:prstGeom>
            <a:noFill/>
          </p:spPr>
          <p:txBody>
            <a:bodyPr wrap="square" rtlCol="0">
              <a:spAutoFit/>
            </a:bodyPr>
            <a:lstStyle/>
            <a:p>
              <a:r>
                <a:rPr lang="en-US"/>
                <a:t>Random Forest with combined feature</a:t>
              </a:r>
            </a:p>
          </p:txBody>
        </p:sp>
      </p:grpSp>
      <p:sp>
        <p:nvSpPr>
          <p:cNvPr id="12" name="TextBox 11">
            <a:extLst>
              <a:ext uri="{FF2B5EF4-FFF2-40B4-BE49-F238E27FC236}">
                <a16:creationId xmlns:a16="http://schemas.microsoft.com/office/drawing/2014/main" id="{B61D2B9E-3F16-379E-06D7-6DAA1D7197BC}"/>
              </a:ext>
            </a:extLst>
          </p:cNvPr>
          <p:cNvSpPr txBox="1"/>
          <p:nvPr/>
        </p:nvSpPr>
        <p:spPr>
          <a:xfrm>
            <a:off x="5334786" y="1755726"/>
            <a:ext cx="3612996" cy="2308324"/>
          </a:xfrm>
          <a:prstGeom prst="rect">
            <a:avLst/>
          </a:prstGeom>
          <a:noFill/>
        </p:spPr>
        <p:txBody>
          <a:bodyPr wrap="square" rtlCol="0">
            <a:spAutoFit/>
          </a:bodyPr>
          <a:lstStyle/>
          <a:p>
            <a:r>
              <a:rPr lang="en-US" sz="1200">
                <a:latin typeface="Raleway" pitchFamily="2" charset="0"/>
              </a:rPr>
              <a:t>Comparing the two sets of results, we observe very similar performance metrics between the models with original features and combined features. Both models achieved high accuracy, precision, recall, and F1-scores. The confusion matrices show minimal differences in the number of false positives and false negatives. Overall, the combined features did not significantly alter the model's performance, indicating that the additional feature did not substantially impact the predictive power of the Random Forest model.</a:t>
            </a:r>
          </a:p>
        </p:txBody>
      </p:sp>
      <p:sp>
        <p:nvSpPr>
          <p:cNvPr id="13" name="TextBox 12">
            <a:extLst>
              <a:ext uri="{FF2B5EF4-FFF2-40B4-BE49-F238E27FC236}">
                <a16:creationId xmlns:a16="http://schemas.microsoft.com/office/drawing/2014/main" id="{0BCE586F-021A-3288-3801-ADF018E53617}"/>
              </a:ext>
            </a:extLst>
          </p:cNvPr>
          <p:cNvSpPr txBox="1"/>
          <p:nvPr/>
        </p:nvSpPr>
        <p:spPr>
          <a:xfrm>
            <a:off x="6275205" y="1447949"/>
            <a:ext cx="1857752" cy="307777"/>
          </a:xfrm>
          <a:prstGeom prst="rect">
            <a:avLst/>
          </a:prstGeom>
          <a:noFill/>
        </p:spPr>
        <p:txBody>
          <a:bodyPr wrap="square" rtlCol="0">
            <a:spAutoFit/>
          </a:bodyPr>
          <a:lstStyle/>
          <a:p>
            <a:r>
              <a:rPr lang="en-US" b="1">
                <a:latin typeface="Raleway" pitchFamily="2" charset="0"/>
              </a:rPr>
              <a:t>Model Comparison </a:t>
            </a:r>
          </a:p>
        </p:txBody>
      </p:sp>
      <p:sp>
        <p:nvSpPr>
          <p:cNvPr id="6" name="Title 1">
            <a:extLst>
              <a:ext uri="{FF2B5EF4-FFF2-40B4-BE49-F238E27FC236}">
                <a16:creationId xmlns:a16="http://schemas.microsoft.com/office/drawing/2014/main" id="{8A253819-2BBC-AFF0-E2CF-2FB8905C1FD6}"/>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242549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Logistic Regression</a:t>
            </a:r>
          </a:p>
        </p:txBody>
      </p:sp>
      <p:pic>
        <p:nvPicPr>
          <p:cNvPr id="4" name="Picture 3">
            <a:extLst>
              <a:ext uri="{FF2B5EF4-FFF2-40B4-BE49-F238E27FC236}">
                <a16:creationId xmlns:a16="http://schemas.microsoft.com/office/drawing/2014/main" id="{DA386AD2-4304-4D8A-E8B4-DC79BAF15359}"/>
              </a:ext>
            </a:extLst>
          </p:cNvPr>
          <p:cNvPicPr>
            <a:picLocks noChangeAspect="1"/>
          </p:cNvPicPr>
          <p:nvPr/>
        </p:nvPicPr>
        <p:blipFill>
          <a:blip r:embed="rId2"/>
          <a:stretch>
            <a:fillRect/>
          </a:stretch>
        </p:blipFill>
        <p:spPr>
          <a:xfrm>
            <a:off x="206000" y="1286107"/>
            <a:ext cx="4833413" cy="3382538"/>
          </a:xfrm>
          <a:prstGeom prst="rect">
            <a:avLst/>
          </a:prstGeom>
        </p:spPr>
      </p:pic>
      <p:grpSp>
        <p:nvGrpSpPr>
          <p:cNvPr id="5" name="Group 4">
            <a:extLst>
              <a:ext uri="{FF2B5EF4-FFF2-40B4-BE49-F238E27FC236}">
                <a16:creationId xmlns:a16="http://schemas.microsoft.com/office/drawing/2014/main" id="{0293E245-BD0C-E1FD-6642-580FDB10564A}"/>
              </a:ext>
            </a:extLst>
          </p:cNvPr>
          <p:cNvGrpSpPr/>
          <p:nvPr/>
        </p:nvGrpSpPr>
        <p:grpSpPr>
          <a:xfrm>
            <a:off x="5208405" y="1087295"/>
            <a:ext cx="3612996" cy="3581350"/>
            <a:chOff x="5200971" y="1115532"/>
            <a:chExt cx="3612996" cy="3581350"/>
          </a:xfrm>
        </p:grpSpPr>
        <p:sp>
          <p:nvSpPr>
            <p:cNvPr id="6" name="TextBox 5">
              <a:extLst>
                <a:ext uri="{FF2B5EF4-FFF2-40B4-BE49-F238E27FC236}">
                  <a16:creationId xmlns:a16="http://schemas.microsoft.com/office/drawing/2014/main" id="{9417AE30-1A80-3025-E41C-B714022CF275}"/>
                </a:ext>
              </a:extLst>
            </p:cNvPr>
            <p:cNvSpPr txBox="1"/>
            <p:nvPr/>
          </p:nvSpPr>
          <p:spPr>
            <a:xfrm>
              <a:off x="5200971" y="1219007"/>
              <a:ext cx="3612996" cy="3477875"/>
            </a:xfrm>
            <a:prstGeom prst="rect">
              <a:avLst/>
            </a:prstGeom>
            <a:noFill/>
          </p:spPr>
          <p:txBody>
            <a:bodyPr wrap="square" rtlCol="0">
              <a:spAutoFit/>
            </a:bodyPr>
            <a:lstStyle/>
            <a:p>
              <a:pPr marL="228600" indent="-228600">
                <a:buFont typeface="+mj-lt"/>
                <a:buAutoNum type="arabicPeriod"/>
              </a:pPr>
              <a:endParaRPr lang="en-US" sz="1100">
                <a:latin typeface="Raleway" pitchFamily="2" charset="0"/>
              </a:endParaRPr>
            </a:p>
            <a:p>
              <a:pPr marL="228600" indent="-228600">
                <a:buFont typeface="+mj-lt"/>
                <a:buAutoNum type="arabicPeriod"/>
              </a:pPr>
              <a:r>
                <a:rPr lang="en-US" sz="1100">
                  <a:latin typeface="Raleway" pitchFamily="2" charset="0"/>
                </a:rPr>
                <a:t>Setup Pipeline: Create a pipeline (</a:t>
              </a:r>
              <a:r>
                <a:rPr lang="en-US" sz="1100" err="1">
                  <a:latin typeface="Raleway" pitchFamily="2" charset="0"/>
                </a:rPr>
                <a:t>pipeline_lr</a:t>
              </a:r>
              <a:r>
                <a:rPr lang="en-US" sz="1100">
                  <a:latin typeface="Raleway" pitchFamily="2" charset="0"/>
                </a:rPr>
                <a:t>) with a scaler (</a:t>
              </a:r>
              <a:r>
                <a:rPr lang="en-US" sz="1100" err="1">
                  <a:latin typeface="Raleway" pitchFamily="2" charset="0"/>
                </a:rPr>
                <a:t>StandardScaler</a:t>
              </a:r>
              <a:r>
                <a:rPr lang="en-US" sz="1100">
                  <a:latin typeface="Raleway" pitchFamily="2" charset="0"/>
                </a:rPr>
                <a:t>) and a logistic regression classifier (</a:t>
              </a:r>
              <a:r>
                <a:rPr lang="en-US" sz="1100" err="1">
                  <a:latin typeface="Raleway" pitchFamily="2" charset="0"/>
                </a:rPr>
                <a:t>LogisticRegression</a:t>
              </a:r>
              <a:r>
                <a:rPr lang="en-US" sz="1100">
                  <a:latin typeface="Raleway" pitchFamily="2" charset="0"/>
                </a:rPr>
                <a:t>).</a:t>
              </a:r>
            </a:p>
            <a:p>
              <a:pPr marL="228600" indent="-228600">
                <a:buFont typeface="+mj-lt"/>
                <a:buAutoNum type="arabicPeriod"/>
              </a:pPr>
              <a:r>
                <a:rPr lang="en-US" sz="1100">
                  <a:latin typeface="Raleway" pitchFamily="2" charset="0"/>
                </a:rPr>
                <a:t>Define Parameter Grid: Set up a parameter grid (</a:t>
              </a:r>
              <a:r>
                <a:rPr lang="en-US" sz="1100" err="1">
                  <a:latin typeface="Raleway" pitchFamily="2" charset="0"/>
                </a:rPr>
                <a:t>param_grid_lr</a:t>
              </a:r>
              <a:r>
                <a:rPr lang="en-US" sz="1100">
                  <a:latin typeface="Raleway" pitchFamily="2" charset="0"/>
                </a:rPr>
                <a:t>) for hyperparameter tuning, focusing on different values of C.</a:t>
              </a:r>
            </a:p>
            <a:p>
              <a:pPr marL="228600" indent="-228600">
                <a:buFont typeface="+mj-lt"/>
                <a:buAutoNum type="arabicPeriod"/>
              </a:pPr>
              <a:r>
                <a:rPr lang="en-US" sz="1100">
                  <a:latin typeface="Raleway" pitchFamily="2" charset="0"/>
                </a:rPr>
                <a:t>Hyperparameter Tuning: Use </a:t>
              </a:r>
              <a:r>
                <a:rPr lang="en-US" sz="1100" err="1">
                  <a:latin typeface="Raleway" pitchFamily="2" charset="0"/>
                </a:rPr>
                <a:t>GridSearchCV</a:t>
              </a:r>
              <a:r>
                <a:rPr lang="en-US" sz="1100">
                  <a:latin typeface="Raleway" pitchFamily="2" charset="0"/>
                </a:rPr>
                <a:t> to search for the best hyperparameters using the defined parameter grid. Fit the grid search object to the training data (</a:t>
              </a:r>
              <a:r>
                <a:rPr lang="en-US" sz="1100" err="1">
                  <a:latin typeface="Raleway" pitchFamily="2" charset="0"/>
                </a:rPr>
                <a:t>X_lr_train</a:t>
              </a:r>
              <a:r>
                <a:rPr lang="en-US" sz="1100">
                  <a:latin typeface="Raleway" pitchFamily="2" charset="0"/>
                </a:rPr>
                <a:t>, </a:t>
              </a:r>
              <a:r>
                <a:rPr lang="en-US" sz="1100" err="1">
                  <a:latin typeface="Raleway" pitchFamily="2" charset="0"/>
                </a:rPr>
                <a:t>y_lr_train</a:t>
              </a:r>
              <a:r>
                <a:rPr lang="en-US" sz="1100">
                  <a:latin typeface="Raleway" pitchFamily="2" charset="0"/>
                </a:rPr>
                <a:t>).</a:t>
              </a:r>
            </a:p>
            <a:p>
              <a:pPr marL="228600" indent="-228600">
                <a:buFont typeface="+mj-lt"/>
                <a:buAutoNum type="arabicPeriod"/>
              </a:pPr>
              <a:r>
                <a:rPr lang="en-US" sz="1100">
                  <a:latin typeface="Raleway" pitchFamily="2" charset="0"/>
                </a:rPr>
                <a:t>Select Best Model: Retrieve the best parameters (</a:t>
              </a:r>
              <a:r>
                <a:rPr lang="en-US" sz="1100" err="1">
                  <a:latin typeface="Raleway" pitchFamily="2" charset="0"/>
                </a:rPr>
                <a:t>best_params_lr</a:t>
              </a:r>
              <a:r>
                <a:rPr lang="en-US" sz="1100">
                  <a:latin typeface="Raleway" pitchFamily="2" charset="0"/>
                </a:rPr>
                <a:t>) and the best model (</a:t>
              </a:r>
              <a:r>
                <a:rPr lang="en-US" sz="1100" err="1">
                  <a:latin typeface="Raleway" pitchFamily="2" charset="0"/>
                </a:rPr>
                <a:t>best_model_lr</a:t>
              </a:r>
              <a:r>
                <a:rPr lang="en-US" sz="1100">
                  <a:latin typeface="Raleway" pitchFamily="2" charset="0"/>
                </a:rPr>
                <a:t>) found during the search.</a:t>
              </a:r>
            </a:p>
            <a:p>
              <a:pPr marL="228600" indent="-228600">
                <a:buFont typeface="+mj-lt"/>
                <a:buAutoNum type="arabicPeriod"/>
              </a:pPr>
              <a:r>
                <a:rPr lang="en-US" sz="1100">
                  <a:latin typeface="Raleway" pitchFamily="2" charset="0"/>
                </a:rPr>
                <a:t>Model Evaluation: Make predictions (</a:t>
              </a:r>
              <a:r>
                <a:rPr lang="en-US" sz="1100" err="1">
                  <a:latin typeface="Raleway" pitchFamily="2" charset="0"/>
                </a:rPr>
                <a:t>y_lr_pred</a:t>
              </a:r>
              <a:r>
                <a:rPr lang="en-US" sz="1100">
                  <a:latin typeface="Raleway" pitchFamily="2" charset="0"/>
                </a:rPr>
                <a:t>) using the best model on the test data (</a:t>
              </a:r>
              <a:r>
                <a:rPr lang="en-US" sz="1100" err="1">
                  <a:latin typeface="Raleway" pitchFamily="2" charset="0"/>
                </a:rPr>
                <a:t>X_lr_test</a:t>
              </a:r>
              <a:r>
                <a:rPr lang="en-US" sz="1100">
                  <a:latin typeface="Raleway" pitchFamily="2" charset="0"/>
                </a:rPr>
                <a:t>). Print the best hyperparameters and classification report, including metrics like accuracy, precision, recall, and F1-score. Print the confusion matrix to visualize the model's performance.</a:t>
              </a:r>
            </a:p>
          </p:txBody>
        </p:sp>
        <p:sp>
          <p:nvSpPr>
            <p:cNvPr id="7" name="TextBox 6">
              <a:extLst>
                <a:ext uri="{FF2B5EF4-FFF2-40B4-BE49-F238E27FC236}">
                  <a16:creationId xmlns:a16="http://schemas.microsoft.com/office/drawing/2014/main" id="{16DAC197-8254-1066-CA96-287F366032D9}"/>
                </a:ext>
              </a:extLst>
            </p:cNvPr>
            <p:cNvSpPr txBox="1"/>
            <p:nvPr/>
          </p:nvSpPr>
          <p:spPr>
            <a:xfrm>
              <a:off x="6669215" y="1115532"/>
              <a:ext cx="676508" cy="307777"/>
            </a:xfrm>
            <a:prstGeom prst="rect">
              <a:avLst/>
            </a:prstGeom>
            <a:noFill/>
          </p:spPr>
          <p:txBody>
            <a:bodyPr wrap="square" rtlCol="0">
              <a:spAutoFit/>
            </a:bodyPr>
            <a:lstStyle/>
            <a:p>
              <a:r>
                <a:rPr lang="en-US" b="1">
                  <a:latin typeface="Raleway" pitchFamily="2" charset="0"/>
                </a:rPr>
                <a:t>Steps</a:t>
              </a:r>
            </a:p>
          </p:txBody>
        </p:sp>
      </p:grpSp>
      <p:sp>
        <p:nvSpPr>
          <p:cNvPr id="3" name="Title 1">
            <a:extLst>
              <a:ext uri="{FF2B5EF4-FFF2-40B4-BE49-F238E27FC236}">
                <a16:creationId xmlns:a16="http://schemas.microsoft.com/office/drawing/2014/main" id="{0E965A82-0CD8-5244-25A0-4C7526C2A938}"/>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257871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Logistic Regression with PCA</a:t>
            </a:r>
          </a:p>
        </p:txBody>
      </p:sp>
      <p:pic>
        <p:nvPicPr>
          <p:cNvPr id="4" name="Picture 3">
            <a:extLst>
              <a:ext uri="{FF2B5EF4-FFF2-40B4-BE49-F238E27FC236}">
                <a16:creationId xmlns:a16="http://schemas.microsoft.com/office/drawing/2014/main" id="{DB1E8F8B-CA5A-FE53-15A7-3EC2345016F4}"/>
              </a:ext>
            </a:extLst>
          </p:cNvPr>
          <p:cNvPicPr>
            <a:picLocks noChangeAspect="1"/>
          </p:cNvPicPr>
          <p:nvPr/>
        </p:nvPicPr>
        <p:blipFill>
          <a:blip r:embed="rId2"/>
          <a:stretch>
            <a:fillRect/>
          </a:stretch>
        </p:blipFill>
        <p:spPr>
          <a:xfrm>
            <a:off x="280130" y="1092820"/>
            <a:ext cx="4905959" cy="3494049"/>
          </a:xfrm>
          <a:prstGeom prst="rect">
            <a:avLst/>
          </a:prstGeom>
        </p:spPr>
      </p:pic>
      <p:grpSp>
        <p:nvGrpSpPr>
          <p:cNvPr id="5" name="Group 4">
            <a:extLst>
              <a:ext uri="{FF2B5EF4-FFF2-40B4-BE49-F238E27FC236}">
                <a16:creationId xmlns:a16="http://schemas.microsoft.com/office/drawing/2014/main" id="{DA1F0CB5-DDF2-D5AC-48F9-61308D46236D}"/>
              </a:ext>
            </a:extLst>
          </p:cNvPr>
          <p:cNvGrpSpPr/>
          <p:nvPr/>
        </p:nvGrpSpPr>
        <p:grpSpPr>
          <a:xfrm>
            <a:off x="5305049" y="879892"/>
            <a:ext cx="3612996" cy="3919904"/>
            <a:chOff x="5200971" y="1115532"/>
            <a:chExt cx="3612996" cy="3919904"/>
          </a:xfrm>
        </p:grpSpPr>
        <p:sp>
          <p:nvSpPr>
            <p:cNvPr id="6" name="TextBox 5">
              <a:extLst>
                <a:ext uri="{FF2B5EF4-FFF2-40B4-BE49-F238E27FC236}">
                  <a16:creationId xmlns:a16="http://schemas.microsoft.com/office/drawing/2014/main" id="{698F1EFE-24AC-6DBE-7DA3-7F3A1409C4C1}"/>
                </a:ext>
              </a:extLst>
            </p:cNvPr>
            <p:cNvSpPr txBox="1"/>
            <p:nvPr/>
          </p:nvSpPr>
          <p:spPr>
            <a:xfrm>
              <a:off x="5200971" y="1219007"/>
              <a:ext cx="3612996" cy="3816429"/>
            </a:xfrm>
            <a:prstGeom prst="rect">
              <a:avLst/>
            </a:prstGeom>
            <a:noFill/>
          </p:spPr>
          <p:txBody>
            <a:bodyPr wrap="square" rtlCol="0">
              <a:spAutoFit/>
            </a:bodyPr>
            <a:lstStyle/>
            <a:p>
              <a:pPr marL="228600" indent="-228600">
                <a:buFont typeface="+mj-lt"/>
                <a:buAutoNum type="arabicPeriod"/>
              </a:pPr>
              <a:endParaRPr lang="en-US" sz="1100">
                <a:latin typeface="Raleway" pitchFamily="2" charset="0"/>
              </a:endParaRPr>
            </a:p>
            <a:p>
              <a:pPr marL="228600" indent="-228600">
                <a:buFont typeface="+mj-lt"/>
                <a:buAutoNum type="arabicPeriod"/>
              </a:pPr>
              <a:r>
                <a:rPr lang="en-US" sz="1100">
                  <a:latin typeface="Raleway" pitchFamily="2" charset="0"/>
                </a:rPr>
                <a:t>Setup Pipeline: Create a pipeline (</a:t>
              </a:r>
              <a:r>
                <a:rPr lang="en-US" sz="1100" err="1">
                  <a:latin typeface="Raleway" pitchFamily="2" charset="0"/>
                </a:rPr>
                <a:t>pipeline_lr_pca</a:t>
              </a:r>
              <a:r>
                <a:rPr lang="en-US" sz="1100">
                  <a:latin typeface="Raleway" pitchFamily="2" charset="0"/>
                </a:rPr>
                <a:t>) with a scaler (</a:t>
              </a:r>
              <a:r>
                <a:rPr lang="en-US" sz="1100" err="1">
                  <a:latin typeface="Raleway" pitchFamily="2" charset="0"/>
                </a:rPr>
                <a:t>StandardScaler</a:t>
              </a:r>
              <a:r>
                <a:rPr lang="en-US" sz="1100">
                  <a:latin typeface="Raleway" pitchFamily="2" charset="0"/>
                </a:rPr>
                <a:t>), PCA (PCA), and a logistic regression classifier (</a:t>
              </a:r>
              <a:r>
                <a:rPr lang="en-US" sz="1100" err="1">
                  <a:latin typeface="Raleway" pitchFamily="2" charset="0"/>
                </a:rPr>
                <a:t>LogisticRegression</a:t>
              </a:r>
              <a:r>
                <a:rPr lang="en-US" sz="1100">
                  <a:latin typeface="Raleway" pitchFamily="2" charset="0"/>
                </a:rPr>
                <a:t>).</a:t>
              </a:r>
            </a:p>
            <a:p>
              <a:pPr marL="228600" indent="-228600">
                <a:buFont typeface="+mj-lt"/>
                <a:buAutoNum type="arabicPeriod"/>
              </a:pPr>
              <a:r>
                <a:rPr lang="en-US" sz="1100">
                  <a:latin typeface="Raleway" pitchFamily="2" charset="0"/>
                </a:rPr>
                <a:t>Define Parameter Grid: Set up a parameter grid (</a:t>
              </a:r>
              <a:r>
                <a:rPr lang="en-US" sz="1100" err="1">
                  <a:latin typeface="Raleway" pitchFamily="2" charset="0"/>
                </a:rPr>
                <a:t>param_grid_lr_pca</a:t>
              </a:r>
              <a:r>
                <a:rPr lang="en-US" sz="1100">
                  <a:latin typeface="Raleway" pitchFamily="2" charset="0"/>
                </a:rPr>
                <a:t>) for hyperparameter tuning, focusing on different values of </a:t>
              </a:r>
              <a:r>
                <a:rPr lang="en-US" sz="1100" err="1">
                  <a:latin typeface="Raleway" pitchFamily="2" charset="0"/>
                </a:rPr>
                <a:t>n_components</a:t>
              </a:r>
              <a:r>
                <a:rPr lang="en-US" sz="1100">
                  <a:latin typeface="Raleway" pitchFamily="2" charset="0"/>
                </a:rPr>
                <a:t> for PCA and C for logistic regression.</a:t>
              </a:r>
            </a:p>
            <a:p>
              <a:pPr marL="228600" indent="-228600">
                <a:buFont typeface="+mj-lt"/>
                <a:buAutoNum type="arabicPeriod"/>
              </a:pPr>
              <a:r>
                <a:rPr lang="en-US" sz="1100">
                  <a:latin typeface="Raleway" pitchFamily="2" charset="0"/>
                </a:rPr>
                <a:t>Hyperparameter Tuning: Use </a:t>
              </a:r>
              <a:r>
                <a:rPr lang="en-US" sz="1100" err="1">
                  <a:latin typeface="Raleway" pitchFamily="2" charset="0"/>
                </a:rPr>
                <a:t>GridSearchCV</a:t>
              </a:r>
              <a:r>
                <a:rPr lang="en-US" sz="1100">
                  <a:latin typeface="Raleway" pitchFamily="2" charset="0"/>
                </a:rPr>
                <a:t> to search for the best hyperparameters using the defined parameter grid. Fit the grid search object to the training data (X_lr1_train, y_lr1_train).</a:t>
              </a:r>
            </a:p>
            <a:p>
              <a:pPr marL="228600" indent="-228600">
                <a:buFont typeface="+mj-lt"/>
                <a:buAutoNum type="arabicPeriod"/>
              </a:pPr>
              <a:r>
                <a:rPr lang="en-US" sz="1100">
                  <a:latin typeface="Raleway" pitchFamily="2" charset="0"/>
                </a:rPr>
                <a:t>Select Best Model: Retrieve the best parameters (</a:t>
              </a:r>
              <a:r>
                <a:rPr lang="en-US" sz="1100" err="1">
                  <a:latin typeface="Raleway" pitchFamily="2" charset="0"/>
                </a:rPr>
                <a:t>best_params_lr_pca</a:t>
              </a:r>
              <a:r>
                <a:rPr lang="en-US" sz="1100">
                  <a:latin typeface="Raleway" pitchFamily="2" charset="0"/>
                </a:rPr>
                <a:t>) and the best model (</a:t>
              </a:r>
              <a:r>
                <a:rPr lang="en-US" sz="1100" err="1">
                  <a:latin typeface="Raleway" pitchFamily="2" charset="0"/>
                </a:rPr>
                <a:t>best_model_lr_pca</a:t>
              </a:r>
              <a:r>
                <a:rPr lang="en-US" sz="1100">
                  <a:latin typeface="Raleway" pitchFamily="2" charset="0"/>
                </a:rPr>
                <a:t>) found during the search.</a:t>
              </a:r>
            </a:p>
            <a:p>
              <a:pPr marL="228600" indent="-228600">
                <a:buFont typeface="+mj-lt"/>
                <a:buAutoNum type="arabicPeriod"/>
              </a:pPr>
              <a:r>
                <a:rPr lang="en-US" sz="1100">
                  <a:latin typeface="Raleway" pitchFamily="2" charset="0"/>
                </a:rPr>
                <a:t>Model Evaluation: Make predictions (y_lr1_pca_pred) using the best model on the test data (X_lr1_test). Print the best hyperparameters and classification report, including metrics like accuracy, precision, recall, and F1-score.</a:t>
              </a:r>
            </a:p>
            <a:p>
              <a:pPr marL="228600" indent="-228600">
                <a:buFont typeface="+mj-lt"/>
                <a:buAutoNum type="arabicPeriod"/>
              </a:pPr>
              <a:r>
                <a:rPr lang="en-US" sz="1100">
                  <a:latin typeface="Raleway" pitchFamily="2" charset="0"/>
                </a:rPr>
                <a:t>Print the confusion matrix to visualize the model's performance.</a:t>
              </a:r>
            </a:p>
          </p:txBody>
        </p:sp>
        <p:sp>
          <p:nvSpPr>
            <p:cNvPr id="7" name="TextBox 6">
              <a:extLst>
                <a:ext uri="{FF2B5EF4-FFF2-40B4-BE49-F238E27FC236}">
                  <a16:creationId xmlns:a16="http://schemas.microsoft.com/office/drawing/2014/main" id="{E114FF66-B0D9-D59B-8B3A-677503D98075}"/>
                </a:ext>
              </a:extLst>
            </p:cNvPr>
            <p:cNvSpPr txBox="1"/>
            <p:nvPr/>
          </p:nvSpPr>
          <p:spPr>
            <a:xfrm>
              <a:off x="6669215" y="1115532"/>
              <a:ext cx="676508" cy="307777"/>
            </a:xfrm>
            <a:prstGeom prst="rect">
              <a:avLst/>
            </a:prstGeom>
            <a:noFill/>
          </p:spPr>
          <p:txBody>
            <a:bodyPr wrap="square" rtlCol="0">
              <a:spAutoFit/>
            </a:bodyPr>
            <a:lstStyle/>
            <a:p>
              <a:r>
                <a:rPr lang="en-US" b="1">
                  <a:latin typeface="Raleway" pitchFamily="2" charset="0"/>
                </a:rPr>
                <a:t>Steps</a:t>
              </a:r>
            </a:p>
          </p:txBody>
        </p:sp>
      </p:grpSp>
      <p:sp>
        <p:nvSpPr>
          <p:cNvPr id="3" name="Title 1">
            <a:extLst>
              <a:ext uri="{FF2B5EF4-FFF2-40B4-BE49-F238E27FC236}">
                <a16:creationId xmlns:a16="http://schemas.microsoft.com/office/drawing/2014/main" id="{CA186812-F2D1-E55F-4CB3-C9C7BD0B67BC}"/>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284305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5BDE-1829-2C84-F016-10C56A3B5506}"/>
              </a:ext>
            </a:extLst>
          </p:cNvPr>
          <p:cNvSpPr>
            <a:spLocks noGrp="1"/>
          </p:cNvSpPr>
          <p:nvPr>
            <p:ph type="title"/>
          </p:nvPr>
        </p:nvSpPr>
        <p:spPr/>
        <p:txBody>
          <a:bodyPr/>
          <a:lstStyle/>
          <a:p>
            <a:r>
              <a:rPr lang="en-US"/>
              <a:t>Logistic Regression with Selected Features</a:t>
            </a:r>
          </a:p>
        </p:txBody>
      </p:sp>
      <p:pic>
        <p:nvPicPr>
          <p:cNvPr id="4" name="Picture 3">
            <a:extLst>
              <a:ext uri="{FF2B5EF4-FFF2-40B4-BE49-F238E27FC236}">
                <a16:creationId xmlns:a16="http://schemas.microsoft.com/office/drawing/2014/main" id="{E3120284-C1F9-ABC5-C63C-92518B20C05B}"/>
              </a:ext>
            </a:extLst>
          </p:cNvPr>
          <p:cNvPicPr>
            <a:picLocks noChangeAspect="1"/>
          </p:cNvPicPr>
          <p:nvPr/>
        </p:nvPicPr>
        <p:blipFill>
          <a:blip r:embed="rId2"/>
          <a:stretch>
            <a:fillRect/>
          </a:stretch>
        </p:blipFill>
        <p:spPr>
          <a:xfrm>
            <a:off x="225955" y="2276536"/>
            <a:ext cx="4873856" cy="2523260"/>
          </a:xfrm>
          <a:prstGeom prst="rect">
            <a:avLst/>
          </a:prstGeom>
        </p:spPr>
      </p:pic>
      <p:grpSp>
        <p:nvGrpSpPr>
          <p:cNvPr id="3" name="Group 2">
            <a:extLst>
              <a:ext uri="{FF2B5EF4-FFF2-40B4-BE49-F238E27FC236}">
                <a16:creationId xmlns:a16="http://schemas.microsoft.com/office/drawing/2014/main" id="{A3BE08C9-299F-D0C4-95CB-6C012F2902E1}"/>
              </a:ext>
            </a:extLst>
          </p:cNvPr>
          <p:cNvGrpSpPr/>
          <p:nvPr/>
        </p:nvGrpSpPr>
        <p:grpSpPr>
          <a:xfrm>
            <a:off x="5305049" y="1049169"/>
            <a:ext cx="3612996" cy="3877985"/>
            <a:chOff x="5200971" y="977032"/>
            <a:chExt cx="3612996" cy="3877985"/>
          </a:xfrm>
        </p:grpSpPr>
        <p:sp>
          <p:nvSpPr>
            <p:cNvPr id="5" name="TextBox 4">
              <a:extLst>
                <a:ext uri="{FF2B5EF4-FFF2-40B4-BE49-F238E27FC236}">
                  <a16:creationId xmlns:a16="http://schemas.microsoft.com/office/drawing/2014/main" id="{20B6FD24-3ED9-A725-5F19-41475D58A169}"/>
                </a:ext>
              </a:extLst>
            </p:cNvPr>
            <p:cNvSpPr txBox="1"/>
            <p:nvPr/>
          </p:nvSpPr>
          <p:spPr>
            <a:xfrm>
              <a:off x="5200971" y="1254031"/>
              <a:ext cx="3612996" cy="3600986"/>
            </a:xfrm>
            <a:prstGeom prst="rect">
              <a:avLst/>
            </a:prstGeom>
            <a:noFill/>
          </p:spPr>
          <p:txBody>
            <a:bodyPr wrap="square" rtlCol="0">
              <a:spAutoFit/>
            </a:bodyPr>
            <a:lstStyle/>
            <a:p>
              <a:pPr marL="228600" indent="-228600">
                <a:buFont typeface="+mj-lt"/>
                <a:buAutoNum type="arabicPeriod"/>
              </a:pPr>
              <a:r>
                <a:rPr lang="en-US" sz="1200">
                  <a:latin typeface="Raleway" pitchFamily="2" charset="0"/>
                </a:rPr>
                <a:t>Feature and Target Selection: Select the features (X_lr2) and the target variable (y_lr2) from the encoded </a:t>
              </a:r>
              <a:r>
                <a:rPr lang="en-US" sz="1200" err="1">
                  <a:latin typeface="Raleway" pitchFamily="2" charset="0"/>
                </a:rPr>
                <a:t>DataFrame</a:t>
              </a:r>
              <a:r>
                <a:rPr lang="en-US" sz="1200">
                  <a:latin typeface="Raleway" pitchFamily="2" charset="0"/>
                </a:rPr>
                <a:t> (</a:t>
              </a:r>
              <a:r>
                <a:rPr lang="en-US" sz="1200" err="1">
                  <a:latin typeface="Raleway" pitchFamily="2" charset="0"/>
                </a:rPr>
                <a:t>df_encoded</a:t>
              </a:r>
              <a:r>
                <a:rPr lang="en-US" sz="1200">
                  <a:latin typeface="Raleway" pitchFamily="2" charset="0"/>
                </a:rPr>
                <a:t>).</a:t>
              </a:r>
            </a:p>
            <a:p>
              <a:pPr marL="228600" indent="-228600">
                <a:buFont typeface="+mj-lt"/>
                <a:buAutoNum type="arabicPeriod"/>
              </a:pPr>
              <a:r>
                <a:rPr lang="en-US" sz="1200">
                  <a:latin typeface="Raleway" pitchFamily="2" charset="0"/>
                </a:rPr>
                <a:t>The selected features include various attributes such as total hours spent in the company, salary level, evaluation score, promotion status, number of projects, work accident occurrence, satisfaction level, time spent in the company, total months spent in the company, and average monthly hours.</a:t>
              </a:r>
            </a:p>
            <a:p>
              <a:pPr marL="228600" indent="-228600">
                <a:buFont typeface="+mj-lt"/>
                <a:buAutoNum type="arabicPeriod"/>
              </a:pPr>
              <a:r>
                <a:rPr lang="en-US" sz="1200">
                  <a:latin typeface="Raleway" pitchFamily="2" charset="0"/>
                </a:rPr>
                <a:t>Train-Test Split: Utilizes the </a:t>
              </a:r>
              <a:r>
                <a:rPr lang="en-US" sz="1200" err="1">
                  <a:latin typeface="Raleway" pitchFamily="2" charset="0"/>
                </a:rPr>
                <a:t>train_test_split</a:t>
              </a:r>
              <a:r>
                <a:rPr lang="en-US" sz="1200">
                  <a:latin typeface="Raleway" pitchFamily="2" charset="0"/>
                </a:rPr>
                <a:t> function from </a:t>
              </a:r>
              <a:r>
                <a:rPr lang="en-US" sz="1200" err="1">
                  <a:latin typeface="Raleway" pitchFamily="2" charset="0"/>
                </a:rPr>
                <a:t>sklearn.model_selection</a:t>
              </a:r>
              <a:r>
                <a:rPr lang="en-US" sz="1200">
                  <a:latin typeface="Raleway" pitchFamily="2" charset="0"/>
                </a:rPr>
                <a:t> to split the dataset into training and testing sets. The </a:t>
              </a:r>
              <a:r>
                <a:rPr lang="en-US" sz="1200" err="1">
                  <a:latin typeface="Raleway" pitchFamily="2" charset="0"/>
                </a:rPr>
                <a:t>test_size</a:t>
              </a:r>
              <a:r>
                <a:rPr lang="en-US" sz="1200">
                  <a:latin typeface="Raleway" pitchFamily="2" charset="0"/>
                </a:rPr>
                <a:t> parameter determines the proportion of the dataset to include in the test split. Here, it's set to 0.2, indicating that 20% of the data will be used for testing.</a:t>
              </a:r>
            </a:p>
            <a:p>
              <a:pPr marL="228600" indent="-228600">
                <a:buFont typeface="+mj-lt"/>
                <a:buAutoNum type="arabicPeriod"/>
              </a:pPr>
              <a:r>
                <a:rPr lang="en-US" sz="1200" err="1">
                  <a:latin typeface="Raleway" pitchFamily="2" charset="0"/>
                </a:rPr>
                <a:t>random_state</a:t>
              </a:r>
              <a:r>
                <a:rPr lang="en-US" sz="1200">
                  <a:latin typeface="Raleway" pitchFamily="2" charset="0"/>
                </a:rPr>
                <a:t> ensures reproducibility by fixing the random seed for the split.</a:t>
              </a:r>
            </a:p>
          </p:txBody>
        </p:sp>
        <p:sp>
          <p:nvSpPr>
            <p:cNvPr id="6" name="TextBox 5">
              <a:extLst>
                <a:ext uri="{FF2B5EF4-FFF2-40B4-BE49-F238E27FC236}">
                  <a16:creationId xmlns:a16="http://schemas.microsoft.com/office/drawing/2014/main" id="{64DC70A5-1A7F-DDC6-143E-B8D3EA28C26E}"/>
                </a:ext>
              </a:extLst>
            </p:cNvPr>
            <p:cNvSpPr txBox="1"/>
            <p:nvPr/>
          </p:nvSpPr>
          <p:spPr>
            <a:xfrm>
              <a:off x="6669215" y="977032"/>
              <a:ext cx="676508" cy="276999"/>
            </a:xfrm>
            <a:prstGeom prst="rect">
              <a:avLst/>
            </a:prstGeom>
            <a:noFill/>
          </p:spPr>
          <p:txBody>
            <a:bodyPr wrap="square" rtlCol="0">
              <a:spAutoFit/>
            </a:bodyPr>
            <a:lstStyle/>
            <a:p>
              <a:r>
                <a:rPr lang="en-US" sz="1200" b="1">
                  <a:latin typeface="Raleway" pitchFamily="2" charset="0"/>
                </a:rPr>
                <a:t>Steps</a:t>
              </a:r>
            </a:p>
          </p:txBody>
        </p:sp>
      </p:grpSp>
      <p:pic>
        <p:nvPicPr>
          <p:cNvPr id="8" name="Picture 7">
            <a:extLst>
              <a:ext uri="{FF2B5EF4-FFF2-40B4-BE49-F238E27FC236}">
                <a16:creationId xmlns:a16="http://schemas.microsoft.com/office/drawing/2014/main" id="{860010B2-0010-797A-F503-7BC3BFBC07F1}"/>
              </a:ext>
            </a:extLst>
          </p:cNvPr>
          <p:cNvPicPr>
            <a:picLocks noChangeAspect="1"/>
          </p:cNvPicPr>
          <p:nvPr/>
        </p:nvPicPr>
        <p:blipFill>
          <a:blip r:embed="rId3"/>
          <a:stretch>
            <a:fillRect/>
          </a:stretch>
        </p:blipFill>
        <p:spPr>
          <a:xfrm>
            <a:off x="349645" y="1187669"/>
            <a:ext cx="4750166" cy="877231"/>
          </a:xfrm>
          <a:prstGeom prst="rect">
            <a:avLst/>
          </a:prstGeom>
        </p:spPr>
      </p:pic>
      <p:sp>
        <p:nvSpPr>
          <p:cNvPr id="7" name="Title 1">
            <a:extLst>
              <a:ext uri="{FF2B5EF4-FFF2-40B4-BE49-F238E27FC236}">
                <a16:creationId xmlns:a16="http://schemas.microsoft.com/office/drawing/2014/main" id="{5A637353-7684-8E48-2F50-397BED04F305}"/>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3414727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a:xfrm>
            <a:off x="720000" y="224943"/>
            <a:ext cx="7704000" cy="610200"/>
          </a:xfrm>
        </p:spPr>
        <p:txBody>
          <a:bodyPr/>
          <a:lstStyle/>
          <a:p>
            <a:r>
              <a:rPr lang="en-US"/>
              <a:t>Logistic Regression Results</a:t>
            </a:r>
          </a:p>
        </p:txBody>
      </p:sp>
      <p:grpSp>
        <p:nvGrpSpPr>
          <p:cNvPr id="12" name="Group 11">
            <a:extLst>
              <a:ext uri="{FF2B5EF4-FFF2-40B4-BE49-F238E27FC236}">
                <a16:creationId xmlns:a16="http://schemas.microsoft.com/office/drawing/2014/main" id="{D90889C7-79C0-561C-A9F8-24609F91AFB7}"/>
              </a:ext>
            </a:extLst>
          </p:cNvPr>
          <p:cNvGrpSpPr/>
          <p:nvPr/>
        </p:nvGrpSpPr>
        <p:grpSpPr>
          <a:xfrm>
            <a:off x="4123807" y="861734"/>
            <a:ext cx="4693796" cy="1837488"/>
            <a:chOff x="173201" y="1529713"/>
            <a:chExt cx="4911755" cy="1978878"/>
          </a:xfrm>
        </p:grpSpPr>
        <p:pic>
          <p:nvPicPr>
            <p:cNvPr id="8" name="Picture 7">
              <a:extLst>
                <a:ext uri="{FF2B5EF4-FFF2-40B4-BE49-F238E27FC236}">
                  <a16:creationId xmlns:a16="http://schemas.microsoft.com/office/drawing/2014/main" id="{6E1F7966-3435-5657-0FBE-5E3A25064AFA}"/>
                </a:ext>
              </a:extLst>
            </p:cNvPr>
            <p:cNvPicPr>
              <a:picLocks noChangeAspect="1"/>
            </p:cNvPicPr>
            <p:nvPr/>
          </p:nvPicPr>
          <p:blipFill>
            <a:blip r:embed="rId2"/>
            <a:stretch>
              <a:fillRect/>
            </a:stretch>
          </p:blipFill>
          <p:spPr>
            <a:xfrm>
              <a:off x="173201" y="1845203"/>
              <a:ext cx="4911755" cy="1663388"/>
            </a:xfrm>
            <a:prstGeom prst="rect">
              <a:avLst/>
            </a:prstGeom>
          </p:spPr>
        </p:pic>
        <p:sp>
          <p:nvSpPr>
            <p:cNvPr id="11" name="TextBox 10">
              <a:extLst>
                <a:ext uri="{FF2B5EF4-FFF2-40B4-BE49-F238E27FC236}">
                  <a16:creationId xmlns:a16="http://schemas.microsoft.com/office/drawing/2014/main" id="{B292B57A-1195-7BDB-6C0F-6401C4A0D7FC}"/>
                </a:ext>
              </a:extLst>
            </p:cNvPr>
            <p:cNvSpPr txBox="1"/>
            <p:nvPr/>
          </p:nvSpPr>
          <p:spPr>
            <a:xfrm>
              <a:off x="1533656" y="1529713"/>
              <a:ext cx="2716453" cy="307777"/>
            </a:xfrm>
            <a:prstGeom prst="rect">
              <a:avLst/>
            </a:prstGeom>
            <a:noFill/>
          </p:spPr>
          <p:txBody>
            <a:bodyPr wrap="square" rtlCol="0">
              <a:spAutoFit/>
            </a:bodyPr>
            <a:lstStyle/>
            <a:p>
              <a:r>
                <a:rPr lang="en-US"/>
                <a:t>Logistic Regression with PCA </a:t>
              </a:r>
            </a:p>
          </p:txBody>
        </p:sp>
      </p:grpSp>
      <p:grpSp>
        <p:nvGrpSpPr>
          <p:cNvPr id="14" name="Group 13">
            <a:extLst>
              <a:ext uri="{FF2B5EF4-FFF2-40B4-BE49-F238E27FC236}">
                <a16:creationId xmlns:a16="http://schemas.microsoft.com/office/drawing/2014/main" id="{49B6A382-1149-D18D-A5AC-957F37F04F98}"/>
              </a:ext>
            </a:extLst>
          </p:cNvPr>
          <p:cNvGrpSpPr/>
          <p:nvPr/>
        </p:nvGrpSpPr>
        <p:grpSpPr>
          <a:xfrm>
            <a:off x="326397" y="934237"/>
            <a:ext cx="3657742" cy="2087331"/>
            <a:chOff x="720000" y="3098294"/>
            <a:chExt cx="3698872" cy="2218655"/>
          </a:xfrm>
        </p:grpSpPr>
        <p:pic>
          <p:nvPicPr>
            <p:cNvPr id="5" name="Picture 4">
              <a:extLst>
                <a:ext uri="{FF2B5EF4-FFF2-40B4-BE49-F238E27FC236}">
                  <a16:creationId xmlns:a16="http://schemas.microsoft.com/office/drawing/2014/main" id="{3D49034F-786C-1959-D95F-7F9302B2C9ED}"/>
                </a:ext>
              </a:extLst>
            </p:cNvPr>
            <p:cNvPicPr>
              <a:picLocks noChangeAspect="1"/>
            </p:cNvPicPr>
            <p:nvPr/>
          </p:nvPicPr>
          <p:blipFill>
            <a:blip r:embed="rId3"/>
            <a:stretch>
              <a:fillRect/>
            </a:stretch>
          </p:blipFill>
          <p:spPr>
            <a:xfrm>
              <a:off x="720000" y="3406070"/>
              <a:ext cx="3698872" cy="1910879"/>
            </a:xfrm>
            <a:prstGeom prst="rect">
              <a:avLst/>
            </a:prstGeom>
          </p:spPr>
        </p:pic>
        <p:sp>
          <p:nvSpPr>
            <p:cNvPr id="13" name="TextBox 12">
              <a:extLst>
                <a:ext uri="{FF2B5EF4-FFF2-40B4-BE49-F238E27FC236}">
                  <a16:creationId xmlns:a16="http://schemas.microsoft.com/office/drawing/2014/main" id="{1E7A0388-BA74-ABC3-9B2F-5C9CE40DBEE7}"/>
                </a:ext>
              </a:extLst>
            </p:cNvPr>
            <p:cNvSpPr txBox="1"/>
            <p:nvPr/>
          </p:nvSpPr>
          <p:spPr>
            <a:xfrm>
              <a:off x="1702420" y="3098294"/>
              <a:ext cx="1777304" cy="327141"/>
            </a:xfrm>
            <a:prstGeom prst="rect">
              <a:avLst/>
            </a:prstGeom>
            <a:noFill/>
          </p:spPr>
          <p:txBody>
            <a:bodyPr wrap="square" rtlCol="0">
              <a:spAutoFit/>
            </a:bodyPr>
            <a:lstStyle/>
            <a:p>
              <a:r>
                <a:rPr lang="en-US"/>
                <a:t>Logistic Regression </a:t>
              </a:r>
            </a:p>
          </p:txBody>
        </p:sp>
      </p:grpSp>
      <p:grpSp>
        <p:nvGrpSpPr>
          <p:cNvPr id="16" name="Group 15">
            <a:extLst>
              <a:ext uri="{FF2B5EF4-FFF2-40B4-BE49-F238E27FC236}">
                <a16:creationId xmlns:a16="http://schemas.microsoft.com/office/drawing/2014/main" id="{A7F14269-BD54-81F1-3083-E3549AC5C3FC}"/>
              </a:ext>
            </a:extLst>
          </p:cNvPr>
          <p:cNvGrpSpPr/>
          <p:nvPr/>
        </p:nvGrpSpPr>
        <p:grpSpPr>
          <a:xfrm>
            <a:off x="263198" y="2880617"/>
            <a:ext cx="4063476" cy="1919838"/>
            <a:chOff x="5122127" y="2675624"/>
            <a:chExt cx="3698872" cy="2212435"/>
          </a:xfrm>
        </p:grpSpPr>
        <p:pic>
          <p:nvPicPr>
            <p:cNvPr id="10" name="Picture 9">
              <a:extLst>
                <a:ext uri="{FF2B5EF4-FFF2-40B4-BE49-F238E27FC236}">
                  <a16:creationId xmlns:a16="http://schemas.microsoft.com/office/drawing/2014/main" id="{A09B85D3-0649-62CF-A43E-4AD1989BCA70}"/>
                </a:ext>
              </a:extLst>
            </p:cNvPr>
            <p:cNvPicPr>
              <a:picLocks noChangeAspect="1"/>
            </p:cNvPicPr>
            <p:nvPr/>
          </p:nvPicPr>
          <p:blipFill>
            <a:blip r:embed="rId4"/>
            <a:stretch>
              <a:fillRect/>
            </a:stretch>
          </p:blipFill>
          <p:spPr>
            <a:xfrm>
              <a:off x="5122127" y="3000490"/>
              <a:ext cx="3698872" cy="1887569"/>
            </a:xfrm>
            <a:prstGeom prst="rect">
              <a:avLst/>
            </a:prstGeom>
          </p:spPr>
        </p:pic>
        <p:sp>
          <p:nvSpPr>
            <p:cNvPr id="15" name="TextBox 14">
              <a:extLst>
                <a:ext uri="{FF2B5EF4-FFF2-40B4-BE49-F238E27FC236}">
                  <a16:creationId xmlns:a16="http://schemas.microsoft.com/office/drawing/2014/main" id="{A7B7AA4D-65E2-560B-2C42-FC2C54124962}"/>
                </a:ext>
              </a:extLst>
            </p:cNvPr>
            <p:cNvSpPr txBox="1"/>
            <p:nvPr/>
          </p:nvSpPr>
          <p:spPr>
            <a:xfrm>
              <a:off x="5306791" y="2675624"/>
              <a:ext cx="3329543" cy="354684"/>
            </a:xfrm>
            <a:prstGeom prst="rect">
              <a:avLst/>
            </a:prstGeom>
            <a:noFill/>
          </p:spPr>
          <p:txBody>
            <a:bodyPr wrap="square" rtlCol="0">
              <a:spAutoFit/>
            </a:bodyPr>
            <a:lstStyle/>
            <a:p>
              <a:r>
                <a:rPr lang="en-US"/>
                <a:t>Logistic Regression with Selected Feature </a:t>
              </a:r>
            </a:p>
          </p:txBody>
        </p:sp>
      </p:grpSp>
      <p:grpSp>
        <p:nvGrpSpPr>
          <p:cNvPr id="19" name="Group 18">
            <a:extLst>
              <a:ext uri="{FF2B5EF4-FFF2-40B4-BE49-F238E27FC236}">
                <a16:creationId xmlns:a16="http://schemas.microsoft.com/office/drawing/2014/main" id="{1AE392E5-C583-1615-83E1-35DB6536D114}"/>
              </a:ext>
            </a:extLst>
          </p:cNvPr>
          <p:cNvGrpSpPr/>
          <p:nvPr/>
        </p:nvGrpSpPr>
        <p:grpSpPr>
          <a:xfrm>
            <a:off x="4466342" y="2508001"/>
            <a:ext cx="4533981" cy="2190085"/>
            <a:chOff x="4454856" y="2540835"/>
            <a:chExt cx="4533981" cy="2190085"/>
          </a:xfrm>
        </p:grpSpPr>
        <p:sp>
          <p:nvSpPr>
            <p:cNvPr id="17" name="TextBox 16">
              <a:extLst>
                <a:ext uri="{FF2B5EF4-FFF2-40B4-BE49-F238E27FC236}">
                  <a16:creationId xmlns:a16="http://schemas.microsoft.com/office/drawing/2014/main" id="{AD510C12-7DED-5B74-513C-F3BD2156DBD7}"/>
                </a:ext>
              </a:extLst>
            </p:cNvPr>
            <p:cNvSpPr txBox="1"/>
            <p:nvPr/>
          </p:nvSpPr>
          <p:spPr>
            <a:xfrm>
              <a:off x="4454856" y="2776539"/>
              <a:ext cx="4533981" cy="1954381"/>
            </a:xfrm>
            <a:prstGeom prst="rect">
              <a:avLst/>
            </a:prstGeom>
            <a:noFill/>
          </p:spPr>
          <p:txBody>
            <a:bodyPr wrap="square" rtlCol="0">
              <a:spAutoFit/>
            </a:bodyPr>
            <a:lstStyle/>
            <a:p>
              <a:pPr marL="228600" indent="-228600">
                <a:buFont typeface="+mj-lt"/>
                <a:buAutoNum type="arabicPeriod"/>
              </a:pPr>
              <a:r>
                <a:rPr lang="en-US" sz="1100">
                  <a:latin typeface="Raleway" pitchFamily="2" charset="0"/>
                </a:rPr>
                <a:t>All three logistic regression models perform similarly, with accuracies around 0.82.</a:t>
              </a:r>
            </a:p>
            <a:p>
              <a:pPr marL="228600" indent="-228600">
                <a:buFont typeface="+mj-lt"/>
                <a:buAutoNum type="arabicPeriod"/>
              </a:pPr>
              <a:r>
                <a:rPr lang="en-US" sz="1100">
                  <a:latin typeface="Raleway" pitchFamily="2" charset="0"/>
                </a:rPr>
                <a:t>They exhibit good precision, recall, and F1-score for class 0 (not churned), indicating a strong ability to predict non-churn instances.</a:t>
              </a:r>
            </a:p>
            <a:p>
              <a:pPr marL="228600" indent="-228600">
                <a:buFont typeface="+mj-lt"/>
                <a:buAutoNum type="arabicPeriod"/>
              </a:pPr>
              <a:r>
                <a:rPr lang="en-US" sz="1100">
                  <a:latin typeface="Raleway" pitchFamily="2" charset="0"/>
                </a:rPr>
                <a:t>However, they show relatively lower precision, recall, and F1-score for class 1 (churned), suggesting that the models struggle more with predicting churn instances accurately.</a:t>
              </a:r>
            </a:p>
            <a:p>
              <a:pPr marL="228600" indent="-228600">
                <a:buFont typeface="+mj-lt"/>
                <a:buAutoNum type="arabicPeriod"/>
              </a:pPr>
              <a:r>
                <a:rPr lang="en-US" sz="1100">
                  <a:latin typeface="Raleway" pitchFamily="2" charset="0"/>
                </a:rPr>
                <a:t>The addition of PCA or using selected features does not significantly impact model performance compared to using all original features.</a:t>
              </a:r>
            </a:p>
          </p:txBody>
        </p:sp>
        <p:sp>
          <p:nvSpPr>
            <p:cNvPr id="18" name="TextBox 17">
              <a:extLst>
                <a:ext uri="{FF2B5EF4-FFF2-40B4-BE49-F238E27FC236}">
                  <a16:creationId xmlns:a16="http://schemas.microsoft.com/office/drawing/2014/main" id="{DC2D5C45-7530-400D-FECF-0BA6BF1D654A}"/>
                </a:ext>
              </a:extLst>
            </p:cNvPr>
            <p:cNvSpPr txBox="1"/>
            <p:nvPr/>
          </p:nvSpPr>
          <p:spPr>
            <a:xfrm>
              <a:off x="6408870" y="2540835"/>
              <a:ext cx="1002974" cy="276999"/>
            </a:xfrm>
            <a:prstGeom prst="rect">
              <a:avLst/>
            </a:prstGeom>
            <a:noFill/>
          </p:spPr>
          <p:txBody>
            <a:bodyPr wrap="square" rtlCol="0">
              <a:spAutoFit/>
            </a:bodyPr>
            <a:lstStyle/>
            <a:p>
              <a:r>
                <a:rPr lang="en-US" sz="1200" b="1"/>
                <a:t>Summary</a:t>
              </a:r>
            </a:p>
          </p:txBody>
        </p:sp>
      </p:grpSp>
      <p:sp>
        <p:nvSpPr>
          <p:cNvPr id="6" name="Title 1">
            <a:extLst>
              <a:ext uri="{FF2B5EF4-FFF2-40B4-BE49-F238E27FC236}">
                <a16:creationId xmlns:a16="http://schemas.microsoft.com/office/drawing/2014/main" id="{68514319-CEFC-8E9E-8029-44D5A30F7CE7}"/>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Results</a:t>
            </a:r>
          </a:p>
        </p:txBody>
      </p:sp>
    </p:spTree>
    <p:extLst>
      <p:ext uri="{BB962C8B-B14F-4D97-AF65-F5344CB8AC3E}">
        <p14:creationId xmlns:p14="http://schemas.microsoft.com/office/powerpoint/2010/main" val="238586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KNN Classifier </a:t>
            </a:r>
          </a:p>
        </p:txBody>
      </p:sp>
      <p:sp>
        <p:nvSpPr>
          <p:cNvPr id="6" name="Title 1">
            <a:extLst>
              <a:ext uri="{FF2B5EF4-FFF2-40B4-BE49-F238E27FC236}">
                <a16:creationId xmlns:a16="http://schemas.microsoft.com/office/drawing/2014/main" id="{8382F5B3-737C-3EC5-221C-55151F8EAB74}"/>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grpSp>
        <p:nvGrpSpPr>
          <p:cNvPr id="10" name="Group 9">
            <a:extLst>
              <a:ext uri="{FF2B5EF4-FFF2-40B4-BE49-F238E27FC236}">
                <a16:creationId xmlns:a16="http://schemas.microsoft.com/office/drawing/2014/main" id="{FA69D502-0DFC-610E-D495-19A22E7877C3}"/>
              </a:ext>
            </a:extLst>
          </p:cNvPr>
          <p:cNvGrpSpPr/>
          <p:nvPr/>
        </p:nvGrpSpPr>
        <p:grpSpPr>
          <a:xfrm>
            <a:off x="5322277" y="856102"/>
            <a:ext cx="3610203" cy="4062651"/>
            <a:chOff x="4752405" y="1209223"/>
            <a:chExt cx="4286819" cy="4062651"/>
          </a:xfrm>
        </p:grpSpPr>
        <p:sp>
          <p:nvSpPr>
            <p:cNvPr id="5" name="TextBox 4">
              <a:extLst>
                <a:ext uri="{FF2B5EF4-FFF2-40B4-BE49-F238E27FC236}">
                  <a16:creationId xmlns:a16="http://schemas.microsoft.com/office/drawing/2014/main" id="{4D9AD688-3BC0-D7E8-D54B-46A3167697CE}"/>
                </a:ext>
              </a:extLst>
            </p:cNvPr>
            <p:cNvSpPr txBox="1"/>
            <p:nvPr/>
          </p:nvSpPr>
          <p:spPr>
            <a:xfrm>
              <a:off x="4752405" y="1486222"/>
              <a:ext cx="428681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Arial"/>
                <a:buAutoNum type="arabicPeriod"/>
              </a:pPr>
              <a:r>
                <a:rPr lang="en-US" sz="1000">
                  <a:latin typeface="Raleway"/>
                </a:rPr>
                <a:t>Data Preparation and Split: The code starts with importing the necessary functions and splitting the dataset into features (</a:t>
              </a:r>
              <a:r>
                <a:rPr lang="en-US" sz="1000" err="1">
                  <a:latin typeface="Raleway"/>
                </a:rPr>
                <a:t>X_knn</a:t>
              </a:r>
              <a:r>
                <a:rPr lang="en-US" sz="1000">
                  <a:latin typeface="Raleway"/>
                </a:rPr>
                <a:t>) and target (</a:t>
              </a:r>
              <a:r>
                <a:rPr lang="en-US" sz="1000" err="1">
                  <a:latin typeface="Raleway"/>
                </a:rPr>
                <a:t>y_knn</a:t>
              </a:r>
              <a:r>
                <a:rPr lang="en-US" sz="1000">
                  <a:latin typeface="Raleway"/>
                </a:rPr>
                <a:t>) using the </a:t>
              </a:r>
              <a:r>
                <a:rPr lang="en-US" sz="1000" err="1">
                  <a:latin typeface="Raleway"/>
                </a:rPr>
                <a:t>train_test_split</a:t>
              </a:r>
              <a:r>
                <a:rPr lang="en-US" sz="1000">
                  <a:latin typeface="Raleway"/>
                </a:rPr>
                <a:t> function from </a:t>
              </a:r>
              <a:r>
                <a:rPr lang="en-US" sz="1000" err="1">
                  <a:latin typeface="Raleway"/>
                </a:rPr>
                <a:t>sklearn.model_selection</a:t>
              </a:r>
              <a:r>
                <a:rPr lang="en-US" sz="1000">
                  <a:latin typeface="Raleway"/>
                </a:rPr>
                <a:t>. It reserves 20% of the data for testing and sets a random state for reproducibility.</a:t>
              </a:r>
            </a:p>
            <a:p>
              <a:pPr marL="228600" indent="-228600">
                <a:buFont typeface="Arial"/>
                <a:buAutoNum type="arabicPeriod"/>
              </a:pPr>
              <a:r>
                <a:rPr lang="en-US" sz="1000">
                  <a:latin typeface="Raleway"/>
                </a:rPr>
                <a:t>Pipeline and Hyperparameter Grid: An imbalanced-learn pipeline (</a:t>
              </a:r>
              <a:r>
                <a:rPr lang="en-US" sz="1000" err="1">
                  <a:latin typeface="Raleway"/>
                </a:rPr>
                <a:t>ImbPipeline</a:t>
              </a:r>
              <a:r>
                <a:rPr lang="en-US" sz="1000">
                  <a:latin typeface="Raleway"/>
                </a:rPr>
                <a:t>) is created, including </a:t>
              </a:r>
              <a:r>
                <a:rPr lang="en-US" sz="1000" err="1">
                  <a:latin typeface="Raleway"/>
                </a:rPr>
                <a:t>StandardScaler</a:t>
              </a:r>
              <a:r>
                <a:rPr lang="en-US" sz="1000">
                  <a:latin typeface="Raleway"/>
                </a:rPr>
                <a:t> for feature scaling and </a:t>
              </a:r>
              <a:r>
                <a:rPr lang="en-US" sz="1000" err="1">
                  <a:latin typeface="Raleway"/>
                </a:rPr>
                <a:t>KNeighborsClassifier</a:t>
              </a:r>
              <a:r>
                <a:rPr lang="en-US" sz="1000">
                  <a:latin typeface="Raleway"/>
                </a:rPr>
                <a:t> for the classification task. A parameter grid (</a:t>
              </a:r>
              <a:r>
                <a:rPr lang="en-US" sz="1000" err="1">
                  <a:latin typeface="Raleway"/>
                </a:rPr>
                <a:t>param_grid_knn</a:t>
              </a:r>
              <a:r>
                <a:rPr lang="en-US" sz="1000">
                  <a:latin typeface="Raleway"/>
                </a:rPr>
                <a:t>) is defined for tuning the KNN classifier's hyperparameters, such as the number of neighbors (</a:t>
              </a:r>
              <a:r>
                <a:rPr lang="en-US" sz="1000" err="1">
                  <a:latin typeface="Raleway"/>
                </a:rPr>
                <a:t>n_neighbors</a:t>
              </a:r>
              <a:r>
                <a:rPr lang="en-US" sz="1000">
                  <a:latin typeface="Raleway"/>
                </a:rPr>
                <a:t>) and the weight function used in prediction (weights).</a:t>
              </a:r>
            </a:p>
            <a:p>
              <a:pPr marL="228600" indent="-228600">
                <a:buFont typeface="Arial"/>
                <a:buAutoNum type="arabicPeriod"/>
              </a:pPr>
              <a:r>
                <a:rPr lang="en-US" sz="1000">
                  <a:latin typeface="Raleway"/>
                </a:rPr>
                <a:t>Model Training and Prediction: The code performs hyperparameter optimization using </a:t>
              </a:r>
              <a:r>
                <a:rPr lang="en-US" sz="1000" err="1">
                  <a:latin typeface="Raleway"/>
                </a:rPr>
                <a:t>GridSearchCV</a:t>
              </a:r>
              <a:r>
                <a:rPr lang="en-US" sz="1000">
                  <a:latin typeface="Raleway"/>
                </a:rPr>
                <a:t>, which includes cross-validation (cv=3) and a scoring method focusing on the macro-average F1 score ('f1_macro'). After finding the best hyperparameters (</a:t>
              </a:r>
              <a:r>
                <a:rPr lang="en-US" sz="1000" err="1">
                  <a:latin typeface="Raleway"/>
                </a:rPr>
                <a:t>best_params_knn</a:t>
              </a:r>
              <a:r>
                <a:rPr lang="en-US" sz="1000">
                  <a:latin typeface="Raleway"/>
                </a:rPr>
                <a:t>) and the best KNN model (</a:t>
              </a:r>
              <a:r>
                <a:rPr lang="en-US" sz="1000" err="1">
                  <a:latin typeface="Raleway"/>
                </a:rPr>
                <a:t>best_model_knn</a:t>
              </a:r>
              <a:r>
                <a:rPr lang="en-US" sz="1000">
                  <a:latin typeface="Raleway"/>
                </a:rPr>
                <a:t>), predictions are made on the test set, although the code for evaluation (like the classification report and confusion matrix) isn't shown in the screenshot.</a:t>
              </a:r>
            </a:p>
          </p:txBody>
        </p:sp>
        <p:sp>
          <p:nvSpPr>
            <p:cNvPr id="7" name="TextBox 6">
              <a:extLst>
                <a:ext uri="{FF2B5EF4-FFF2-40B4-BE49-F238E27FC236}">
                  <a16:creationId xmlns:a16="http://schemas.microsoft.com/office/drawing/2014/main" id="{71E63129-456B-0786-92D0-90536C8C00CB}"/>
                </a:ext>
              </a:extLst>
            </p:cNvPr>
            <p:cNvSpPr txBox="1"/>
            <p:nvPr/>
          </p:nvSpPr>
          <p:spPr>
            <a:xfrm>
              <a:off x="6713820" y="1209223"/>
              <a:ext cx="896864" cy="307777"/>
            </a:xfrm>
            <a:prstGeom prst="rect">
              <a:avLst/>
            </a:prstGeom>
            <a:noFill/>
          </p:spPr>
          <p:txBody>
            <a:bodyPr wrap="square" rtlCol="0">
              <a:spAutoFit/>
            </a:bodyPr>
            <a:lstStyle/>
            <a:p>
              <a:r>
                <a:rPr lang="en-US" b="1">
                  <a:latin typeface="Raleway" pitchFamily="2" charset="0"/>
                </a:rPr>
                <a:t>Steps</a:t>
              </a:r>
            </a:p>
          </p:txBody>
        </p:sp>
      </p:grpSp>
      <p:pic>
        <p:nvPicPr>
          <p:cNvPr id="9" name="Picture 8">
            <a:extLst>
              <a:ext uri="{FF2B5EF4-FFF2-40B4-BE49-F238E27FC236}">
                <a16:creationId xmlns:a16="http://schemas.microsoft.com/office/drawing/2014/main" id="{75ECFB23-E52D-5C53-57F6-6EF280FC0779}"/>
              </a:ext>
            </a:extLst>
          </p:cNvPr>
          <p:cNvPicPr>
            <a:picLocks noChangeAspect="1"/>
          </p:cNvPicPr>
          <p:nvPr/>
        </p:nvPicPr>
        <p:blipFill>
          <a:blip r:embed="rId2"/>
          <a:stretch>
            <a:fillRect/>
          </a:stretch>
        </p:blipFill>
        <p:spPr>
          <a:xfrm>
            <a:off x="156812" y="1133101"/>
            <a:ext cx="5029212" cy="3323987"/>
          </a:xfrm>
          <a:prstGeom prst="rect">
            <a:avLst/>
          </a:prstGeom>
        </p:spPr>
      </p:pic>
    </p:spTree>
    <p:extLst>
      <p:ext uri="{BB962C8B-B14F-4D97-AF65-F5344CB8AC3E}">
        <p14:creationId xmlns:p14="http://schemas.microsoft.com/office/powerpoint/2010/main" val="1741229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KNN Classifier (Feature Engineering)</a:t>
            </a:r>
          </a:p>
        </p:txBody>
      </p:sp>
      <p:sp>
        <p:nvSpPr>
          <p:cNvPr id="5" name="TextBox 4">
            <a:extLst>
              <a:ext uri="{FF2B5EF4-FFF2-40B4-BE49-F238E27FC236}">
                <a16:creationId xmlns:a16="http://schemas.microsoft.com/office/drawing/2014/main" id="{F63A9D94-0907-757B-A98C-4724B0F9820C}"/>
              </a:ext>
            </a:extLst>
          </p:cNvPr>
          <p:cNvSpPr txBox="1"/>
          <p:nvPr/>
        </p:nvSpPr>
        <p:spPr>
          <a:xfrm>
            <a:off x="5166732" y="1288392"/>
            <a:ext cx="386111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Arial"/>
              <a:buAutoNum type="arabicPeriod"/>
            </a:pPr>
            <a:r>
              <a:rPr lang="en-US" sz="1000">
                <a:latin typeface="Raleway"/>
              </a:rPr>
              <a:t>Pipeline Definition: The code initializes a machine learning pipeline (</a:t>
            </a:r>
            <a:r>
              <a:rPr lang="en-US" sz="1000" err="1">
                <a:latin typeface="Raleway"/>
              </a:rPr>
              <a:t>pipeline_knn_pca</a:t>
            </a:r>
            <a:r>
              <a:rPr lang="en-US" sz="1000">
                <a:latin typeface="Raleway"/>
              </a:rPr>
              <a:t>) consisting of three main steps: </a:t>
            </a:r>
            <a:r>
              <a:rPr lang="en-US" sz="1000" err="1">
                <a:latin typeface="Raleway"/>
              </a:rPr>
              <a:t>StandardScaler</a:t>
            </a:r>
            <a:r>
              <a:rPr lang="en-US" sz="1000">
                <a:latin typeface="Raleway"/>
              </a:rPr>
              <a:t>: For feature normalization. PCA: For dimensionality reduction. </a:t>
            </a:r>
            <a:r>
              <a:rPr lang="en-US" sz="1000" err="1">
                <a:latin typeface="Raleway"/>
              </a:rPr>
              <a:t>KNeighborsClassifier</a:t>
            </a:r>
            <a:r>
              <a:rPr lang="en-US" sz="1000">
                <a:latin typeface="Raleway"/>
              </a:rPr>
              <a:t>: The classification model.</a:t>
            </a:r>
          </a:p>
          <a:p>
            <a:pPr marL="228600" indent="-228600">
              <a:buFont typeface="Arial"/>
              <a:buAutoNum type="arabicPeriod"/>
            </a:pPr>
            <a:r>
              <a:rPr lang="en-US" sz="1000">
                <a:latin typeface="Raleway"/>
              </a:rPr>
              <a:t>Hyperparameter Grid Setup: It constructs a parameter grid (</a:t>
            </a:r>
            <a:r>
              <a:rPr lang="en-US" sz="1000" err="1">
                <a:latin typeface="Raleway"/>
              </a:rPr>
              <a:t>param_grid_knn_pca</a:t>
            </a:r>
            <a:r>
              <a:rPr lang="en-US" sz="1000">
                <a:latin typeface="Raleway"/>
              </a:rPr>
              <a:t>) that includes hyperparameters for both PCA and KNN. This expanded grid allows for tuning both sets of hyperparameters simultaneously.</a:t>
            </a:r>
          </a:p>
          <a:p>
            <a:pPr marL="228600" indent="-228600">
              <a:buFont typeface="Arial"/>
              <a:buAutoNum type="arabicPeriod"/>
            </a:pPr>
            <a:r>
              <a:rPr lang="en-US" sz="1000">
                <a:latin typeface="Raleway"/>
              </a:rPr>
              <a:t>Model Training and Evaluation: </a:t>
            </a:r>
            <a:r>
              <a:rPr lang="en-US" sz="1000" err="1">
                <a:latin typeface="Raleway"/>
              </a:rPr>
              <a:t>GridSearchCV</a:t>
            </a:r>
            <a:r>
              <a:rPr lang="en-US" sz="1000">
                <a:latin typeface="Raleway"/>
              </a:rPr>
              <a:t> is employed to search for the best combination of hyperparameters within the specified grid. This process involves cross-validation to evaluate model performance. The best hyperparameters (</a:t>
            </a:r>
            <a:r>
              <a:rPr lang="en-US" sz="1000" err="1">
                <a:latin typeface="Raleway"/>
              </a:rPr>
              <a:t>best_params_knn_pca</a:t>
            </a:r>
            <a:r>
              <a:rPr lang="en-US" sz="1000">
                <a:latin typeface="Raleway"/>
              </a:rPr>
              <a:t>) and the best estimator (</a:t>
            </a:r>
            <a:r>
              <a:rPr lang="en-US" sz="1000" err="1">
                <a:latin typeface="Raleway"/>
              </a:rPr>
              <a:t>best_model_knn_pca</a:t>
            </a:r>
            <a:r>
              <a:rPr lang="en-US" sz="1000">
                <a:latin typeface="Raleway"/>
              </a:rPr>
              <a:t>) are identified based on the results of the grid search.</a:t>
            </a:r>
          </a:p>
          <a:p>
            <a:pPr marL="228600" indent="-228600">
              <a:buFont typeface="Arial"/>
              <a:buAutoNum type="arabicPeriod"/>
            </a:pPr>
            <a:r>
              <a:rPr lang="en-US" sz="1000">
                <a:latin typeface="Raleway"/>
              </a:rPr>
              <a:t>Prediction and Evaluation on Test Set: The best model is then used to make predictions on the test set (</a:t>
            </a:r>
            <a:r>
              <a:rPr lang="en-US" sz="1000" err="1">
                <a:latin typeface="Raleway"/>
              </a:rPr>
              <a:t>X_knn_test</a:t>
            </a:r>
            <a:r>
              <a:rPr lang="en-US" sz="1000">
                <a:latin typeface="Raleway"/>
              </a:rPr>
              <a:t>). Various evaluation metrics are computed, including the best model's score, classification report, and confusion matrix, providing insights into the model's performance with PCA feature transformation applied..</a:t>
            </a:r>
          </a:p>
        </p:txBody>
      </p:sp>
      <p:sp>
        <p:nvSpPr>
          <p:cNvPr id="7" name="Title 1">
            <a:extLst>
              <a:ext uri="{FF2B5EF4-FFF2-40B4-BE49-F238E27FC236}">
                <a16:creationId xmlns:a16="http://schemas.microsoft.com/office/drawing/2014/main" id="{DFFD5D7B-2EE4-52EF-DACD-55D7AF3042CE}"/>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pic>
        <p:nvPicPr>
          <p:cNvPr id="9" name="Picture 8">
            <a:extLst>
              <a:ext uri="{FF2B5EF4-FFF2-40B4-BE49-F238E27FC236}">
                <a16:creationId xmlns:a16="http://schemas.microsoft.com/office/drawing/2014/main" id="{B147E667-C627-6F03-CB00-8327BCC5974E}"/>
              </a:ext>
            </a:extLst>
          </p:cNvPr>
          <p:cNvPicPr>
            <a:picLocks noChangeAspect="1"/>
          </p:cNvPicPr>
          <p:nvPr/>
        </p:nvPicPr>
        <p:blipFill>
          <a:blip r:embed="rId2"/>
          <a:stretch>
            <a:fillRect/>
          </a:stretch>
        </p:blipFill>
        <p:spPr>
          <a:xfrm>
            <a:off x="97021" y="1288392"/>
            <a:ext cx="5069711" cy="3400353"/>
          </a:xfrm>
          <a:prstGeom prst="rect">
            <a:avLst/>
          </a:prstGeom>
        </p:spPr>
      </p:pic>
      <p:sp>
        <p:nvSpPr>
          <p:cNvPr id="10" name="TextBox 9">
            <a:extLst>
              <a:ext uri="{FF2B5EF4-FFF2-40B4-BE49-F238E27FC236}">
                <a16:creationId xmlns:a16="http://schemas.microsoft.com/office/drawing/2014/main" id="{5C80AFAD-D036-F59F-EB55-10483BD1ADD1}"/>
              </a:ext>
            </a:extLst>
          </p:cNvPr>
          <p:cNvSpPr txBox="1"/>
          <p:nvPr/>
        </p:nvSpPr>
        <p:spPr>
          <a:xfrm>
            <a:off x="7013477" y="999245"/>
            <a:ext cx="676508" cy="307777"/>
          </a:xfrm>
          <a:prstGeom prst="rect">
            <a:avLst/>
          </a:prstGeom>
          <a:noFill/>
        </p:spPr>
        <p:txBody>
          <a:bodyPr wrap="square" rtlCol="0">
            <a:spAutoFit/>
          </a:bodyPr>
          <a:lstStyle/>
          <a:p>
            <a:r>
              <a:rPr lang="en-US" b="1">
                <a:latin typeface="Raleway" pitchFamily="2" charset="0"/>
              </a:rPr>
              <a:t>Steps</a:t>
            </a:r>
          </a:p>
        </p:txBody>
      </p:sp>
    </p:spTree>
    <p:extLst>
      <p:ext uri="{BB962C8B-B14F-4D97-AF65-F5344CB8AC3E}">
        <p14:creationId xmlns:p14="http://schemas.microsoft.com/office/powerpoint/2010/main" val="367470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1F34CB-6009-033B-7372-3E26344AA8A4}"/>
              </a:ext>
            </a:extLst>
          </p:cNvPr>
          <p:cNvSpPr>
            <a:spLocks noGrp="1"/>
          </p:cNvSpPr>
          <p:nvPr>
            <p:ph type="body" idx="1"/>
          </p:nvPr>
        </p:nvSpPr>
        <p:spPr>
          <a:xfrm>
            <a:off x="720000" y="1168149"/>
            <a:ext cx="7704000" cy="1099725"/>
          </a:xfrm>
        </p:spPr>
        <p:txBody>
          <a:bodyPr/>
          <a:lstStyle/>
          <a:p>
            <a:pPr algn="just">
              <a:buNone/>
            </a:pPr>
            <a:r>
              <a:rPr lang="en-US" sz="1100"/>
              <a:t>A dataset on employee turnover would typically be chosen for predictive analysis to help a company understand the patterns and causes of employee departures. This understanding enables the development of effective retention strategies, aids in reducing the associated costs of turnover, and supports better human resource planning. By predicting which employees might leave, the company can take proactive measures to improve job satisfaction and employee engagement, potentially leading to a more stable and productive workforce.</a:t>
            </a:r>
            <a:endParaRPr lang="en-US" sz="1600"/>
          </a:p>
        </p:txBody>
      </p:sp>
      <p:sp>
        <p:nvSpPr>
          <p:cNvPr id="3" name="Title 2">
            <a:extLst>
              <a:ext uri="{FF2B5EF4-FFF2-40B4-BE49-F238E27FC236}">
                <a16:creationId xmlns:a16="http://schemas.microsoft.com/office/drawing/2014/main" id="{27416557-7FFF-668C-7B7D-1B2819539247}"/>
              </a:ext>
            </a:extLst>
          </p:cNvPr>
          <p:cNvSpPr>
            <a:spLocks noGrp="1"/>
          </p:cNvSpPr>
          <p:nvPr>
            <p:ph type="title"/>
          </p:nvPr>
        </p:nvSpPr>
        <p:spPr/>
        <p:txBody>
          <a:bodyPr/>
          <a:lstStyle/>
          <a:p>
            <a:r>
              <a:rPr lang="en-US"/>
              <a:t>Reason for New Dataset &amp; GitHub Links</a:t>
            </a:r>
          </a:p>
        </p:txBody>
      </p:sp>
      <p:graphicFrame>
        <p:nvGraphicFramePr>
          <p:cNvPr id="4" name="Table 3">
            <a:extLst>
              <a:ext uri="{FF2B5EF4-FFF2-40B4-BE49-F238E27FC236}">
                <a16:creationId xmlns:a16="http://schemas.microsoft.com/office/drawing/2014/main" id="{BA3CB3C9-741D-A1D4-74BA-B5D33609E738}"/>
              </a:ext>
            </a:extLst>
          </p:cNvPr>
          <p:cNvGraphicFramePr>
            <a:graphicFrameLocks noGrp="1"/>
          </p:cNvGraphicFramePr>
          <p:nvPr>
            <p:extLst>
              <p:ext uri="{D42A27DB-BD31-4B8C-83A1-F6EECF244321}">
                <p14:modId xmlns:p14="http://schemas.microsoft.com/office/powerpoint/2010/main" val="2719505643"/>
              </p:ext>
            </p:extLst>
          </p:nvPr>
        </p:nvGraphicFramePr>
        <p:xfrm>
          <a:off x="720000" y="2563851"/>
          <a:ext cx="7383220" cy="2001520"/>
        </p:xfrm>
        <a:graphic>
          <a:graphicData uri="http://schemas.openxmlformats.org/drawingml/2006/table">
            <a:tbl>
              <a:tblPr firstRow="1" bandRow="1">
                <a:tableStyleId>{9D463980-3B67-41D2-A037-EE2D1E43EE50}</a:tableStyleId>
              </a:tblPr>
              <a:tblGrid>
                <a:gridCol w="2328000">
                  <a:extLst>
                    <a:ext uri="{9D8B030D-6E8A-4147-A177-3AD203B41FA5}">
                      <a16:colId xmlns:a16="http://schemas.microsoft.com/office/drawing/2014/main" val="3288239954"/>
                    </a:ext>
                  </a:extLst>
                </a:gridCol>
                <a:gridCol w="5055220">
                  <a:extLst>
                    <a:ext uri="{9D8B030D-6E8A-4147-A177-3AD203B41FA5}">
                      <a16:colId xmlns:a16="http://schemas.microsoft.com/office/drawing/2014/main" val="1030452176"/>
                    </a:ext>
                  </a:extLst>
                </a:gridCol>
              </a:tblGrid>
              <a:tr h="370840">
                <a:tc>
                  <a:txBody>
                    <a:bodyPr/>
                    <a:lstStyle/>
                    <a:p>
                      <a:endParaRPr lang="en-US"/>
                    </a:p>
                  </a:txBody>
                  <a:tcPr/>
                </a:tc>
                <a:tc>
                  <a:txBody>
                    <a:bodyPr/>
                    <a:lstStyle/>
                    <a:p>
                      <a:pPr algn="ctr"/>
                      <a:r>
                        <a:rPr lang="en-US" dirty="0"/>
                        <a:t>GitHub link</a:t>
                      </a:r>
                    </a:p>
                  </a:txBody>
                  <a:tcPr/>
                </a:tc>
                <a:extLst>
                  <a:ext uri="{0D108BD9-81ED-4DB2-BD59-A6C34878D82A}">
                    <a16:rowId xmlns:a16="http://schemas.microsoft.com/office/drawing/2014/main" val="1212755208"/>
                  </a:ext>
                </a:extLst>
              </a:tr>
              <a:tr h="370840">
                <a:tc>
                  <a:txBody>
                    <a:bodyPr/>
                    <a:lstStyle/>
                    <a:p>
                      <a:r>
                        <a:rPr lang="en-US" dirty="0" err="1"/>
                        <a:t>Pimlapas</a:t>
                      </a:r>
                      <a:r>
                        <a:rPr lang="en-US" dirty="0"/>
                        <a:t> </a:t>
                      </a:r>
                      <a:r>
                        <a:rPr lang="en-US" dirty="0" err="1"/>
                        <a:t>Narongrit</a:t>
                      </a:r>
                    </a:p>
                  </a:txBody>
                  <a:tcPr/>
                </a:tc>
                <a:tc>
                  <a:txBody>
                    <a:bodyPr/>
                    <a:lstStyle/>
                    <a:p>
                      <a:r>
                        <a:rPr lang="en-US" dirty="0">
                          <a:hlinkClick r:id="rId2"/>
                        </a:rPr>
                        <a:t>https://github.com/LapasN/-LapasN-HR-Analytics---Employee-Turnover-Prediction/tree/main</a:t>
                      </a:r>
                      <a:endParaRPr lang="en-US" dirty="0"/>
                    </a:p>
                  </a:txBody>
                  <a:tcPr/>
                </a:tc>
                <a:extLst>
                  <a:ext uri="{0D108BD9-81ED-4DB2-BD59-A6C34878D82A}">
                    <a16:rowId xmlns:a16="http://schemas.microsoft.com/office/drawing/2014/main" val="1578834418"/>
                  </a:ext>
                </a:extLst>
              </a:tr>
              <a:tr h="370840">
                <a:tc>
                  <a:txBody>
                    <a:bodyPr/>
                    <a:lstStyle/>
                    <a:p>
                      <a:r>
                        <a:rPr lang="en-US" dirty="0" err="1"/>
                        <a:t>Jettawat</a:t>
                      </a:r>
                      <a:r>
                        <a:rPr lang="en-US" dirty="0"/>
                        <a:t> </a:t>
                      </a:r>
                      <a:r>
                        <a:rPr lang="en-US" dirty="0" err="1"/>
                        <a:t>Vuttipakdee</a:t>
                      </a:r>
                    </a:p>
                  </a:txBody>
                  <a:tcPr/>
                </a:tc>
                <a:tc>
                  <a:txBody>
                    <a:bodyPr/>
                    <a:lstStyle/>
                    <a:p>
                      <a:r>
                        <a:rPr lang="en-US" dirty="0">
                          <a:hlinkClick r:id="rId3"/>
                        </a:rPr>
                        <a:t>https://github.com/JettawatV/HR-Analytics</a:t>
                      </a:r>
                      <a:endParaRPr lang="en-US" dirty="0"/>
                    </a:p>
                  </a:txBody>
                  <a:tcPr/>
                </a:tc>
                <a:extLst>
                  <a:ext uri="{0D108BD9-81ED-4DB2-BD59-A6C34878D82A}">
                    <a16:rowId xmlns:a16="http://schemas.microsoft.com/office/drawing/2014/main" val="3672623884"/>
                  </a:ext>
                </a:extLst>
              </a:tr>
              <a:tr h="370840">
                <a:tc>
                  <a:txBody>
                    <a:bodyPr/>
                    <a:lstStyle/>
                    <a:p>
                      <a:r>
                        <a:rPr lang="en-US" dirty="0"/>
                        <a:t>Sadman Kabeer</a:t>
                      </a:r>
                    </a:p>
                  </a:txBody>
                  <a:tcPr/>
                </a:tc>
                <a:tc>
                  <a:txBody>
                    <a:bodyPr/>
                    <a:lstStyle/>
                    <a:p>
                      <a:pPr lvl="0">
                        <a:buNone/>
                      </a:pPr>
                      <a:r>
                        <a:rPr lang="en-US" sz="1400" b="0" i="0" u="none" strike="noStrike" noProof="0" dirty="0">
                          <a:latin typeface="Arial"/>
                          <a:hlinkClick r:id="rId4"/>
                        </a:rPr>
                        <a:t>https://github.com/Sadman1036/employees2</a:t>
                      </a:r>
                      <a:r>
                        <a:rPr lang="en-US" sz="1400" b="0" i="0" u="none" strike="noStrike" noProof="0" dirty="0">
                          <a:latin typeface="Arial"/>
                        </a:rPr>
                        <a:t> </a:t>
                      </a:r>
                      <a:endParaRPr lang="en-US" dirty="0"/>
                    </a:p>
                  </a:txBody>
                  <a:tcPr/>
                </a:tc>
                <a:extLst>
                  <a:ext uri="{0D108BD9-81ED-4DB2-BD59-A6C34878D82A}">
                    <a16:rowId xmlns:a16="http://schemas.microsoft.com/office/drawing/2014/main" val="1299883907"/>
                  </a:ext>
                </a:extLst>
              </a:tr>
              <a:tr h="370840">
                <a:tc>
                  <a:txBody>
                    <a:bodyPr/>
                    <a:lstStyle/>
                    <a:p>
                      <a:r>
                        <a:rPr lang="en-US" dirty="0"/>
                        <a:t>Pooja Yadav</a:t>
                      </a:r>
                    </a:p>
                  </a:txBody>
                  <a:tcPr/>
                </a:tc>
                <a:tc>
                  <a:txBody>
                    <a:bodyPr/>
                    <a:lstStyle/>
                    <a:p>
                      <a:pPr lvl="0">
                        <a:buNone/>
                      </a:pPr>
                      <a:r>
                        <a:rPr lang="en-US" sz="1400" b="0" i="0" u="none" strike="noStrike" noProof="0" dirty="0">
                          <a:latin typeface="Arial"/>
                          <a:hlinkClick r:id="rId5"/>
                        </a:rPr>
                        <a:t>https://github.com/Poojayadav98/AI-App</a:t>
                      </a:r>
                      <a:endParaRPr lang="en-US" sz="1400" b="0" i="0" u="none" strike="noStrike" noProof="0" dirty="0">
                        <a:latin typeface="Arial"/>
                      </a:endParaRPr>
                    </a:p>
                  </a:txBody>
                  <a:tcPr/>
                </a:tc>
                <a:extLst>
                  <a:ext uri="{0D108BD9-81ED-4DB2-BD59-A6C34878D82A}">
                    <a16:rowId xmlns:a16="http://schemas.microsoft.com/office/drawing/2014/main" val="1603473539"/>
                  </a:ext>
                </a:extLst>
              </a:tr>
            </a:tbl>
          </a:graphicData>
        </a:graphic>
      </p:graphicFrame>
    </p:spTree>
    <p:extLst>
      <p:ext uri="{BB962C8B-B14F-4D97-AF65-F5344CB8AC3E}">
        <p14:creationId xmlns:p14="http://schemas.microsoft.com/office/powerpoint/2010/main" val="5898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2F8F-4C55-17D4-98F4-D0C129F7AD48}"/>
              </a:ext>
            </a:extLst>
          </p:cNvPr>
          <p:cNvSpPr>
            <a:spLocks noGrp="1"/>
          </p:cNvSpPr>
          <p:nvPr>
            <p:ph type="title"/>
          </p:nvPr>
        </p:nvSpPr>
        <p:spPr>
          <a:xfrm>
            <a:off x="719999" y="296806"/>
            <a:ext cx="7704000" cy="610200"/>
          </a:xfrm>
        </p:spPr>
        <p:txBody>
          <a:bodyPr/>
          <a:lstStyle/>
          <a:p>
            <a:r>
              <a:rPr lang="en-US"/>
              <a:t>KNN Classifier Result</a:t>
            </a:r>
          </a:p>
        </p:txBody>
      </p:sp>
      <p:sp>
        <p:nvSpPr>
          <p:cNvPr id="3" name="TextBox 2">
            <a:extLst>
              <a:ext uri="{FF2B5EF4-FFF2-40B4-BE49-F238E27FC236}">
                <a16:creationId xmlns:a16="http://schemas.microsoft.com/office/drawing/2014/main" id="{01F15938-7D75-F755-AC59-8CB42D45B62C}"/>
              </a:ext>
            </a:extLst>
          </p:cNvPr>
          <p:cNvSpPr txBox="1"/>
          <p:nvPr/>
        </p:nvSpPr>
        <p:spPr>
          <a:xfrm>
            <a:off x="5689600" y="1042443"/>
            <a:ext cx="3057847" cy="364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100">
              <a:latin typeface="Raleway" pitchFamily="2" charset="0"/>
            </a:endParaRPr>
          </a:p>
          <a:p>
            <a:pPr marL="228600" indent="-228600">
              <a:buAutoNum type="arabicPeriod"/>
            </a:pPr>
            <a:r>
              <a:rPr lang="en-US" sz="1100">
                <a:latin typeface="Raleway" pitchFamily="2" charset="0"/>
              </a:rPr>
              <a:t>Both KNN models, with and without PCA, demonstrate high accuracy and performance:</a:t>
            </a:r>
          </a:p>
          <a:p>
            <a:r>
              <a:rPr lang="en-US" sz="1100">
                <a:latin typeface="Raleway" pitchFamily="2" charset="0"/>
              </a:rPr>
              <a:t>KNN without PCA:</a:t>
            </a:r>
          </a:p>
          <a:p>
            <a:pPr marL="228600" indent="-228600">
              <a:buAutoNum type="arabicPeriod"/>
            </a:pPr>
            <a:r>
              <a:rPr lang="en-US" sz="1100">
                <a:latin typeface="Raleway" pitchFamily="2" charset="0"/>
              </a:rPr>
              <a:t>Accuracy: 96.17%</a:t>
            </a:r>
          </a:p>
          <a:p>
            <a:pPr marL="228600" indent="-228600">
              <a:buAutoNum type="arabicPeriod"/>
            </a:pPr>
            <a:r>
              <a:rPr lang="en-US" sz="1100">
                <a:latin typeface="Raleway" pitchFamily="2" charset="0"/>
              </a:rPr>
              <a:t>Precision, recall, and F1-score for both classes are high.</a:t>
            </a:r>
          </a:p>
          <a:p>
            <a:pPr marL="228600" indent="-228600">
              <a:buAutoNum type="arabicPeriod"/>
            </a:pPr>
            <a:r>
              <a:rPr lang="en-US" sz="1100">
                <a:latin typeface="Raleway" pitchFamily="2" charset="0"/>
              </a:rPr>
              <a:t>Some misclassifications observed in the confusion matrix.</a:t>
            </a:r>
          </a:p>
          <a:p>
            <a:r>
              <a:rPr lang="en-US" sz="1100">
                <a:latin typeface="Raleway" pitchFamily="2" charset="0"/>
              </a:rPr>
              <a:t>KNN with PCA:</a:t>
            </a:r>
          </a:p>
          <a:p>
            <a:pPr marL="228600" indent="-228600">
              <a:buAutoNum type="arabicPeriod"/>
            </a:pPr>
            <a:r>
              <a:rPr lang="en-US" sz="1100">
                <a:latin typeface="Raleway" pitchFamily="2" charset="0"/>
              </a:rPr>
              <a:t>Accuracy: 96.30%</a:t>
            </a:r>
          </a:p>
          <a:p>
            <a:pPr marL="228600" indent="-228600">
              <a:buAutoNum type="arabicPeriod"/>
            </a:pPr>
            <a:r>
              <a:rPr lang="en-US" sz="1100">
                <a:latin typeface="Raleway" pitchFamily="2" charset="0"/>
              </a:rPr>
              <a:t>Similar performance to KNN without PCA.</a:t>
            </a:r>
          </a:p>
          <a:p>
            <a:pPr marL="228600" indent="-228600">
              <a:buAutoNum type="arabicPeriod"/>
            </a:pPr>
            <a:r>
              <a:rPr lang="en-US" sz="1100">
                <a:latin typeface="Raleway" pitchFamily="2" charset="0"/>
              </a:rPr>
              <a:t>Slightly improved confusion matrix results, indicating fewer misclassifications.</a:t>
            </a:r>
          </a:p>
          <a:p>
            <a:r>
              <a:rPr lang="en-US" sz="1100">
                <a:latin typeface="Raleway" pitchFamily="2" charset="0"/>
              </a:rPr>
              <a:t>In summary, both models perform well, but KNN with PCA shows a slight improvement in accuracy and confusion matrix results compared to KNN without PCA.</a:t>
            </a:r>
            <a:endParaRPr lang="en-US">
              <a:latin typeface="Raleway" pitchFamily="2" charset="0"/>
            </a:endParaRPr>
          </a:p>
        </p:txBody>
      </p:sp>
      <p:sp>
        <p:nvSpPr>
          <p:cNvPr id="11" name="Title 1">
            <a:extLst>
              <a:ext uri="{FF2B5EF4-FFF2-40B4-BE49-F238E27FC236}">
                <a16:creationId xmlns:a16="http://schemas.microsoft.com/office/drawing/2014/main" id="{EC6C449B-CF72-A2EF-5450-8B44CB2F4645}"/>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Results</a:t>
            </a:r>
          </a:p>
        </p:txBody>
      </p:sp>
      <p:pic>
        <p:nvPicPr>
          <p:cNvPr id="13" name="Picture 12">
            <a:extLst>
              <a:ext uri="{FF2B5EF4-FFF2-40B4-BE49-F238E27FC236}">
                <a16:creationId xmlns:a16="http://schemas.microsoft.com/office/drawing/2014/main" id="{434E11FD-CAF1-4647-1CBC-1D165BECE87B}"/>
              </a:ext>
            </a:extLst>
          </p:cNvPr>
          <p:cNvPicPr>
            <a:picLocks noChangeAspect="1"/>
          </p:cNvPicPr>
          <p:nvPr/>
        </p:nvPicPr>
        <p:blipFill>
          <a:blip r:embed="rId2"/>
          <a:stretch>
            <a:fillRect/>
          </a:stretch>
        </p:blipFill>
        <p:spPr>
          <a:xfrm>
            <a:off x="482523" y="1357282"/>
            <a:ext cx="4148986" cy="1437488"/>
          </a:xfrm>
          <a:prstGeom prst="rect">
            <a:avLst/>
          </a:prstGeom>
        </p:spPr>
      </p:pic>
      <p:pic>
        <p:nvPicPr>
          <p:cNvPr id="15" name="Picture 14">
            <a:extLst>
              <a:ext uri="{FF2B5EF4-FFF2-40B4-BE49-F238E27FC236}">
                <a16:creationId xmlns:a16="http://schemas.microsoft.com/office/drawing/2014/main" id="{DB297BDA-EBB2-FB00-54FE-AB90961451BC}"/>
              </a:ext>
            </a:extLst>
          </p:cNvPr>
          <p:cNvPicPr>
            <a:picLocks noChangeAspect="1"/>
          </p:cNvPicPr>
          <p:nvPr/>
        </p:nvPicPr>
        <p:blipFill>
          <a:blip r:embed="rId3"/>
          <a:stretch>
            <a:fillRect/>
          </a:stretch>
        </p:blipFill>
        <p:spPr>
          <a:xfrm>
            <a:off x="482523" y="3245046"/>
            <a:ext cx="5101191" cy="1520497"/>
          </a:xfrm>
          <a:prstGeom prst="rect">
            <a:avLst/>
          </a:prstGeom>
        </p:spPr>
      </p:pic>
      <p:sp>
        <p:nvSpPr>
          <p:cNvPr id="16" name="TextBox 15">
            <a:extLst>
              <a:ext uri="{FF2B5EF4-FFF2-40B4-BE49-F238E27FC236}">
                <a16:creationId xmlns:a16="http://schemas.microsoft.com/office/drawing/2014/main" id="{F9E4D6A4-E97C-915D-3C98-82630B90BC4F}"/>
              </a:ext>
            </a:extLst>
          </p:cNvPr>
          <p:cNvSpPr txBox="1"/>
          <p:nvPr/>
        </p:nvSpPr>
        <p:spPr>
          <a:xfrm>
            <a:off x="2300800" y="978255"/>
            <a:ext cx="1489661" cy="307777"/>
          </a:xfrm>
          <a:prstGeom prst="rect">
            <a:avLst/>
          </a:prstGeom>
          <a:noFill/>
        </p:spPr>
        <p:txBody>
          <a:bodyPr wrap="square" rtlCol="0">
            <a:spAutoFit/>
          </a:bodyPr>
          <a:lstStyle/>
          <a:p>
            <a:r>
              <a:rPr lang="en-US" b="1">
                <a:latin typeface="Raleway" pitchFamily="2" charset="0"/>
              </a:rPr>
              <a:t>KNN Classifier</a:t>
            </a:r>
          </a:p>
        </p:txBody>
      </p:sp>
      <p:sp>
        <p:nvSpPr>
          <p:cNvPr id="17" name="TextBox 16">
            <a:extLst>
              <a:ext uri="{FF2B5EF4-FFF2-40B4-BE49-F238E27FC236}">
                <a16:creationId xmlns:a16="http://schemas.microsoft.com/office/drawing/2014/main" id="{DA45B899-DB34-4F65-585F-8ECC37611657}"/>
              </a:ext>
            </a:extLst>
          </p:cNvPr>
          <p:cNvSpPr txBox="1"/>
          <p:nvPr/>
        </p:nvSpPr>
        <p:spPr>
          <a:xfrm>
            <a:off x="2218739" y="2866019"/>
            <a:ext cx="2540830" cy="307777"/>
          </a:xfrm>
          <a:prstGeom prst="rect">
            <a:avLst/>
          </a:prstGeom>
          <a:noFill/>
        </p:spPr>
        <p:txBody>
          <a:bodyPr wrap="square" rtlCol="0">
            <a:spAutoFit/>
          </a:bodyPr>
          <a:lstStyle/>
          <a:p>
            <a:r>
              <a:rPr lang="en-US" b="1">
                <a:latin typeface="Raleway" pitchFamily="2" charset="0"/>
              </a:rPr>
              <a:t>KNN Classifier with PCA</a:t>
            </a:r>
          </a:p>
        </p:txBody>
      </p:sp>
      <p:sp>
        <p:nvSpPr>
          <p:cNvPr id="18" name="TextBox 17">
            <a:extLst>
              <a:ext uri="{FF2B5EF4-FFF2-40B4-BE49-F238E27FC236}">
                <a16:creationId xmlns:a16="http://schemas.microsoft.com/office/drawing/2014/main" id="{D545E3E5-D140-F7B3-EAE2-09278D5134DC}"/>
              </a:ext>
            </a:extLst>
          </p:cNvPr>
          <p:cNvSpPr txBox="1"/>
          <p:nvPr/>
        </p:nvSpPr>
        <p:spPr>
          <a:xfrm>
            <a:off x="6858018" y="926813"/>
            <a:ext cx="1002974" cy="276999"/>
          </a:xfrm>
          <a:prstGeom prst="rect">
            <a:avLst/>
          </a:prstGeom>
          <a:noFill/>
        </p:spPr>
        <p:txBody>
          <a:bodyPr wrap="square" rtlCol="0">
            <a:spAutoFit/>
          </a:bodyPr>
          <a:lstStyle/>
          <a:p>
            <a:r>
              <a:rPr lang="en-US" sz="1200" b="1"/>
              <a:t>Summary</a:t>
            </a:r>
          </a:p>
        </p:txBody>
      </p:sp>
    </p:spTree>
    <p:extLst>
      <p:ext uri="{BB962C8B-B14F-4D97-AF65-F5344CB8AC3E}">
        <p14:creationId xmlns:p14="http://schemas.microsoft.com/office/powerpoint/2010/main" val="270741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F9E0-8644-6F39-22F3-BE2B835F8CCF}"/>
              </a:ext>
            </a:extLst>
          </p:cNvPr>
          <p:cNvSpPr>
            <a:spLocks noGrp="1"/>
          </p:cNvSpPr>
          <p:nvPr>
            <p:ph type="title"/>
          </p:nvPr>
        </p:nvSpPr>
        <p:spPr/>
        <p:txBody>
          <a:bodyPr/>
          <a:lstStyle/>
          <a:p>
            <a:r>
              <a:rPr lang="en-US"/>
              <a:t>Result Summary for models</a:t>
            </a:r>
          </a:p>
        </p:txBody>
      </p:sp>
      <p:grpSp>
        <p:nvGrpSpPr>
          <p:cNvPr id="20" name="Group 19">
            <a:extLst>
              <a:ext uri="{FF2B5EF4-FFF2-40B4-BE49-F238E27FC236}">
                <a16:creationId xmlns:a16="http://schemas.microsoft.com/office/drawing/2014/main" id="{3BCEBF57-C2DA-CD37-728B-536F8399C099}"/>
              </a:ext>
            </a:extLst>
          </p:cNvPr>
          <p:cNvGrpSpPr/>
          <p:nvPr/>
        </p:nvGrpSpPr>
        <p:grpSpPr>
          <a:xfrm>
            <a:off x="311294" y="1035629"/>
            <a:ext cx="2772802" cy="1762496"/>
            <a:chOff x="311295" y="1017875"/>
            <a:chExt cx="2772802" cy="1762496"/>
          </a:xfrm>
        </p:grpSpPr>
        <p:pic>
          <p:nvPicPr>
            <p:cNvPr id="12" name="Picture 11">
              <a:extLst>
                <a:ext uri="{FF2B5EF4-FFF2-40B4-BE49-F238E27FC236}">
                  <a16:creationId xmlns:a16="http://schemas.microsoft.com/office/drawing/2014/main" id="{78EA91AB-35EF-4751-A253-7AED3E8DAE92}"/>
                </a:ext>
              </a:extLst>
            </p:cNvPr>
            <p:cNvPicPr>
              <a:picLocks noChangeAspect="1"/>
            </p:cNvPicPr>
            <p:nvPr/>
          </p:nvPicPr>
          <p:blipFill rotWithShape="1">
            <a:blip r:embed="rId2"/>
            <a:srcRect t="6933"/>
            <a:stretch/>
          </p:blipFill>
          <p:spPr>
            <a:xfrm>
              <a:off x="311295" y="1328803"/>
              <a:ext cx="2772802" cy="1451568"/>
            </a:xfrm>
            <a:prstGeom prst="rect">
              <a:avLst/>
            </a:prstGeom>
          </p:spPr>
        </p:pic>
        <p:sp>
          <p:nvSpPr>
            <p:cNvPr id="17" name="TextBox 16">
              <a:extLst>
                <a:ext uri="{FF2B5EF4-FFF2-40B4-BE49-F238E27FC236}">
                  <a16:creationId xmlns:a16="http://schemas.microsoft.com/office/drawing/2014/main" id="{4F1E7483-248B-61C1-1BD9-89C1D6FCA70F}"/>
                </a:ext>
              </a:extLst>
            </p:cNvPr>
            <p:cNvSpPr txBox="1"/>
            <p:nvPr/>
          </p:nvSpPr>
          <p:spPr>
            <a:xfrm>
              <a:off x="720000" y="1017875"/>
              <a:ext cx="2213983" cy="307777"/>
            </a:xfrm>
            <a:prstGeom prst="rect">
              <a:avLst/>
            </a:prstGeom>
            <a:noFill/>
          </p:spPr>
          <p:txBody>
            <a:bodyPr wrap="square" rtlCol="0">
              <a:spAutoFit/>
            </a:bodyPr>
            <a:lstStyle/>
            <a:p>
              <a:r>
                <a:rPr lang="en-US"/>
                <a:t>Random Forest Classifier</a:t>
              </a:r>
            </a:p>
          </p:txBody>
        </p:sp>
      </p:grpSp>
      <p:sp>
        <p:nvSpPr>
          <p:cNvPr id="7" name="Title 1">
            <a:extLst>
              <a:ext uri="{FF2B5EF4-FFF2-40B4-BE49-F238E27FC236}">
                <a16:creationId xmlns:a16="http://schemas.microsoft.com/office/drawing/2014/main" id="{857D9E05-D5FF-02DE-A04B-43C54833A575}"/>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Results</a:t>
            </a:r>
          </a:p>
        </p:txBody>
      </p:sp>
      <p:grpSp>
        <p:nvGrpSpPr>
          <p:cNvPr id="21" name="Group 20">
            <a:extLst>
              <a:ext uri="{FF2B5EF4-FFF2-40B4-BE49-F238E27FC236}">
                <a16:creationId xmlns:a16="http://schemas.microsoft.com/office/drawing/2014/main" id="{5EEE6E33-CDDD-0B9F-1FBC-638F6DFD1AE2}"/>
              </a:ext>
            </a:extLst>
          </p:cNvPr>
          <p:cNvGrpSpPr/>
          <p:nvPr/>
        </p:nvGrpSpPr>
        <p:grpSpPr>
          <a:xfrm>
            <a:off x="3084097" y="1019790"/>
            <a:ext cx="2803748" cy="1832404"/>
            <a:chOff x="3084097" y="1019790"/>
            <a:chExt cx="2803748" cy="1832404"/>
          </a:xfrm>
        </p:grpSpPr>
        <p:pic>
          <p:nvPicPr>
            <p:cNvPr id="14" name="Picture 13">
              <a:extLst>
                <a:ext uri="{FF2B5EF4-FFF2-40B4-BE49-F238E27FC236}">
                  <a16:creationId xmlns:a16="http://schemas.microsoft.com/office/drawing/2014/main" id="{89838081-8934-B96C-925F-EE7B43290909}"/>
                </a:ext>
              </a:extLst>
            </p:cNvPr>
            <p:cNvPicPr>
              <a:picLocks noChangeAspect="1"/>
            </p:cNvPicPr>
            <p:nvPr/>
          </p:nvPicPr>
          <p:blipFill>
            <a:blip r:embed="rId3"/>
            <a:stretch>
              <a:fillRect/>
            </a:stretch>
          </p:blipFill>
          <p:spPr>
            <a:xfrm>
              <a:off x="3084097" y="1328804"/>
              <a:ext cx="2803748" cy="1523390"/>
            </a:xfrm>
            <a:prstGeom prst="rect">
              <a:avLst/>
            </a:prstGeom>
          </p:spPr>
        </p:pic>
        <p:sp>
          <p:nvSpPr>
            <p:cNvPr id="18" name="TextBox 17">
              <a:extLst>
                <a:ext uri="{FF2B5EF4-FFF2-40B4-BE49-F238E27FC236}">
                  <a16:creationId xmlns:a16="http://schemas.microsoft.com/office/drawing/2014/main" id="{3E9D2B97-24DE-21B1-6135-F375FEE1AC2B}"/>
                </a:ext>
              </a:extLst>
            </p:cNvPr>
            <p:cNvSpPr txBox="1"/>
            <p:nvPr/>
          </p:nvSpPr>
          <p:spPr>
            <a:xfrm>
              <a:off x="3607200" y="1019790"/>
              <a:ext cx="1757541" cy="307777"/>
            </a:xfrm>
            <a:prstGeom prst="rect">
              <a:avLst/>
            </a:prstGeom>
            <a:noFill/>
          </p:spPr>
          <p:txBody>
            <a:bodyPr wrap="square" rtlCol="0">
              <a:spAutoFit/>
            </a:bodyPr>
            <a:lstStyle/>
            <a:p>
              <a:r>
                <a:rPr lang="en-US"/>
                <a:t>Logistic Regression</a:t>
              </a:r>
            </a:p>
          </p:txBody>
        </p:sp>
      </p:grpSp>
      <p:grpSp>
        <p:nvGrpSpPr>
          <p:cNvPr id="22" name="Group 21">
            <a:extLst>
              <a:ext uri="{FF2B5EF4-FFF2-40B4-BE49-F238E27FC236}">
                <a16:creationId xmlns:a16="http://schemas.microsoft.com/office/drawing/2014/main" id="{5BEC0D16-82F9-A5E7-0067-FF9C2DCF8431}"/>
              </a:ext>
            </a:extLst>
          </p:cNvPr>
          <p:cNvGrpSpPr/>
          <p:nvPr/>
        </p:nvGrpSpPr>
        <p:grpSpPr>
          <a:xfrm>
            <a:off x="5939034" y="1017875"/>
            <a:ext cx="2721613" cy="1893262"/>
            <a:chOff x="5939034" y="1017875"/>
            <a:chExt cx="2721613" cy="1893262"/>
          </a:xfrm>
        </p:grpSpPr>
        <p:pic>
          <p:nvPicPr>
            <p:cNvPr id="16" name="Picture 15">
              <a:extLst>
                <a:ext uri="{FF2B5EF4-FFF2-40B4-BE49-F238E27FC236}">
                  <a16:creationId xmlns:a16="http://schemas.microsoft.com/office/drawing/2014/main" id="{2E0BF994-C092-3E2E-383C-FC7ED75F7571}"/>
                </a:ext>
              </a:extLst>
            </p:cNvPr>
            <p:cNvPicPr>
              <a:picLocks noChangeAspect="1"/>
            </p:cNvPicPr>
            <p:nvPr/>
          </p:nvPicPr>
          <p:blipFill>
            <a:blip r:embed="rId4"/>
            <a:stretch>
              <a:fillRect/>
            </a:stretch>
          </p:blipFill>
          <p:spPr>
            <a:xfrm>
              <a:off x="5939034" y="1328803"/>
              <a:ext cx="2721613" cy="1582334"/>
            </a:xfrm>
            <a:prstGeom prst="rect">
              <a:avLst/>
            </a:prstGeom>
          </p:spPr>
        </p:pic>
        <p:sp>
          <p:nvSpPr>
            <p:cNvPr id="19" name="TextBox 18">
              <a:extLst>
                <a:ext uri="{FF2B5EF4-FFF2-40B4-BE49-F238E27FC236}">
                  <a16:creationId xmlns:a16="http://schemas.microsoft.com/office/drawing/2014/main" id="{101F59FF-AD4D-8C5F-3739-11AC176D135D}"/>
                </a:ext>
              </a:extLst>
            </p:cNvPr>
            <p:cNvSpPr txBox="1"/>
            <p:nvPr/>
          </p:nvSpPr>
          <p:spPr>
            <a:xfrm>
              <a:off x="6628406" y="1017875"/>
              <a:ext cx="1342867" cy="307777"/>
            </a:xfrm>
            <a:prstGeom prst="rect">
              <a:avLst/>
            </a:prstGeom>
            <a:noFill/>
          </p:spPr>
          <p:txBody>
            <a:bodyPr wrap="square" rtlCol="0">
              <a:spAutoFit/>
            </a:bodyPr>
            <a:lstStyle/>
            <a:p>
              <a:r>
                <a:rPr lang="en-US"/>
                <a:t>KNN Classifier</a:t>
              </a:r>
            </a:p>
          </p:txBody>
        </p:sp>
      </p:grpSp>
      <p:sp>
        <p:nvSpPr>
          <p:cNvPr id="23" name="TextBox 22">
            <a:extLst>
              <a:ext uri="{FF2B5EF4-FFF2-40B4-BE49-F238E27FC236}">
                <a16:creationId xmlns:a16="http://schemas.microsoft.com/office/drawing/2014/main" id="{0AD96EA2-18B1-88B5-F190-6C6273DBACD3}"/>
              </a:ext>
            </a:extLst>
          </p:cNvPr>
          <p:cNvSpPr txBox="1"/>
          <p:nvPr/>
        </p:nvSpPr>
        <p:spPr>
          <a:xfrm>
            <a:off x="523221" y="3468312"/>
            <a:ext cx="8416151"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1100">
                <a:latin typeface="Raleway" pitchFamily="2" charset="0"/>
              </a:rPr>
              <a:t>Random Forest and KNN with PCA demonstrate superior performance compared to Logistic Regression.</a:t>
            </a:r>
          </a:p>
          <a:p>
            <a:pPr marL="228600" indent="-228600">
              <a:buAutoNum type="arabicPeriod"/>
            </a:pPr>
            <a:r>
              <a:rPr lang="en-US" sz="1100">
                <a:latin typeface="Raleway" pitchFamily="2" charset="0"/>
              </a:rPr>
              <a:t>Random Forest achieves the highest accuracy and exhibits excellent precision, recall, and F1-score for both classes.</a:t>
            </a:r>
          </a:p>
          <a:p>
            <a:pPr marL="228600" indent="-228600">
              <a:buAutoNum type="arabicPeriod"/>
            </a:pPr>
            <a:r>
              <a:rPr lang="en-US" sz="1100">
                <a:latin typeface="Raleway" pitchFamily="2" charset="0"/>
              </a:rPr>
              <a:t>KNN with PCA also performs exceptionally well with high accuracy and precision-recall-f1 scores.</a:t>
            </a:r>
          </a:p>
          <a:p>
            <a:pPr marL="228600" indent="-228600">
              <a:buAutoNum type="arabicPeriod"/>
            </a:pPr>
            <a:r>
              <a:rPr lang="en-US" sz="1100">
                <a:latin typeface="Raleway" pitchFamily="2" charset="0"/>
              </a:rPr>
              <a:t>Logistic Regression, while having a moderate accuracy, struggles more with predicting churn instances accurately, as indicated by its lower precision, recall, and F1-score for class 1.</a:t>
            </a:r>
            <a:endParaRPr lang="en-US">
              <a:latin typeface="Raleway" pitchFamily="2" charset="0"/>
            </a:endParaRPr>
          </a:p>
        </p:txBody>
      </p:sp>
      <p:sp>
        <p:nvSpPr>
          <p:cNvPr id="24" name="TextBox 23">
            <a:extLst>
              <a:ext uri="{FF2B5EF4-FFF2-40B4-BE49-F238E27FC236}">
                <a16:creationId xmlns:a16="http://schemas.microsoft.com/office/drawing/2014/main" id="{21BB750D-5505-11F6-53A8-44367D1A14CF}"/>
              </a:ext>
            </a:extLst>
          </p:cNvPr>
          <p:cNvSpPr txBox="1"/>
          <p:nvPr/>
        </p:nvSpPr>
        <p:spPr>
          <a:xfrm>
            <a:off x="3521708" y="3165969"/>
            <a:ext cx="2277307" cy="307777"/>
          </a:xfrm>
          <a:prstGeom prst="rect">
            <a:avLst/>
          </a:prstGeom>
          <a:noFill/>
        </p:spPr>
        <p:txBody>
          <a:bodyPr wrap="square" rtlCol="0">
            <a:spAutoFit/>
          </a:bodyPr>
          <a:lstStyle/>
          <a:p>
            <a:r>
              <a:rPr lang="en-US" b="1"/>
              <a:t>Model Results Summary</a:t>
            </a:r>
          </a:p>
        </p:txBody>
      </p:sp>
    </p:spTree>
    <p:extLst>
      <p:ext uri="{BB962C8B-B14F-4D97-AF65-F5344CB8AC3E}">
        <p14:creationId xmlns:p14="http://schemas.microsoft.com/office/powerpoint/2010/main" val="2869183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CDD0-8FF9-EE0C-68AF-BE9DCCFA8993}"/>
              </a:ext>
            </a:extLst>
          </p:cNvPr>
          <p:cNvSpPr>
            <a:spLocks noGrp="1"/>
          </p:cNvSpPr>
          <p:nvPr>
            <p:ph type="title"/>
          </p:nvPr>
        </p:nvSpPr>
        <p:spPr/>
        <p:txBody>
          <a:bodyPr/>
          <a:lstStyle/>
          <a:p>
            <a:r>
              <a:rPr lang="en-US"/>
              <a:t>Receiver Operating Characteristics Curve</a:t>
            </a:r>
          </a:p>
        </p:txBody>
      </p:sp>
      <p:pic>
        <p:nvPicPr>
          <p:cNvPr id="4" name="Picture 3">
            <a:extLst>
              <a:ext uri="{FF2B5EF4-FFF2-40B4-BE49-F238E27FC236}">
                <a16:creationId xmlns:a16="http://schemas.microsoft.com/office/drawing/2014/main" id="{E048A33E-2686-B462-2788-E823954A36F4}"/>
              </a:ext>
            </a:extLst>
          </p:cNvPr>
          <p:cNvPicPr>
            <a:picLocks noChangeAspect="1"/>
          </p:cNvPicPr>
          <p:nvPr/>
        </p:nvPicPr>
        <p:blipFill>
          <a:blip r:embed="rId2"/>
          <a:stretch>
            <a:fillRect/>
          </a:stretch>
        </p:blipFill>
        <p:spPr>
          <a:xfrm>
            <a:off x="128588" y="1370669"/>
            <a:ext cx="4352642" cy="2765763"/>
          </a:xfrm>
          <a:prstGeom prst="rect">
            <a:avLst/>
          </a:prstGeom>
        </p:spPr>
      </p:pic>
      <p:sp>
        <p:nvSpPr>
          <p:cNvPr id="5" name="TextBox 4">
            <a:extLst>
              <a:ext uri="{FF2B5EF4-FFF2-40B4-BE49-F238E27FC236}">
                <a16:creationId xmlns:a16="http://schemas.microsoft.com/office/drawing/2014/main" id="{E5191526-3F8E-3105-9874-F1C1F946AFB0}"/>
              </a:ext>
            </a:extLst>
          </p:cNvPr>
          <p:cNvSpPr txBox="1"/>
          <p:nvPr/>
        </p:nvSpPr>
        <p:spPr>
          <a:xfrm>
            <a:off x="4482506" y="1141839"/>
            <a:ext cx="451037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1100">
                <a:latin typeface="Raleway"/>
              </a:rPr>
              <a:t>Comparison of Model Performance: The ROC curve shows the performance of three different classification models - Logistic Regression, K-Nearest Neighbors (KNN), and Random Forest - by plotting the True Positive Rate (sensitivity) against the False Positive Rate (1 - specificity) at various threshold settings. The Area Under the Curve (AUC) scores are also provided for each model, with Logistic Regression having an AUC of 0.86, KNN having an AUC of 0.98, and Random Forest having an AUC of 0.99. The closer the AUC score is to 1, the better the model is at distinguishing between the positive and negative classes. The Random Forest model shows the best performance among the three, closely followed by the KNN model.</a:t>
            </a:r>
          </a:p>
          <a:p>
            <a:pPr marL="228600" indent="-228600">
              <a:buAutoNum type="arabicPeriod"/>
            </a:pPr>
            <a:r>
              <a:rPr lang="en-US" sz="1100">
                <a:latin typeface="Raleway"/>
              </a:rPr>
              <a:t> Significant Discriminative Ability: The fact that all models have AUC scores significantly higher than 0.5, which represents the diagonal 'Chance' line, indicates that each model has a good discriminative ability to distinguish between the positive and negative classes. The Random Forest and KNN models, in particular, are performing exceptionally well, with AUC scores very close to 1, suggesting that these models have excellent classification capabilities for this particular task.</a:t>
            </a:r>
          </a:p>
        </p:txBody>
      </p:sp>
      <p:sp>
        <p:nvSpPr>
          <p:cNvPr id="6" name="Title 1">
            <a:extLst>
              <a:ext uri="{FF2B5EF4-FFF2-40B4-BE49-F238E27FC236}">
                <a16:creationId xmlns:a16="http://schemas.microsoft.com/office/drawing/2014/main" id="{66662A59-C164-AE7F-2DE2-80EBF7DCB5AB}"/>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Results</a:t>
            </a:r>
          </a:p>
        </p:txBody>
      </p:sp>
    </p:spTree>
    <p:extLst>
      <p:ext uri="{BB962C8B-B14F-4D97-AF65-F5344CB8AC3E}">
        <p14:creationId xmlns:p14="http://schemas.microsoft.com/office/powerpoint/2010/main" val="65658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8292-9900-C47E-07AC-6C7D8060891F}"/>
              </a:ext>
            </a:extLst>
          </p:cNvPr>
          <p:cNvSpPr>
            <a:spLocks noGrp="1"/>
          </p:cNvSpPr>
          <p:nvPr>
            <p:ph type="title"/>
          </p:nvPr>
        </p:nvSpPr>
        <p:spPr/>
        <p:txBody>
          <a:bodyPr/>
          <a:lstStyle/>
          <a:p>
            <a:r>
              <a:rPr lang="en-US"/>
              <a:t>Checking info for each feature</a:t>
            </a:r>
          </a:p>
        </p:txBody>
      </p:sp>
      <p:pic>
        <p:nvPicPr>
          <p:cNvPr id="4" name="Picture 3">
            <a:extLst>
              <a:ext uri="{FF2B5EF4-FFF2-40B4-BE49-F238E27FC236}">
                <a16:creationId xmlns:a16="http://schemas.microsoft.com/office/drawing/2014/main" id="{71756909-2D35-352F-AD0B-49DD726F5ED8}"/>
              </a:ext>
            </a:extLst>
          </p:cNvPr>
          <p:cNvPicPr>
            <a:picLocks noChangeAspect="1"/>
          </p:cNvPicPr>
          <p:nvPr/>
        </p:nvPicPr>
        <p:blipFill>
          <a:blip r:embed="rId2"/>
          <a:stretch>
            <a:fillRect/>
          </a:stretch>
        </p:blipFill>
        <p:spPr>
          <a:xfrm>
            <a:off x="2751115" y="1650380"/>
            <a:ext cx="3276558" cy="2375984"/>
          </a:xfrm>
          <a:prstGeom prst="rect">
            <a:avLst/>
          </a:prstGeom>
        </p:spPr>
      </p:pic>
      <p:sp>
        <p:nvSpPr>
          <p:cNvPr id="6" name="Title 1">
            <a:extLst>
              <a:ext uri="{FF2B5EF4-FFF2-40B4-BE49-F238E27FC236}">
                <a16:creationId xmlns:a16="http://schemas.microsoft.com/office/drawing/2014/main" id="{E1F11B0F-A033-2CD6-1CA4-303B7908EDA9}"/>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Data Cleaning &amp; Adjustment</a:t>
            </a:r>
          </a:p>
        </p:txBody>
      </p:sp>
    </p:spTree>
    <p:extLst>
      <p:ext uri="{BB962C8B-B14F-4D97-AF65-F5344CB8AC3E}">
        <p14:creationId xmlns:p14="http://schemas.microsoft.com/office/powerpoint/2010/main" val="396256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AA9F-B453-BE3E-6EFB-01EB6DA96D20}"/>
              </a:ext>
            </a:extLst>
          </p:cNvPr>
          <p:cNvSpPr>
            <a:spLocks noGrp="1"/>
          </p:cNvSpPr>
          <p:nvPr>
            <p:ph type="title"/>
          </p:nvPr>
        </p:nvSpPr>
        <p:spPr/>
        <p:txBody>
          <a:bodyPr/>
          <a:lstStyle/>
          <a:p>
            <a:r>
              <a:rPr lang="en-US"/>
              <a:t>Handling Duplicates and Missing Values</a:t>
            </a:r>
          </a:p>
        </p:txBody>
      </p:sp>
      <p:pic>
        <p:nvPicPr>
          <p:cNvPr id="4" name="Picture 3">
            <a:extLst>
              <a:ext uri="{FF2B5EF4-FFF2-40B4-BE49-F238E27FC236}">
                <a16:creationId xmlns:a16="http://schemas.microsoft.com/office/drawing/2014/main" id="{02880610-4296-0380-CD31-05C257609EDC}"/>
              </a:ext>
            </a:extLst>
          </p:cNvPr>
          <p:cNvPicPr>
            <a:picLocks noChangeAspect="1"/>
          </p:cNvPicPr>
          <p:nvPr/>
        </p:nvPicPr>
        <p:blipFill>
          <a:blip r:embed="rId2"/>
          <a:stretch>
            <a:fillRect/>
          </a:stretch>
        </p:blipFill>
        <p:spPr>
          <a:xfrm>
            <a:off x="482196" y="1205535"/>
            <a:ext cx="5389642" cy="3530290"/>
          </a:xfrm>
          <a:prstGeom prst="rect">
            <a:avLst/>
          </a:prstGeom>
        </p:spPr>
      </p:pic>
      <p:pic>
        <p:nvPicPr>
          <p:cNvPr id="5" name="Picture 4">
            <a:extLst>
              <a:ext uri="{FF2B5EF4-FFF2-40B4-BE49-F238E27FC236}">
                <a16:creationId xmlns:a16="http://schemas.microsoft.com/office/drawing/2014/main" id="{0CEEA639-545F-5741-A5E4-B543343EBABD}"/>
              </a:ext>
            </a:extLst>
          </p:cNvPr>
          <p:cNvPicPr>
            <a:picLocks noChangeAspect="1"/>
          </p:cNvPicPr>
          <p:nvPr/>
        </p:nvPicPr>
        <p:blipFill>
          <a:blip r:embed="rId3"/>
          <a:stretch>
            <a:fillRect/>
          </a:stretch>
        </p:blipFill>
        <p:spPr>
          <a:xfrm>
            <a:off x="6255662" y="1205535"/>
            <a:ext cx="1836579" cy="2034716"/>
          </a:xfrm>
          <a:prstGeom prst="rect">
            <a:avLst/>
          </a:prstGeom>
        </p:spPr>
      </p:pic>
      <p:sp>
        <p:nvSpPr>
          <p:cNvPr id="6" name="Title 1">
            <a:extLst>
              <a:ext uri="{FF2B5EF4-FFF2-40B4-BE49-F238E27FC236}">
                <a16:creationId xmlns:a16="http://schemas.microsoft.com/office/drawing/2014/main" id="{AE2F04C6-B5CD-0321-5E50-0055001B21CA}"/>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Data Cleaning &amp; Adjustment</a:t>
            </a:r>
          </a:p>
        </p:txBody>
      </p:sp>
    </p:spTree>
    <p:extLst>
      <p:ext uri="{BB962C8B-B14F-4D97-AF65-F5344CB8AC3E}">
        <p14:creationId xmlns:p14="http://schemas.microsoft.com/office/powerpoint/2010/main" val="388448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399C-5CC1-B1CB-6F0B-AB4677C5FD41}"/>
              </a:ext>
            </a:extLst>
          </p:cNvPr>
          <p:cNvSpPr>
            <a:spLocks noGrp="1"/>
          </p:cNvSpPr>
          <p:nvPr>
            <p:ph type="title"/>
          </p:nvPr>
        </p:nvSpPr>
        <p:spPr/>
        <p:txBody>
          <a:bodyPr/>
          <a:lstStyle/>
          <a:p>
            <a:r>
              <a:rPr lang="en-US"/>
              <a:t>Statistical Summary</a:t>
            </a:r>
          </a:p>
        </p:txBody>
      </p:sp>
      <p:pic>
        <p:nvPicPr>
          <p:cNvPr id="6" name="Picture 5">
            <a:extLst>
              <a:ext uri="{FF2B5EF4-FFF2-40B4-BE49-F238E27FC236}">
                <a16:creationId xmlns:a16="http://schemas.microsoft.com/office/drawing/2014/main" id="{FB8A6FE1-5E30-B237-2AD3-F185C5643EFC}"/>
              </a:ext>
            </a:extLst>
          </p:cNvPr>
          <p:cNvPicPr>
            <a:picLocks noChangeAspect="1"/>
          </p:cNvPicPr>
          <p:nvPr/>
        </p:nvPicPr>
        <p:blipFill>
          <a:blip r:embed="rId2"/>
          <a:stretch>
            <a:fillRect/>
          </a:stretch>
        </p:blipFill>
        <p:spPr>
          <a:xfrm>
            <a:off x="628308" y="2104145"/>
            <a:ext cx="7887383" cy="2065199"/>
          </a:xfrm>
          <a:prstGeom prst="rect">
            <a:avLst/>
          </a:prstGeom>
        </p:spPr>
      </p:pic>
      <p:sp>
        <p:nvSpPr>
          <p:cNvPr id="7" name="Rectangle 6">
            <a:extLst>
              <a:ext uri="{FF2B5EF4-FFF2-40B4-BE49-F238E27FC236}">
                <a16:creationId xmlns:a16="http://schemas.microsoft.com/office/drawing/2014/main" id="{108D0015-0C3C-F7C8-5704-F51D6321787D}"/>
              </a:ext>
            </a:extLst>
          </p:cNvPr>
          <p:cNvSpPr/>
          <p:nvPr/>
        </p:nvSpPr>
        <p:spPr>
          <a:xfrm>
            <a:off x="592934" y="973855"/>
            <a:ext cx="7958130" cy="102593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050">
                <a:latin typeface="Raleway" pitchFamily="2" charset="0"/>
              </a:rPr>
              <a:t>The dataset comprises 14,999 samples, each containing attributes related to employee characteristics and work-related factors. Key numerical attributes include satisfaction levels (mean ≈ 0.61), performance evaluations (mean ≈ 0.72), number of projects (mean ≈ 3.80), average monthly hours worked (mean ≈ 201.05), time spent with the company (mean ≈ 3.50 years), work accidents (mean ≈ 0.14), churn rate (mean ≈ 0.24), and promotions (mean ≈ 0.02). These metrics provide insights into employee engagement, workload, tenure, safety incidents, turnover, and career advancement within the dataset.</a:t>
            </a:r>
          </a:p>
        </p:txBody>
      </p:sp>
      <p:sp>
        <p:nvSpPr>
          <p:cNvPr id="10" name="Title 1">
            <a:extLst>
              <a:ext uri="{FF2B5EF4-FFF2-40B4-BE49-F238E27FC236}">
                <a16:creationId xmlns:a16="http://schemas.microsoft.com/office/drawing/2014/main" id="{835B62D6-E417-3217-2BCE-0DD8508A9559}"/>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128766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1880-5897-187D-1EC7-CBF5183EC316}"/>
              </a:ext>
            </a:extLst>
          </p:cNvPr>
          <p:cNvSpPr>
            <a:spLocks noGrp="1"/>
          </p:cNvSpPr>
          <p:nvPr>
            <p:ph type="title"/>
          </p:nvPr>
        </p:nvSpPr>
        <p:spPr/>
        <p:txBody>
          <a:bodyPr/>
          <a:lstStyle/>
          <a:p>
            <a:r>
              <a:rPr lang="en-US"/>
              <a:t>Correlation Heatmap</a:t>
            </a:r>
          </a:p>
        </p:txBody>
      </p:sp>
      <p:pic>
        <p:nvPicPr>
          <p:cNvPr id="4" name="Picture 3">
            <a:extLst>
              <a:ext uri="{FF2B5EF4-FFF2-40B4-BE49-F238E27FC236}">
                <a16:creationId xmlns:a16="http://schemas.microsoft.com/office/drawing/2014/main" id="{AA107FF9-ACC1-FFA3-7613-E7622402B500}"/>
              </a:ext>
            </a:extLst>
          </p:cNvPr>
          <p:cNvPicPr>
            <a:picLocks noChangeAspect="1"/>
          </p:cNvPicPr>
          <p:nvPr/>
        </p:nvPicPr>
        <p:blipFill>
          <a:blip r:embed="rId2"/>
          <a:stretch>
            <a:fillRect/>
          </a:stretch>
        </p:blipFill>
        <p:spPr>
          <a:xfrm>
            <a:off x="720000" y="1132428"/>
            <a:ext cx="4123116" cy="3698837"/>
          </a:xfrm>
          <a:prstGeom prst="rect">
            <a:avLst/>
          </a:prstGeom>
        </p:spPr>
      </p:pic>
      <p:sp>
        <p:nvSpPr>
          <p:cNvPr id="5" name="Rectangle 4">
            <a:extLst>
              <a:ext uri="{FF2B5EF4-FFF2-40B4-BE49-F238E27FC236}">
                <a16:creationId xmlns:a16="http://schemas.microsoft.com/office/drawing/2014/main" id="{BB6144DA-B7D4-0798-7695-7D4403B9E4E8}"/>
              </a:ext>
            </a:extLst>
          </p:cNvPr>
          <p:cNvSpPr/>
          <p:nvPr/>
        </p:nvSpPr>
        <p:spPr>
          <a:xfrm>
            <a:off x="4437500" y="1090261"/>
            <a:ext cx="4416568" cy="369883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050">
                <a:latin typeface="Raleway" pitchFamily="2" charset="0"/>
              </a:rPr>
              <a:t>Satisfaction: Positively correlates with evaluation and negatively correlates with churn, implying that higher satisfaction relates to better evaluations and lower turnover rates.</a:t>
            </a:r>
          </a:p>
          <a:p>
            <a:endParaRPr lang="en-US" sz="1050">
              <a:latin typeface="Raleway" pitchFamily="2" charset="0"/>
            </a:endParaRPr>
          </a:p>
          <a:p>
            <a:r>
              <a:rPr lang="en-US" sz="1050">
                <a:latin typeface="Raleway" pitchFamily="2" charset="0"/>
              </a:rPr>
              <a:t>Evaluation: Positively correlates with the number of projects and average monthly hours, suggesting that employees with higher evaluations tend to handle more projects and work longer hours.</a:t>
            </a:r>
          </a:p>
          <a:p>
            <a:endParaRPr lang="en-US" sz="1050">
              <a:latin typeface="Raleway" pitchFamily="2" charset="0"/>
            </a:endParaRPr>
          </a:p>
          <a:p>
            <a:r>
              <a:rPr lang="en-US" sz="1050">
                <a:latin typeface="Raleway" pitchFamily="2" charset="0"/>
              </a:rPr>
              <a:t>Number of Projects: Positively correlates with average monthly hours, indicating that employees engaged in more projects tend to work more hours.</a:t>
            </a:r>
          </a:p>
          <a:p>
            <a:endParaRPr lang="en-US" sz="1050">
              <a:latin typeface="Raleway" pitchFamily="2" charset="0"/>
            </a:endParaRPr>
          </a:p>
          <a:p>
            <a:r>
              <a:rPr lang="en-US" sz="1050">
                <a:latin typeface="Raleway" pitchFamily="2" charset="0"/>
              </a:rPr>
              <a:t>Average Monthly Hours: Positively correlates with time spent with the company, implying that longer-tenured employees work more hours on average.</a:t>
            </a:r>
          </a:p>
          <a:p>
            <a:endParaRPr lang="en-US" sz="1050">
              <a:latin typeface="Raleway" pitchFamily="2" charset="0"/>
            </a:endParaRPr>
          </a:p>
          <a:p>
            <a:r>
              <a:rPr lang="en-US" sz="1050">
                <a:latin typeface="Raleway" pitchFamily="2" charset="0"/>
              </a:rPr>
              <a:t>Time Spent with Company: Positively correlates with churn, indicating that longer tenure correlates with higher turnover rates.</a:t>
            </a:r>
          </a:p>
          <a:p>
            <a:endParaRPr lang="en-US" sz="1050">
              <a:latin typeface="Raleway" pitchFamily="2" charset="0"/>
            </a:endParaRPr>
          </a:p>
          <a:p>
            <a:r>
              <a:rPr lang="en-US" sz="1050">
                <a:latin typeface="Raleway" pitchFamily="2" charset="0"/>
              </a:rPr>
              <a:t>Work Accident and Promotion: Show no significant correlations with other attributes.</a:t>
            </a:r>
          </a:p>
        </p:txBody>
      </p:sp>
      <p:sp>
        <p:nvSpPr>
          <p:cNvPr id="8" name="Title 1">
            <a:extLst>
              <a:ext uri="{FF2B5EF4-FFF2-40B4-BE49-F238E27FC236}">
                <a16:creationId xmlns:a16="http://schemas.microsoft.com/office/drawing/2014/main" id="{7D4A6C86-6382-943B-3B92-4AF9C618DE0D}"/>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358451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E631-3088-B4B9-94A2-DBA8CF2B393F}"/>
              </a:ext>
            </a:extLst>
          </p:cNvPr>
          <p:cNvSpPr>
            <a:spLocks noGrp="1"/>
          </p:cNvSpPr>
          <p:nvPr>
            <p:ph type="title"/>
          </p:nvPr>
        </p:nvSpPr>
        <p:spPr/>
        <p:txBody>
          <a:bodyPr/>
          <a:lstStyle/>
          <a:p>
            <a:r>
              <a:rPr lang="en-US"/>
              <a:t>Distribution of Churn Values</a:t>
            </a:r>
          </a:p>
        </p:txBody>
      </p:sp>
      <p:pic>
        <p:nvPicPr>
          <p:cNvPr id="4" name="Picture 3">
            <a:extLst>
              <a:ext uri="{FF2B5EF4-FFF2-40B4-BE49-F238E27FC236}">
                <a16:creationId xmlns:a16="http://schemas.microsoft.com/office/drawing/2014/main" id="{51BDE37E-D2C9-4739-E34F-708FC195F151}"/>
              </a:ext>
            </a:extLst>
          </p:cNvPr>
          <p:cNvPicPr>
            <a:picLocks noChangeAspect="1"/>
          </p:cNvPicPr>
          <p:nvPr/>
        </p:nvPicPr>
        <p:blipFill>
          <a:blip r:embed="rId2"/>
          <a:stretch>
            <a:fillRect/>
          </a:stretch>
        </p:blipFill>
        <p:spPr>
          <a:xfrm>
            <a:off x="1199403" y="1226634"/>
            <a:ext cx="3082665" cy="3358000"/>
          </a:xfrm>
          <a:prstGeom prst="rect">
            <a:avLst/>
          </a:prstGeom>
        </p:spPr>
      </p:pic>
      <p:sp>
        <p:nvSpPr>
          <p:cNvPr id="3" name="Rectangle 2">
            <a:extLst>
              <a:ext uri="{FF2B5EF4-FFF2-40B4-BE49-F238E27FC236}">
                <a16:creationId xmlns:a16="http://schemas.microsoft.com/office/drawing/2014/main" id="{5B3466BF-2A3C-363D-051D-6ACC121F8E26}"/>
              </a:ext>
            </a:extLst>
          </p:cNvPr>
          <p:cNvSpPr/>
          <p:nvPr/>
        </p:nvSpPr>
        <p:spPr>
          <a:xfrm>
            <a:off x="4861934" y="1226634"/>
            <a:ext cx="3420391" cy="309445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a:latin typeface="Raleway" pitchFamily="2" charset="0"/>
              </a:rPr>
              <a:t>Churn value 1 (indicating employee turnover) comprises approximately 23.8% of the dataset.</a:t>
            </a:r>
          </a:p>
          <a:p>
            <a:pPr marL="285750" indent="-285750">
              <a:buFont typeface="Arial" panose="020B0604020202020204" pitchFamily="34" charset="0"/>
              <a:buChar char="•"/>
            </a:pPr>
            <a:endParaRPr lang="en-US">
              <a:latin typeface="Raleway" pitchFamily="2" charset="0"/>
            </a:endParaRPr>
          </a:p>
          <a:p>
            <a:pPr marL="285750" indent="-285750">
              <a:buFont typeface="Arial" panose="020B0604020202020204" pitchFamily="34" charset="0"/>
              <a:buChar char="•"/>
            </a:pPr>
            <a:endParaRPr lang="en-US">
              <a:latin typeface="Raleway" pitchFamily="2" charset="0"/>
            </a:endParaRPr>
          </a:p>
          <a:p>
            <a:pPr marL="285750" indent="-285750">
              <a:buFont typeface="Arial" panose="020B0604020202020204" pitchFamily="34" charset="0"/>
              <a:buChar char="•"/>
            </a:pPr>
            <a:r>
              <a:rPr lang="en-US">
                <a:latin typeface="Raleway" pitchFamily="2" charset="0"/>
              </a:rPr>
              <a:t>Churn value 0 (indicating employees who did not turnover) constitutes approximately 76.2% of the dataset.</a:t>
            </a:r>
          </a:p>
        </p:txBody>
      </p:sp>
      <p:sp>
        <p:nvSpPr>
          <p:cNvPr id="5" name="Title 1">
            <a:extLst>
              <a:ext uri="{FF2B5EF4-FFF2-40B4-BE49-F238E27FC236}">
                <a16:creationId xmlns:a16="http://schemas.microsoft.com/office/drawing/2014/main" id="{A21363B1-EFA4-A4E2-4E3B-DEE0B6D4CBCC}"/>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248155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C351-7BD8-57CA-7EC9-1E31CEAAFEA0}"/>
              </a:ext>
            </a:extLst>
          </p:cNvPr>
          <p:cNvSpPr>
            <a:spLocks noGrp="1"/>
          </p:cNvSpPr>
          <p:nvPr>
            <p:ph type="title"/>
          </p:nvPr>
        </p:nvSpPr>
        <p:spPr/>
        <p:txBody>
          <a:bodyPr/>
          <a:lstStyle/>
          <a:p>
            <a:r>
              <a:rPr lang="en-US"/>
              <a:t>Shape of Data</a:t>
            </a:r>
          </a:p>
        </p:txBody>
      </p:sp>
      <p:pic>
        <p:nvPicPr>
          <p:cNvPr id="4" name="Picture 3">
            <a:extLst>
              <a:ext uri="{FF2B5EF4-FFF2-40B4-BE49-F238E27FC236}">
                <a16:creationId xmlns:a16="http://schemas.microsoft.com/office/drawing/2014/main" id="{492807B4-7AA3-0B98-FF64-A7EAC9217758}"/>
              </a:ext>
            </a:extLst>
          </p:cNvPr>
          <p:cNvPicPr>
            <a:picLocks noChangeAspect="1"/>
          </p:cNvPicPr>
          <p:nvPr/>
        </p:nvPicPr>
        <p:blipFill>
          <a:blip r:embed="rId2"/>
          <a:stretch>
            <a:fillRect/>
          </a:stretch>
        </p:blipFill>
        <p:spPr>
          <a:xfrm>
            <a:off x="0" y="1143436"/>
            <a:ext cx="5564550" cy="3592389"/>
          </a:xfrm>
          <a:prstGeom prst="rect">
            <a:avLst/>
          </a:prstGeom>
        </p:spPr>
      </p:pic>
      <p:sp>
        <p:nvSpPr>
          <p:cNvPr id="5" name="Rectangle 4">
            <a:extLst>
              <a:ext uri="{FF2B5EF4-FFF2-40B4-BE49-F238E27FC236}">
                <a16:creationId xmlns:a16="http://schemas.microsoft.com/office/drawing/2014/main" id="{BBE6BBFA-7684-1C93-353E-BF5713C60340}"/>
              </a:ext>
            </a:extLst>
          </p:cNvPr>
          <p:cNvSpPr/>
          <p:nvPr/>
        </p:nvSpPr>
        <p:spPr>
          <a:xfrm>
            <a:off x="5657385" y="1143436"/>
            <a:ext cx="3412273" cy="339925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200">
                <a:latin typeface="Raleway" pitchFamily="2" charset="0"/>
              </a:rPr>
              <a:t>The data is visualized using a grid layout, with each subplot representing the distribution of a specific feature.</a:t>
            </a:r>
          </a:p>
          <a:p>
            <a:r>
              <a:rPr lang="en-US" sz="1200">
                <a:latin typeface="Raleway" pitchFamily="2" charset="0"/>
              </a:rPr>
              <a:t>Each histogram displays the distribution of values for the corresponding feature, with bins representing different value ranges.</a:t>
            </a:r>
          </a:p>
          <a:p>
            <a:r>
              <a:rPr lang="en-US" sz="1200">
                <a:latin typeface="Raleway" pitchFamily="2" charset="0"/>
              </a:rPr>
              <a:t>Kernel Density Estimation (KDE) curves are overlaid on the histograms to provide a smooth estimate of the probability density function.</a:t>
            </a:r>
          </a:p>
          <a:p>
            <a:r>
              <a:rPr lang="en-US" sz="1200">
                <a:latin typeface="Raleway" pitchFamily="2" charset="0"/>
              </a:rPr>
              <a:t>The title of each subplot corresponds to the name of the feature being visualized.</a:t>
            </a:r>
          </a:p>
          <a:p>
            <a:r>
              <a:rPr lang="en-US" sz="1200">
                <a:latin typeface="Raleway" pitchFamily="2" charset="0"/>
              </a:rPr>
              <a:t>The </a:t>
            </a:r>
            <a:r>
              <a:rPr lang="en-US" sz="1200" err="1">
                <a:latin typeface="Raleway" pitchFamily="2" charset="0"/>
              </a:rPr>
              <a:t>plt.tight_layout</a:t>
            </a:r>
            <a:r>
              <a:rPr lang="en-US" sz="1200">
                <a:latin typeface="Raleway" pitchFamily="2" charset="0"/>
              </a:rPr>
              <a:t>() function ensures that the subplots are appropriately spaced within the figure.</a:t>
            </a:r>
          </a:p>
          <a:p>
            <a:r>
              <a:rPr lang="en-US" sz="1200">
                <a:latin typeface="Raleway" pitchFamily="2" charset="0"/>
              </a:rPr>
              <a:t>The </a:t>
            </a:r>
            <a:r>
              <a:rPr lang="en-US" sz="1200" err="1">
                <a:latin typeface="Raleway" pitchFamily="2" charset="0"/>
              </a:rPr>
              <a:t>plt.show</a:t>
            </a:r>
            <a:r>
              <a:rPr lang="en-US" sz="1200">
                <a:latin typeface="Raleway" pitchFamily="2" charset="0"/>
              </a:rPr>
              <a:t>() function displays the generated visualization.</a:t>
            </a:r>
          </a:p>
        </p:txBody>
      </p:sp>
      <p:sp>
        <p:nvSpPr>
          <p:cNvPr id="8" name="Title 1">
            <a:extLst>
              <a:ext uri="{FF2B5EF4-FFF2-40B4-BE49-F238E27FC236}">
                <a16:creationId xmlns:a16="http://schemas.microsoft.com/office/drawing/2014/main" id="{68D82987-A635-51AD-C5FB-A9B652FFBD19}"/>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8215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D135-703A-B319-5EA1-48FAA1969CA2}"/>
              </a:ext>
            </a:extLst>
          </p:cNvPr>
          <p:cNvSpPr>
            <a:spLocks noGrp="1"/>
          </p:cNvSpPr>
          <p:nvPr>
            <p:ph type="title"/>
          </p:nvPr>
        </p:nvSpPr>
        <p:spPr/>
        <p:txBody>
          <a:bodyPr/>
          <a:lstStyle/>
          <a:p>
            <a:r>
              <a:rPr lang="en-US"/>
              <a:t>Box plot </a:t>
            </a:r>
          </a:p>
        </p:txBody>
      </p:sp>
      <p:pic>
        <p:nvPicPr>
          <p:cNvPr id="4" name="Picture 3">
            <a:extLst>
              <a:ext uri="{FF2B5EF4-FFF2-40B4-BE49-F238E27FC236}">
                <a16:creationId xmlns:a16="http://schemas.microsoft.com/office/drawing/2014/main" id="{ED1585B4-F416-E3C5-712D-795BF9F9FBE0}"/>
              </a:ext>
            </a:extLst>
          </p:cNvPr>
          <p:cNvPicPr>
            <a:picLocks noChangeAspect="1"/>
          </p:cNvPicPr>
          <p:nvPr/>
        </p:nvPicPr>
        <p:blipFill>
          <a:blip r:embed="rId2"/>
          <a:stretch>
            <a:fillRect/>
          </a:stretch>
        </p:blipFill>
        <p:spPr>
          <a:xfrm>
            <a:off x="341972" y="1145381"/>
            <a:ext cx="6294665" cy="2956816"/>
          </a:xfrm>
          <a:prstGeom prst="rect">
            <a:avLst/>
          </a:prstGeom>
        </p:spPr>
      </p:pic>
      <p:sp>
        <p:nvSpPr>
          <p:cNvPr id="5" name="Rectangle 4">
            <a:extLst>
              <a:ext uri="{FF2B5EF4-FFF2-40B4-BE49-F238E27FC236}">
                <a16:creationId xmlns:a16="http://schemas.microsoft.com/office/drawing/2014/main" id="{62D60F97-EEAB-B6D5-5CB4-74E3F588C76C}"/>
              </a:ext>
            </a:extLst>
          </p:cNvPr>
          <p:cNvSpPr/>
          <p:nvPr/>
        </p:nvSpPr>
        <p:spPr>
          <a:xfrm>
            <a:off x="2423531" y="2691160"/>
            <a:ext cx="6653561" cy="173959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US" sz="1100">
                <a:latin typeface="Raleway" pitchFamily="2" charset="0"/>
              </a:rPr>
              <a:t>The data is first scaled using the </a:t>
            </a:r>
            <a:r>
              <a:rPr lang="en-US" sz="1100" err="1">
                <a:latin typeface="Raleway" pitchFamily="2" charset="0"/>
              </a:rPr>
              <a:t>df_scale</a:t>
            </a:r>
            <a:r>
              <a:rPr lang="en-US" sz="1100">
                <a:latin typeface="Raleway" pitchFamily="2" charset="0"/>
              </a:rPr>
              <a:t> </a:t>
            </a:r>
            <a:r>
              <a:rPr lang="en-US" sz="1100" err="1">
                <a:latin typeface="Raleway" pitchFamily="2" charset="0"/>
              </a:rPr>
              <a:t>DataFrame</a:t>
            </a:r>
            <a:r>
              <a:rPr lang="en-US" sz="1100">
                <a:latin typeface="Raleway" pitchFamily="2" charset="0"/>
              </a:rPr>
              <a:t>, which includes only the selected features.</a:t>
            </a:r>
          </a:p>
          <a:p>
            <a:pPr marL="171450" indent="-171450">
              <a:buFont typeface="Arial" panose="020B0604020202020204" pitchFamily="34" charset="0"/>
              <a:buChar char="•"/>
            </a:pPr>
            <a:r>
              <a:rPr lang="en-US" sz="1100">
                <a:latin typeface="Raleway" pitchFamily="2" charset="0"/>
              </a:rPr>
              <a:t>Boxplots are created for each feature, displaying the distribution of values and highlighting any potential outliers.</a:t>
            </a:r>
          </a:p>
          <a:p>
            <a:pPr marL="171450" indent="-171450">
              <a:buFont typeface="Arial" panose="020B0604020202020204" pitchFamily="34" charset="0"/>
              <a:buChar char="•"/>
            </a:pPr>
            <a:r>
              <a:rPr lang="en-US" sz="1100">
                <a:latin typeface="Raleway" pitchFamily="2" charset="0"/>
              </a:rPr>
              <a:t>Each subplot represents a different feature, with the x-axis indicating the values of that feature.</a:t>
            </a:r>
          </a:p>
          <a:p>
            <a:pPr marL="171450" indent="-171450">
              <a:buFont typeface="Arial" panose="020B0604020202020204" pitchFamily="34" charset="0"/>
              <a:buChar char="•"/>
            </a:pPr>
            <a:r>
              <a:rPr lang="en-US" sz="1100">
                <a:latin typeface="Raleway" pitchFamily="2" charset="0"/>
              </a:rPr>
              <a:t>Outliers, if present, are visualized as individual data points beyond the whiskers of the boxplot.</a:t>
            </a:r>
          </a:p>
          <a:p>
            <a:pPr marL="171450" indent="-171450">
              <a:buFont typeface="Arial" panose="020B0604020202020204" pitchFamily="34" charset="0"/>
              <a:buChar char="•"/>
            </a:pPr>
            <a:r>
              <a:rPr lang="en-US" sz="1100">
                <a:latin typeface="Raleway" pitchFamily="2" charset="0"/>
              </a:rPr>
              <a:t>The title of each subplot corresponds to the name of the feature being visualized.</a:t>
            </a:r>
          </a:p>
          <a:p>
            <a:pPr marL="171450" indent="-171450">
              <a:buFont typeface="Arial" panose="020B0604020202020204" pitchFamily="34" charset="0"/>
              <a:buChar char="•"/>
            </a:pPr>
            <a:r>
              <a:rPr lang="en-US" sz="1100">
                <a:latin typeface="Raleway" pitchFamily="2" charset="0"/>
              </a:rPr>
              <a:t>The </a:t>
            </a:r>
            <a:r>
              <a:rPr lang="en-US" sz="1100" err="1">
                <a:latin typeface="Raleway" pitchFamily="2" charset="0"/>
              </a:rPr>
              <a:t>plt.tight_layout</a:t>
            </a:r>
            <a:r>
              <a:rPr lang="en-US" sz="1100">
                <a:latin typeface="Raleway" pitchFamily="2" charset="0"/>
              </a:rPr>
              <a:t>() function ensures that the subplots are appropriately spaced within the figure.</a:t>
            </a:r>
          </a:p>
          <a:p>
            <a:pPr marL="171450" indent="-171450">
              <a:buFont typeface="Arial" panose="020B0604020202020204" pitchFamily="34" charset="0"/>
              <a:buChar char="•"/>
            </a:pPr>
            <a:r>
              <a:rPr lang="en-US" sz="1100">
                <a:latin typeface="Raleway" pitchFamily="2" charset="0"/>
              </a:rPr>
              <a:t>Finally, the </a:t>
            </a:r>
            <a:r>
              <a:rPr lang="en-US" sz="1100" err="1">
                <a:latin typeface="Raleway" pitchFamily="2" charset="0"/>
              </a:rPr>
              <a:t>plt.show</a:t>
            </a:r>
            <a:r>
              <a:rPr lang="en-US" sz="1100">
                <a:latin typeface="Raleway" pitchFamily="2" charset="0"/>
              </a:rPr>
              <a:t>() function displays the generated visualization.</a:t>
            </a:r>
          </a:p>
        </p:txBody>
      </p:sp>
      <p:sp>
        <p:nvSpPr>
          <p:cNvPr id="7" name="Title 1">
            <a:extLst>
              <a:ext uri="{FF2B5EF4-FFF2-40B4-BE49-F238E27FC236}">
                <a16:creationId xmlns:a16="http://schemas.microsoft.com/office/drawing/2014/main" id="{39729313-AD8F-3D67-D2C4-8C58D845AF34}"/>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1201764548"/>
      </p:ext>
    </p:extLst>
  </p:cSld>
  <p:clrMapOvr>
    <a:masterClrMapping/>
  </p:clrMapOvr>
</p:sld>
</file>

<file path=ppt/theme/theme1.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Minimalist Commercial Proposal by Slidesgo</vt:lpstr>
      <vt:lpstr>Employee Turnover Prediction</vt:lpstr>
      <vt:lpstr>Reason for New Dataset &amp; GitHub Links</vt:lpstr>
      <vt:lpstr>Checking info for each feature</vt:lpstr>
      <vt:lpstr>Handling Duplicates and Missing Values</vt:lpstr>
      <vt:lpstr>Statistical Summary</vt:lpstr>
      <vt:lpstr>Correlation Heatmap</vt:lpstr>
      <vt:lpstr>Distribution of Churn Values</vt:lpstr>
      <vt:lpstr>Shape of Data</vt:lpstr>
      <vt:lpstr>Box plot </vt:lpstr>
      <vt:lpstr>Relationship between Y and Xs</vt:lpstr>
      <vt:lpstr>Random Forest Classifier</vt:lpstr>
      <vt:lpstr>Random Forest Classifier with combined Feature</vt:lpstr>
      <vt:lpstr>Random Forest Classifier Results</vt:lpstr>
      <vt:lpstr>Logistic Regression</vt:lpstr>
      <vt:lpstr>Logistic Regression with PCA</vt:lpstr>
      <vt:lpstr>Logistic Regression with Selected Features</vt:lpstr>
      <vt:lpstr>Logistic Regression Results</vt:lpstr>
      <vt:lpstr>KNN Classifier </vt:lpstr>
      <vt:lpstr>KNN Classifier (Feature Engineering)</vt:lpstr>
      <vt:lpstr>KNN Classifier Result</vt:lpstr>
      <vt:lpstr>Result Summary for models</vt:lpstr>
      <vt:lpstr>Receiver Operating Characteristics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Turnover Prediction</dc:title>
  <cp:revision>6</cp:revision>
  <dcterms:modified xsi:type="dcterms:W3CDTF">2024-04-20T01:28:36Z</dcterms:modified>
</cp:coreProperties>
</file>