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10/9/2023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10/9/2023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10/9/2023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5F3B-7F8D-610D-7A9C-66713D990514}"/>
              </a:ext>
            </a:extLst>
          </p:cNvPr>
          <p:cNvSpPr>
            <a:spLocks noGrp="1"/>
          </p:cNvSpPr>
          <p:nvPr>
            <p:ph type="ctrTitle"/>
          </p:nvPr>
        </p:nvSpPr>
        <p:spPr>
          <a:xfrm>
            <a:off x="-160735" y="3567292"/>
            <a:ext cx="9900150" cy="1406307"/>
          </a:xfrm>
        </p:spPr>
        <p:txBody>
          <a:bodyPr>
            <a:noAutofit/>
          </a:bodyPr>
          <a:lstStyle/>
          <a:p>
            <a:pPr algn="ctr"/>
            <a:r>
              <a:rPr lang="en-US" sz="4000" b="1" i="1" dirty="0">
                <a:solidFill>
                  <a:schemeClr val="accent4"/>
                </a:solidFill>
              </a:rPr>
              <a:t>DESING TO INNOVATION </a:t>
            </a:r>
            <a:br>
              <a:rPr lang="en-US" sz="4000" b="1" i="1" dirty="0">
                <a:solidFill>
                  <a:schemeClr val="accent4"/>
                </a:solidFill>
              </a:rPr>
            </a:br>
            <a:r>
              <a:rPr lang="en-US" sz="4000" b="1" i="1" dirty="0">
                <a:solidFill>
                  <a:schemeClr val="accent4"/>
                </a:solidFill>
              </a:rPr>
              <a:t>                                                       </a:t>
            </a:r>
            <a:br>
              <a:rPr lang="en-US" sz="4000" b="1" i="1" dirty="0">
                <a:solidFill>
                  <a:schemeClr val="accent4"/>
                </a:solidFill>
              </a:rPr>
            </a:br>
            <a:r>
              <a:rPr lang="en-US" sz="4000" b="1" i="1" dirty="0">
                <a:solidFill>
                  <a:schemeClr val="accent4"/>
                </a:solidFill>
              </a:rPr>
              <a:t>     </a:t>
            </a:r>
          </a:p>
        </p:txBody>
      </p:sp>
      <p:sp>
        <p:nvSpPr>
          <p:cNvPr id="3" name="Subtitle 2">
            <a:extLst>
              <a:ext uri="{FF2B5EF4-FFF2-40B4-BE49-F238E27FC236}">
                <a16:creationId xmlns:a16="http://schemas.microsoft.com/office/drawing/2014/main" id="{6C9D8D3B-12A8-B14B-9C44-426EC6E09002}"/>
              </a:ext>
            </a:extLst>
          </p:cNvPr>
          <p:cNvSpPr>
            <a:spLocks noGrp="1"/>
          </p:cNvSpPr>
          <p:nvPr>
            <p:ph type="subTitle" idx="1"/>
          </p:nvPr>
        </p:nvSpPr>
        <p:spPr>
          <a:xfrm>
            <a:off x="1834519" y="2058894"/>
            <a:ext cx="5005622" cy="1231814"/>
          </a:xfrm>
        </p:spPr>
        <p:txBody>
          <a:bodyPr>
            <a:normAutofit fontScale="32500" lnSpcReduction="20000"/>
          </a:bodyPr>
          <a:lstStyle/>
          <a:p>
            <a:r>
              <a:rPr lang="en-US" sz="22000" b="1" dirty="0">
                <a:solidFill>
                  <a:schemeClr val="accent4"/>
                </a:solidFill>
              </a:rPr>
              <a:t>PHASE~2 </a:t>
            </a:r>
          </a:p>
        </p:txBody>
      </p:sp>
    </p:spTree>
    <p:extLst>
      <p:ext uri="{BB962C8B-B14F-4D97-AF65-F5344CB8AC3E}">
        <p14:creationId xmlns:p14="http://schemas.microsoft.com/office/powerpoint/2010/main" val="314934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14D1-87BE-9145-28A2-E4ECA45B0F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B768D5-4044-E0BB-1170-9B129EC64D2E}"/>
              </a:ext>
            </a:extLst>
          </p:cNvPr>
          <p:cNvSpPr>
            <a:spLocks noGrp="1"/>
          </p:cNvSpPr>
          <p:nvPr>
            <p:ph idx="1"/>
          </p:nvPr>
        </p:nvSpPr>
        <p:spPr>
          <a:xfrm>
            <a:off x="2773599" y="1346670"/>
            <a:ext cx="7796540" cy="3997828"/>
          </a:xfrm>
        </p:spPr>
        <p:txBody>
          <a:bodyPr/>
          <a:lstStyle/>
          <a:p>
            <a:r>
              <a:rPr lang="en-US" dirty="0"/>
              <a:t>Designing </a:t>
            </a:r>
            <a:r>
              <a:rPr lang="en-US" dirty="0" err="1"/>
              <a:t>wireframes:Chatbot</a:t>
            </a:r>
            <a:r>
              <a:rPr lang="en-US" dirty="0"/>
              <a:t> involves creating a visual representation of the user interface and conversation flow. Wireframes help in planning the layout, interactions, and user experience of the </a:t>
            </a:r>
            <a:r>
              <a:rPr lang="en-US" dirty="0" err="1"/>
              <a:t>chatbot.Wireframes</a:t>
            </a:r>
            <a:r>
              <a:rPr lang="en-US" dirty="0"/>
              <a:t> serve as a foundational step in the </a:t>
            </a:r>
            <a:r>
              <a:rPr lang="en-US" dirty="0" err="1"/>
              <a:t>chatbot</a:t>
            </a:r>
            <a:r>
              <a:rPr lang="en-US" dirty="0"/>
              <a:t> development process, helping ensure that the </a:t>
            </a:r>
            <a:r>
              <a:rPr lang="en-US" dirty="0" err="1"/>
              <a:t>chatbot’s</a:t>
            </a:r>
            <a:r>
              <a:rPr lang="en-US" dirty="0"/>
              <a:t> user interface and conversation flow align with its objectives and user needs. They provide a visual reference for the development team to implement the </a:t>
            </a:r>
            <a:r>
              <a:rPr lang="en-US" dirty="0" err="1"/>
              <a:t>chatbot’s</a:t>
            </a:r>
            <a:r>
              <a:rPr lang="en-US" dirty="0"/>
              <a:t> interface and interactions effectively.</a:t>
            </a:r>
          </a:p>
          <a:p>
            <a:endParaRPr lang="en-US" dirty="0"/>
          </a:p>
        </p:txBody>
      </p:sp>
    </p:spTree>
    <p:extLst>
      <p:ext uri="{BB962C8B-B14F-4D97-AF65-F5344CB8AC3E}">
        <p14:creationId xmlns:p14="http://schemas.microsoft.com/office/powerpoint/2010/main" val="145788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7099-6A58-07A1-E934-2EA3E6624588}"/>
              </a:ext>
            </a:extLst>
          </p:cNvPr>
          <p:cNvSpPr>
            <a:spLocks noGrp="1"/>
          </p:cNvSpPr>
          <p:nvPr>
            <p:ph type="title"/>
          </p:nvPr>
        </p:nvSpPr>
        <p:spPr>
          <a:xfrm>
            <a:off x="321469" y="1236680"/>
            <a:ext cx="7958331" cy="1077229"/>
          </a:xfrm>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BBE67A77-1D50-896C-4812-C220BF451F8E}"/>
              </a:ext>
            </a:extLst>
          </p:cNvPr>
          <p:cNvSpPr>
            <a:spLocks noGrp="1"/>
          </p:cNvSpPr>
          <p:nvPr>
            <p:ph idx="1"/>
          </p:nvPr>
        </p:nvSpPr>
        <p:spPr/>
        <p:txBody>
          <a:bodyPr>
            <a:normAutofit fontScale="70000" lnSpcReduction="20000"/>
          </a:bodyPr>
          <a:lstStyle/>
          <a:p>
            <a:r>
              <a:rPr lang="en-US" dirty="0"/>
              <a:t>In summary, </a:t>
            </a:r>
            <a:r>
              <a:rPr lang="en-US" dirty="0" err="1"/>
              <a:t>chatbots</a:t>
            </a:r>
            <a:r>
              <a:rPr lang="en-US" dirty="0"/>
              <a:t> are versatile tools that play a significant role in modern digital experiences. Their ability to automate tasks, provide timely information, and enhance user interactions positions them as valuable assets for businesses and organizations seeking to improve efficiency, customer service, and engagement. As technology continues to advance, </a:t>
            </a:r>
            <a:r>
              <a:rPr lang="en-US" dirty="0" err="1"/>
              <a:t>chatbots</a:t>
            </a:r>
            <a:r>
              <a:rPr lang="en-US" dirty="0"/>
              <a:t> are expected to play an increasingly integral role in various facets of our daily lives.</a:t>
            </a:r>
          </a:p>
          <a:p>
            <a:r>
              <a:rPr lang="en-US" dirty="0" err="1"/>
              <a:t>Chatbots</a:t>
            </a:r>
            <a:r>
              <a:rPr lang="en-US" dirty="0"/>
              <a:t> have emerged as powerful tools that leverage artificial intelligence and natural language processing to enhance user experiences, streamline processes, and provide valuable assistance across various industries</a:t>
            </a:r>
          </a:p>
          <a:p>
            <a:r>
              <a:rPr lang="en-US" dirty="0"/>
              <a:t>                                                              THANKYOU</a:t>
            </a:r>
          </a:p>
          <a:p>
            <a:pPr marL="0" indent="0">
              <a:buNone/>
            </a:pPr>
            <a:endParaRPr lang="en-US" dirty="0"/>
          </a:p>
          <a:p>
            <a:pPr marL="0" indent="0">
              <a:buNone/>
            </a:pPr>
            <a:r>
              <a:rPr lang="en-US" dirty="0"/>
              <a:t>NAME:J.POOJA</a:t>
            </a:r>
          </a:p>
          <a:p>
            <a:pPr marL="0" indent="0">
              <a:buNone/>
            </a:pPr>
            <a:r>
              <a:rPr lang="en-US" dirty="0"/>
              <a:t>NM ID:au412721104034</a:t>
            </a:r>
          </a:p>
        </p:txBody>
      </p:sp>
    </p:spTree>
    <p:extLst>
      <p:ext uri="{BB962C8B-B14F-4D97-AF65-F5344CB8AC3E}">
        <p14:creationId xmlns:p14="http://schemas.microsoft.com/office/powerpoint/2010/main" val="54333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C73C-969F-6DA1-B869-067BE206C064}"/>
              </a:ext>
            </a:extLst>
          </p:cNvPr>
          <p:cNvSpPr>
            <a:spLocks noGrp="1"/>
          </p:cNvSpPr>
          <p:nvPr>
            <p:ph type="title"/>
          </p:nvPr>
        </p:nvSpPr>
        <p:spPr>
          <a:xfrm>
            <a:off x="-995785" y="891688"/>
            <a:ext cx="7958331" cy="1077229"/>
          </a:xfrm>
        </p:spPr>
        <p:txBody>
          <a:bodyPr/>
          <a:lstStyle/>
          <a:p>
            <a:r>
              <a:rPr lang="en-US" dirty="0"/>
              <a:t>CHATBOT</a:t>
            </a:r>
          </a:p>
        </p:txBody>
      </p:sp>
      <p:pic>
        <p:nvPicPr>
          <p:cNvPr id="4" name="Picture 4">
            <a:extLst>
              <a:ext uri="{FF2B5EF4-FFF2-40B4-BE49-F238E27FC236}">
                <a16:creationId xmlns:a16="http://schemas.microsoft.com/office/drawing/2014/main" id="{0636218E-DD95-3C12-B261-5CCBFA55A0FE}"/>
              </a:ext>
            </a:extLst>
          </p:cNvPr>
          <p:cNvPicPr>
            <a:picLocks noGrp="1" noChangeAspect="1"/>
          </p:cNvPicPr>
          <p:nvPr>
            <p:ph idx="1"/>
          </p:nvPr>
        </p:nvPicPr>
        <p:blipFill>
          <a:blip r:embed="rId2"/>
          <a:stretch>
            <a:fillRect/>
          </a:stretch>
        </p:blipFill>
        <p:spPr>
          <a:xfrm>
            <a:off x="1508486" y="1665308"/>
            <a:ext cx="9175028" cy="2831356"/>
          </a:xfrm>
        </p:spPr>
      </p:pic>
    </p:spTree>
    <p:extLst>
      <p:ext uri="{BB962C8B-B14F-4D97-AF65-F5344CB8AC3E}">
        <p14:creationId xmlns:p14="http://schemas.microsoft.com/office/powerpoint/2010/main" val="177068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75B5-EF46-6861-C1CC-52CB58E705F7}"/>
              </a:ext>
            </a:extLst>
          </p:cNvPr>
          <p:cNvSpPr>
            <a:spLocks noGrp="1"/>
          </p:cNvSpPr>
          <p:nvPr>
            <p:ph type="title"/>
          </p:nvPr>
        </p:nvSpPr>
        <p:spPr>
          <a:xfrm>
            <a:off x="959816" y="808056"/>
            <a:ext cx="7958331" cy="1077229"/>
          </a:xfrm>
        </p:spPr>
        <p:txBody>
          <a:bodyPr>
            <a:normAutofit/>
          </a:bodyPr>
          <a:lstStyle/>
          <a:p>
            <a:r>
              <a:rPr lang="en-US" sz="4800" dirty="0"/>
              <a:t>INTRODUCTION </a:t>
            </a:r>
          </a:p>
        </p:txBody>
      </p:sp>
      <p:sp>
        <p:nvSpPr>
          <p:cNvPr id="3" name="Content Placeholder 2">
            <a:extLst>
              <a:ext uri="{FF2B5EF4-FFF2-40B4-BE49-F238E27FC236}">
                <a16:creationId xmlns:a16="http://schemas.microsoft.com/office/drawing/2014/main" id="{9526C0C8-31A2-A5A5-2022-038AB082CC7B}"/>
              </a:ext>
            </a:extLst>
          </p:cNvPr>
          <p:cNvSpPr>
            <a:spLocks noGrp="1"/>
          </p:cNvSpPr>
          <p:nvPr>
            <p:ph idx="1"/>
          </p:nvPr>
        </p:nvSpPr>
        <p:spPr>
          <a:xfrm>
            <a:off x="2362832" y="974888"/>
            <a:ext cx="8869351" cy="5365190"/>
          </a:xfrm>
        </p:spPr>
        <p:txBody>
          <a:bodyPr>
            <a:normAutofit fontScale="62500" lnSpcReduction="20000"/>
          </a:bodyPr>
          <a:lstStyle/>
          <a:p>
            <a:pPr marL="0" indent="0">
              <a:buNone/>
            </a:pPr>
            <a:endParaRPr lang="en-US" sz="3200" dirty="0"/>
          </a:p>
          <a:p>
            <a:r>
              <a:rPr lang="en-US" sz="3200" dirty="0"/>
              <a:t>In today’s digital age, technology continues to reshape the way we interact with the world. One fascinating innovation at the forefront of this transformation is the </a:t>
            </a:r>
            <a:r>
              <a:rPr lang="en-US" sz="3200" dirty="0" err="1"/>
              <a:t>chatbot</a:t>
            </a:r>
            <a:r>
              <a:rPr lang="en-US" sz="3200" dirty="0"/>
              <a:t>. </a:t>
            </a:r>
            <a:r>
              <a:rPr lang="en-US" sz="3200" dirty="0" err="1"/>
              <a:t>Chatbots</a:t>
            </a:r>
            <a:r>
              <a:rPr lang="en-US" sz="3200" dirty="0"/>
              <a:t> have emerged as powerful tools that revolutionize communication and automation in various industries. From customer service and e-commerce to healthcare and finance, </a:t>
            </a:r>
            <a:r>
              <a:rPr lang="en-US" sz="3200" dirty="0" err="1"/>
              <a:t>chatbots</a:t>
            </a:r>
            <a:r>
              <a:rPr lang="en-US" sz="3200" dirty="0"/>
              <a:t> are changing the way we engage with technology and each other.</a:t>
            </a:r>
          </a:p>
          <a:p>
            <a:r>
              <a:rPr lang="en-US" sz="3200" dirty="0"/>
              <a:t>At its core, a </a:t>
            </a:r>
            <a:r>
              <a:rPr lang="en-US" sz="3200" dirty="0" err="1"/>
              <a:t>chatbot</a:t>
            </a:r>
            <a:r>
              <a:rPr lang="en-US" sz="3200" dirty="0"/>
              <a:t> is a computer program or artificial intelligence system designed to simulate human conversation. These conversational agents use natural language processing and machine learning techniques to understand and respond to user queries or commands. Whether you’re seeking assistance, information, or even entertainment, </a:t>
            </a:r>
            <a:r>
              <a:rPr lang="en-US" sz="3200" dirty="0" err="1"/>
              <a:t>chatbots</a:t>
            </a:r>
            <a:r>
              <a:rPr lang="en-US" sz="3200" dirty="0"/>
              <a:t> are becoming ubiquitous, offering convenience and efficiency in an increasingly fast-paced world</a:t>
            </a:r>
          </a:p>
        </p:txBody>
      </p:sp>
    </p:spTree>
    <p:extLst>
      <p:ext uri="{BB962C8B-B14F-4D97-AF65-F5344CB8AC3E}">
        <p14:creationId xmlns:p14="http://schemas.microsoft.com/office/powerpoint/2010/main" val="185737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4157-5799-3AA1-A948-EF86E1CC42DA}"/>
              </a:ext>
            </a:extLst>
          </p:cNvPr>
          <p:cNvSpPr>
            <a:spLocks noGrp="1"/>
          </p:cNvSpPr>
          <p:nvPr>
            <p:ph type="title"/>
          </p:nvPr>
        </p:nvSpPr>
        <p:spPr>
          <a:xfrm>
            <a:off x="2245691" y="870565"/>
            <a:ext cx="8603880" cy="683201"/>
          </a:xfrm>
        </p:spPr>
        <p:txBody>
          <a:bodyPr>
            <a:normAutofit fontScale="90000"/>
          </a:bodyPr>
          <a:lstStyle/>
          <a:p>
            <a:r>
              <a:rPr lang="en-US" sz="5400" dirty="0"/>
              <a:t>OBJECTIVES OF CHATBOT</a:t>
            </a:r>
          </a:p>
        </p:txBody>
      </p:sp>
      <p:sp>
        <p:nvSpPr>
          <p:cNvPr id="5" name="Content Placeholder 4">
            <a:extLst>
              <a:ext uri="{FF2B5EF4-FFF2-40B4-BE49-F238E27FC236}">
                <a16:creationId xmlns:a16="http://schemas.microsoft.com/office/drawing/2014/main" id="{1541E411-98B1-37E1-F764-9B7DC894F69B}"/>
              </a:ext>
            </a:extLst>
          </p:cNvPr>
          <p:cNvSpPr>
            <a:spLocks noGrp="1"/>
          </p:cNvSpPr>
          <p:nvPr>
            <p:ph idx="1"/>
          </p:nvPr>
        </p:nvSpPr>
        <p:spPr>
          <a:xfrm rot="10800000" flipV="1">
            <a:off x="1794060" y="4587260"/>
            <a:ext cx="8603880" cy="683201"/>
          </a:xfrm>
        </p:spPr>
        <p:txBody>
          <a:bodyPr>
            <a:noAutofit/>
          </a:bodyPr>
          <a:lstStyle/>
          <a:p>
            <a:r>
              <a:rPr lang="en-US" sz="1800" dirty="0"/>
              <a:t>The objectives of a </a:t>
            </a:r>
            <a:r>
              <a:rPr lang="en-US" sz="1800" dirty="0" err="1"/>
              <a:t>chatbot</a:t>
            </a:r>
            <a:r>
              <a:rPr lang="en-US" sz="1800" dirty="0"/>
              <a:t> can vary depending on its purpose and the organization or individual implementing it. Here are some common objectives of </a:t>
            </a:r>
            <a:r>
              <a:rPr lang="en-US" sz="1800" dirty="0" err="1"/>
              <a:t>chatbots</a:t>
            </a:r>
            <a:endParaRPr lang="en-US" sz="1800" dirty="0"/>
          </a:p>
          <a:p>
            <a:r>
              <a:rPr lang="en-US" sz="1800" dirty="0"/>
              <a:t>The chat bots are used in many field such as Education, </a:t>
            </a:r>
            <a:r>
              <a:rPr lang="en-US" sz="1800" dirty="0" err="1"/>
              <a:t>medical,security,costumer</a:t>
            </a:r>
            <a:r>
              <a:rPr lang="en-US" sz="1800" dirty="0"/>
              <a:t> support </a:t>
            </a:r>
            <a:r>
              <a:rPr lang="en-US" sz="1800" dirty="0" err="1"/>
              <a:t>ect</a:t>
            </a:r>
            <a:r>
              <a:rPr lang="en-US" sz="1800" dirty="0"/>
              <a:t>… </a:t>
            </a:r>
          </a:p>
          <a:p>
            <a:endParaRPr lang="en-US" sz="1800" dirty="0"/>
          </a:p>
          <a:p>
            <a:pPr marL="0" indent="0">
              <a:buNone/>
            </a:pPr>
            <a:r>
              <a:rPr lang="en-US" sz="1800" dirty="0"/>
              <a:t>- Clearly outline the </a:t>
            </a:r>
            <a:r>
              <a:rPr lang="en-US" sz="1800" dirty="0" err="1"/>
              <a:t>chatbot’s</a:t>
            </a:r>
            <a:r>
              <a:rPr lang="en-US" sz="1800" dirty="0"/>
              <a:t> mission, whether it’s to optimize customer support or streamline website navigation.
- Deeply fathom the user base: Explore their needs, preferences, and pain points to tailor the </a:t>
            </a:r>
            <a:r>
              <a:rPr lang="en-US" sz="1800" dirty="0" err="1"/>
              <a:t>chatbot</a:t>
            </a:r>
            <a:r>
              <a:rPr lang="en-US" sz="1800" dirty="0"/>
              <a:t> experience.
- Analyze competitors’ </a:t>
            </a:r>
            <a:r>
              <a:rPr lang="en-US" sz="1800" dirty="0" err="1"/>
              <a:t>chatbots</a:t>
            </a:r>
            <a:r>
              <a:rPr lang="en-US" sz="1800" dirty="0"/>
              <a:t> to pinpoint opportunities for differentiation and innovation.</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01477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6283-735C-47C0-045F-C713541B149D}"/>
              </a:ext>
            </a:extLst>
          </p:cNvPr>
          <p:cNvSpPr>
            <a:spLocks noGrp="1"/>
          </p:cNvSpPr>
          <p:nvPr>
            <p:ph type="title"/>
          </p:nvPr>
        </p:nvSpPr>
        <p:spPr>
          <a:xfrm>
            <a:off x="179679" y="1179678"/>
            <a:ext cx="11296862" cy="872438"/>
          </a:xfrm>
        </p:spPr>
        <p:txBody>
          <a:bodyPr>
            <a:normAutofit fontScale="90000"/>
          </a:bodyPr>
          <a:lstStyle/>
          <a:p>
            <a:r>
              <a:rPr lang="en-US" sz="5400" dirty="0"/>
              <a:t>INDENTIFY TO TARGET AUDIENCE </a:t>
            </a:r>
          </a:p>
        </p:txBody>
      </p:sp>
      <p:sp>
        <p:nvSpPr>
          <p:cNvPr id="3" name="Content Placeholder 2">
            <a:extLst>
              <a:ext uri="{FF2B5EF4-FFF2-40B4-BE49-F238E27FC236}">
                <a16:creationId xmlns:a16="http://schemas.microsoft.com/office/drawing/2014/main" id="{003688EF-21B9-38C1-2F6B-5BA7D15AE37B}"/>
              </a:ext>
            </a:extLst>
          </p:cNvPr>
          <p:cNvSpPr>
            <a:spLocks noGrp="1"/>
          </p:cNvSpPr>
          <p:nvPr>
            <p:ph idx="1"/>
          </p:nvPr>
        </p:nvSpPr>
        <p:spPr>
          <a:xfrm>
            <a:off x="1499909" y="2052116"/>
            <a:ext cx="9192182" cy="3997828"/>
          </a:xfrm>
        </p:spPr>
        <p:txBody>
          <a:bodyPr>
            <a:normAutofit fontScale="62500" lnSpcReduction="20000"/>
          </a:bodyPr>
          <a:lstStyle/>
          <a:p>
            <a:r>
              <a:rPr lang="en-US" sz="3600" dirty="0"/>
              <a:t>Define the </a:t>
            </a:r>
            <a:r>
              <a:rPr lang="en-US" sz="3600" dirty="0" err="1"/>
              <a:t>Purpose:Start</a:t>
            </a:r>
            <a:r>
              <a:rPr lang="en-US" sz="3600" dirty="0"/>
              <a:t> by clearly defining the primary purpose of your </a:t>
            </a:r>
            <a:r>
              <a:rPr lang="en-US" sz="3600" dirty="0" err="1"/>
              <a:t>chatbot</a:t>
            </a:r>
            <a:r>
              <a:rPr lang="en-US" sz="3600" dirty="0"/>
              <a:t>. What problem does it aim to solve or what tasks does it need to perform?
User Needs and Pain </a:t>
            </a:r>
            <a:r>
              <a:rPr lang="en-US" sz="3600" dirty="0" err="1"/>
              <a:t>Points:Identify</a:t>
            </a:r>
            <a:r>
              <a:rPr lang="en-US" sz="3600" dirty="0"/>
              <a:t> the specific needs, challenges, or pain points that your </a:t>
            </a:r>
            <a:r>
              <a:rPr lang="en-US" sz="3600" dirty="0" err="1"/>
              <a:t>chatbot</a:t>
            </a:r>
            <a:r>
              <a:rPr lang="en-US" sz="3600" dirty="0"/>
              <a:t> can address. Consider conducting user research or surveys to gather insights.</a:t>
            </a:r>
          </a:p>
          <a:p>
            <a:r>
              <a:rPr lang="en-US" sz="3600" dirty="0"/>
              <a:t>Once you have gathered this information, you can create detailed user personas or profiles that represent your target audience. These personas should include </a:t>
            </a:r>
          </a:p>
        </p:txBody>
      </p:sp>
    </p:spTree>
    <p:extLst>
      <p:ext uri="{BB962C8B-B14F-4D97-AF65-F5344CB8AC3E}">
        <p14:creationId xmlns:p14="http://schemas.microsoft.com/office/powerpoint/2010/main" val="67149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1A1F-72D0-3253-88A4-04DEFFAD9C3A}"/>
              </a:ext>
            </a:extLst>
          </p:cNvPr>
          <p:cNvSpPr>
            <a:spLocks noGrp="1"/>
          </p:cNvSpPr>
          <p:nvPr>
            <p:ph type="title"/>
          </p:nvPr>
        </p:nvSpPr>
        <p:spPr>
          <a:xfrm>
            <a:off x="2611808" y="808056"/>
            <a:ext cx="7246567" cy="701061"/>
          </a:xfrm>
        </p:spPr>
        <p:txBody>
          <a:bodyPr>
            <a:normAutofit fontScale="90000"/>
          </a:bodyPr>
          <a:lstStyle/>
          <a:p>
            <a:r>
              <a:rPr lang="en-US" sz="4400" dirty="0"/>
              <a:t>ANALYSING COMPETITORS</a:t>
            </a:r>
            <a:br>
              <a:rPr lang="en-US" sz="4400" dirty="0"/>
            </a:br>
            <a:endParaRPr lang="en-US" sz="4400" dirty="0"/>
          </a:p>
        </p:txBody>
      </p:sp>
      <p:sp>
        <p:nvSpPr>
          <p:cNvPr id="5" name="Content Placeholder 4">
            <a:extLst>
              <a:ext uri="{FF2B5EF4-FFF2-40B4-BE49-F238E27FC236}">
                <a16:creationId xmlns:a16="http://schemas.microsoft.com/office/drawing/2014/main" id="{41B806C8-FF8E-6D7B-583A-F357E87B6AEC}"/>
              </a:ext>
            </a:extLst>
          </p:cNvPr>
          <p:cNvSpPr>
            <a:spLocks noGrp="1"/>
          </p:cNvSpPr>
          <p:nvPr>
            <p:ph idx="1"/>
          </p:nvPr>
        </p:nvSpPr>
        <p:spPr>
          <a:xfrm>
            <a:off x="1869281" y="2486838"/>
            <a:ext cx="9185673" cy="3763944"/>
          </a:xfrm>
        </p:spPr>
        <p:txBody>
          <a:bodyPr>
            <a:normAutofit fontScale="70000" lnSpcReduction="20000"/>
          </a:bodyPr>
          <a:lstStyle/>
          <a:p>
            <a:r>
              <a:rPr lang="en-US" dirty="0"/>
              <a:t>Analyzing competitors in the </a:t>
            </a:r>
            <a:r>
              <a:rPr lang="en-US" dirty="0" err="1"/>
              <a:t>chatbot</a:t>
            </a:r>
            <a:r>
              <a:rPr lang="en-US" dirty="0"/>
              <a:t> space is essential for understanding the market landscape, identifying opportunities, and differentiating your own </a:t>
            </a:r>
            <a:r>
              <a:rPr lang="en-US" dirty="0" err="1"/>
              <a:t>chatbot</a:t>
            </a:r>
            <a:r>
              <a:rPr lang="en-US" dirty="0"/>
              <a:t>. Here's a step-by-step guide on how to analyze competitors in the </a:t>
            </a:r>
            <a:r>
              <a:rPr lang="en-US" dirty="0" err="1"/>
              <a:t>chatbot</a:t>
            </a:r>
            <a:r>
              <a:rPr lang="en-US" dirty="0"/>
              <a:t> industry</a:t>
            </a:r>
          </a:p>
          <a:p>
            <a:pPr marL="457200" indent="-457200">
              <a:buFont typeface="+mj-lt"/>
              <a:buAutoNum type="arabicPeriod"/>
            </a:pPr>
            <a:r>
              <a:rPr lang="en-US" dirty="0"/>
              <a:t>Study Their </a:t>
            </a:r>
            <a:r>
              <a:rPr lang="en-US" dirty="0" err="1"/>
              <a:t>Chatbot</a:t>
            </a:r>
            <a:r>
              <a:rPr lang="en-US" dirty="0"/>
              <a:t> Functionality</a:t>
            </a:r>
          </a:p>
          <a:p>
            <a:pPr marL="457200" indent="-457200">
              <a:buFont typeface="+mj-lt"/>
              <a:buAutoNum type="arabicPeriod"/>
            </a:pPr>
            <a:r>
              <a:rPr lang="en-US" dirty="0"/>
              <a:t>User Experience (UX) Evaluation</a:t>
            </a:r>
          </a:p>
          <a:p>
            <a:pPr marL="457200" indent="-457200">
              <a:buFont typeface="+mj-lt"/>
              <a:buAutoNum type="arabicPeriod"/>
            </a:pPr>
            <a:r>
              <a:rPr lang="en-US" dirty="0" err="1"/>
              <a:t>Chatbot</a:t>
            </a:r>
            <a:r>
              <a:rPr lang="en-US" dirty="0"/>
              <a:t> Conversations</a:t>
            </a:r>
          </a:p>
          <a:p>
            <a:pPr marL="457200" indent="-457200">
              <a:buFont typeface="+mj-lt"/>
              <a:buAutoNum type="arabicPeriod"/>
            </a:pPr>
            <a:r>
              <a:rPr lang="en-US" dirty="0"/>
              <a:t>Differentiation Strategy</a:t>
            </a:r>
          </a:p>
          <a:p>
            <a:pPr marL="457200" indent="-457200">
              <a:buFont typeface="+mj-lt"/>
              <a:buAutoNum type="arabicPeriod"/>
            </a:pPr>
            <a:r>
              <a:rPr lang="en-US" dirty="0"/>
              <a:t>Feedback from Users</a:t>
            </a:r>
          </a:p>
          <a:p>
            <a:pPr marL="0" indent="0">
              <a:buNone/>
            </a:pPr>
            <a:r>
              <a:rPr lang="en-US" dirty="0"/>
              <a:t>By conducting a thorough competitive analysis, you can gain valuable insights into the </a:t>
            </a:r>
            <a:r>
              <a:rPr lang="en-US" dirty="0" err="1"/>
              <a:t>chatbot</a:t>
            </a:r>
            <a:r>
              <a:rPr lang="en-US" dirty="0"/>
              <a:t> market, identify gaps or opportunities, and develop a strategic plan for your own </a:t>
            </a:r>
            <a:r>
              <a:rPr lang="en-US" dirty="0" err="1"/>
              <a:t>chatbot’s</a:t>
            </a:r>
            <a:r>
              <a:rPr lang="en-US" dirty="0"/>
              <a:t> success.</a:t>
            </a:r>
          </a:p>
          <a:p>
            <a:pPr marL="457200" indent="-457200">
              <a:buFont typeface="+mj-lt"/>
              <a:buAutoNum type="arabicPeriod"/>
            </a:pPr>
            <a:endParaRPr lang="en-US" dirty="0"/>
          </a:p>
        </p:txBody>
      </p:sp>
    </p:spTree>
    <p:extLst>
      <p:ext uri="{BB962C8B-B14F-4D97-AF65-F5344CB8AC3E}">
        <p14:creationId xmlns:p14="http://schemas.microsoft.com/office/powerpoint/2010/main" val="195695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F77E-13D1-28F5-55CF-249F48AE1264}"/>
              </a:ext>
            </a:extLst>
          </p:cNvPr>
          <p:cNvSpPr>
            <a:spLocks noGrp="1"/>
          </p:cNvSpPr>
          <p:nvPr>
            <p:ph type="title"/>
          </p:nvPr>
        </p:nvSpPr>
        <p:spPr>
          <a:xfrm>
            <a:off x="2116834" y="10414687"/>
            <a:ext cx="7958331" cy="1077229"/>
          </a:xfrm>
        </p:spPr>
        <p:txBody>
          <a:bodyPr/>
          <a:lstStyle/>
          <a:p>
            <a:endParaRPr lang="en-US"/>
          </a:p>
        </p:txBody>
      </p:sp>
      <p:sp>
        <p:nvSpPr>
          <p:cNvPr id="3" name="Content Placeholder 2">
            <a:extLst>
              <a:ext uri="{FF2B5EF4-FFF2-40B4-BE49-F238E27FC236}">
                <a16:creationId xmlns:a16="http://schemas.microsoft.com/office/drawing/2014/main" id="{19CF9394-BBEF-0A68-DE79-A73D840541AD}"/>
              </a:ext>
            </a:extLst>
          </p:cNvPr>
          <p:cNvSpPr>
            <a:spLocks noGrp="1"/>
          </p:cNvSpPr>
          <p:nvPr>
            <p:ph idx="1"/>
          </p:nvPr>
        </p:nvSpPr>
        <p:spPr>
          <a:xfrm>
            <a:off x="2116834" y="194741"/>
            <a:ext cx="8634510" cy="5413102"/>
          </a:xfrm>
        </p:spPr>
        <p:txBody>
          <a:bodyPr>
            <a:normAutofit fontScale="85000" lnSpcReduction="10000"/>
          </a:bodyPr>
          <a:lstStyle/>
          <a:p>
            <a:r>
              <a:rPr lang="en-US" dirty="0"/>
              <a:t>MANAGEMENT AND MAINTAINCE:</a:t>
            </a:r>
          </a:p>
          <a:p>
            <a:r>
              <a:rPr lang="en-US" dirty="0"/>
              <a:t>Managing and maintaining a </a:t>
            </a:r>
            <a:r>
              <a:rPr lang="en-US" dirty="0" err="1"/>
              <a:t>chatbot</a:t>
            </a:r>
            <a:r>
              <a:rPr lang="en-US" dirty="0"/>
              <a:t> is crucial to ensure its continued effectiveness, usability, and </a:t>
            </a:r>
            <a:r>
              <a:rPr lang="en-US" dirty="0" err="1"/>
              <a:t>relevanceChatbot</a:t>
            </a:r>
            <a:r>
              <a:rPr lang="en-US" dirty="0"/>
              <a:t> management and maintenance should be an ongoing process, with regular assessments and improvements based on user feedback and changing needs. It’s essential to have a dedicated team responsible for these tasks and a well-defined process for handling updates and enhancements</a:t>
            </a:r>
          </a:p>
          <a:p>
            <a:r>
              <a:rPr lang="en-US" dirty="0"/>
              <a:t>User Interface Development:</a:t>
            </a:r>
          </a:p>
          <a:p>
            <a:pPr marL="0" indent="0">
              <a:buNone/>
            </a:pPr>
            <a:r>
              <a:rPr lang="en-US" dirty="0"/>
              <a:t>~DEVICE WIREFRAMES: Generate skeletal structures for the </a:t>
            </a:r>
            <a:r>
              <a:rPr lang="en-US" dirty="0" err="1"/>
              <a:t>chatbot’s</a:t>
            </a:r>
            <a:r>
              <a:rPr lang="en-US" dirty="0"/>
              <a:t> user interface, guaranteeing adaptability and uniformity across diverse </a:t>
            </a:r>
            <a:r>
              <a:rPr lang="en-US" dirty="0" err="1"/>
              <a:t>devdevice</a:t>
            </a:r>
            <a:endParaRPr lang="en-US" dirty="0"/>
          </a:p>
          <a:p>
            <a:pPr marL="0" indent="0">
              <a:buNone/>
            </a:pPr>
            <a:r>
              <a:rPr lang="en-US" dirty="0"/>
              <a:t>~SECURITY </a:t>
            </a:r>
            <a:r>
              <a:rPr lang="en-US" dirty="0" err="1"/>
              <a:t>IMPLEMENTATION:Enforce</a:t>
            </a:r>
            <a:r>
              <a:rPr lang="en-US" dirty="0"/>
              <a:t> user authentication and data encryption: Put in place robust security protocols, including user verification and data encryption, to safeguard sensitive information.</a:t>
            </a:r>
          </a:p>
          <a:p>
            <a:r>
              <a:rPr lang="en-US" dirty="0"/>
              <a:t>DATA </a:t>
            </a:r>
            <a:r>
              <a:rPr lang="en-US" dirty="0" err="1"/>
              <a:t>TRAINING:Data</a:t>
            </a:r>
            <a:r>
              <a:rPr lang="en-US" dirty="0"/>
              <a:t> training is a critical component of building an effective </a:t>
            </a:r>
            <a:r>
              <a:rPr lang="en-US" dirty="0" err="1"/>
              <a:t>chatbot</a:t>
            </a:r>
            <a:r>
              <a:rPr lang="en-US" dirty="0"/>
              <a:t>, especially when it comes to </a:t>
            </a:r>
            <a:r>
              <a:rPr lang="en-US" dirty="0" err="1"/>
              <a:t>chatbots</a:t>
            </a:r>
            <a:r>
              <a:rPr lang="en-US" dirty="0"/>
              <a:t> that rely on natural language understanding (NLU) and natural language processing (NLP) technologies. </a:t>
            </a:r>
          </a:p>
        </p:txBody>
      </p:sp>
    </p:spTree>
    <p:extLst>
      <p:ext uri="{BB962C8B-B14F-4D97-AF65-F5344CB8AC3E}">
        <p14:creationId xmlns:p14="http://schemas.microsoft.com/office/powerpoint/2010/main" val="403721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9F81-494F-85D3-928C-C06167AB1E43}"/>
              </a:ext>
            </a:extLst>
          </p:cNvPr>
          <p:cNvSpPr>
            <a:spLocks noGrp="1"/>
          </p:cNvSpPr>
          <p:nvPr>
            <p:ph type="title"/>
          </p:nvPr>
        </p:nvSpPr>
        <p:spPr/>
        <p:txBody>
          <a:bodyPr/>
          <a:lstStyle/>
          <a:p>
            <a:r>
              <a:rPr lang="en-US" dirty="0"/>
              <a:t>NATURAL LANGUAGE PROCESSING </a:t>
            </a:r>
          </a:p>
        </p:txBody>
      </p:sp>
      <p:sp>
        <p:nvSpPr>
          <p:cNvPr id="3" name="Content Placeholder 2">
            <a:extLst>
              <a:ext uri="{FF2B5EF4-FFF2-40B4-BE49-F238E27FC236}">
                <a16:creationId xmlns:a16="http://schemas.microsoft.com/office/drawing/2014/main" id="{CFA1713C-1DF0-B675-2CFB-942FB141C41A}"/>
              </a:ext>
            </a:extLst>
          </p:cNvPr>
          <p:cNvSpPr>
            <a:spLocks noGrp="1"/>
          </p:cNvSpPr>
          <p:nvPr>
            <p:ph idx="1"/>
          </p:nvPr>
        </p:nvSpPr>
        <p:spPr/>
        <p:txBody>
          <a:bodyPr>
            <a:normAutofit fontScale="85000" lnSpcReduction="20000"/>
          </a:bodyPr>
          <a:lstStyle/>
          <a:p>
            <a:r>
              <a:rPr lang="en-US" dirty="0"/>
              <a:t>Natural Language Processing (NLP) is a subfield of artificial intelligence (AI) that focuses on the interaction between computers and human language. It encompasses the development of algorithms and models that enable machines to understand, interpret, and generate human language in a way that is both meaningful and </a:t>
            </a:r>
            <a:r>
              <a:rPr lang="en-US" dirty="0" err="1"/>
              <a:t>useful.NLP</a:t>
            </a:r>
            <a:r>
              <a:rPr lang="en-US" dirty="0"/>
              <a:t> technologies rely on machine learning and deep learning techniques, including neural networks, recurrent neural networks (RNNs), and transformers. They require extensive training on large datasets to perform well and can be fine-tuned for specific tasks and domains.</a:t>
            </a:r>
          </a:p>
          <a:p>
            <a:r>
              <a:rPr lang="en-US" dirty="0"/>
              <a:t>NLP has applications in various industries, including healthcare (clinical notes analysis), finance (sentiment analysis for trading), customer support (</a:t>
            </a:r>
            <a:r>
              <a:rPr lang="en-US" dirty="0" err="1"/>
              <a:t>chatbots</a:t>
            </a:r>
            <a:r>
              <a:rPr lang="en-US" dirty="0"/>
              <a:t>), and content generation (automated content creation). It continues to advance rapidly, with innovations in language models and techniques driving its evolution.</a:t>
            </a:r>
          </a:p>
        </p:txBody>
      </p:sp>
    </p:spTree>
    <p:extLst>
      <p:ext uri="{BB962C8B-B14F-4D97-AF65-F5344CB8AC3E}">
        <p14:creationId xmlns:p14="http://schemas.microsoft.com/office/powerpoint/2010/main" val="157550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5D1C-6D7B-C72D-58A0-E3C38C1FC4E8}"/>
              </a:ext>
            </a:extLst>
          </p:cNvPr>
          <p:cNvSpPr>
            <a:spLocks noGrp="1"/>
          </p:cNvSpPr>
          <p:nvPr>
            <p:ph type="title"/>
          </p:nvPr>
        </p:nvSpPr>
        <p:spPr/>
        <p:txBody>
          <a:bodyPr>
            <a:normAutofit fontScale="90000"/>
          </a:bodyPr>
          <a:lstStyle/>
          <a:p>
            <a:r>
              <a:rPr lang="en-US" dirty="0"/>
              <a:t>NATURAL LANGUAGE UNDERSTANDING</a:t>
            </a:r>
            <a:br>
              <a:rPr lang="en-US" dirty="0"/>
            </a:br>
            <a:endParaRPr lang="en-US" dirty="0"/>
          </a:p>
        </p:txBody>
      </p:sp>
      <p:sp>
        <p:nvSpPr>
          <p:cNvPr id="3" name="Content Placeholder 2">
            <a:extLst>
              <a:ext uri="{FF2B5EF4-FFF2-40B4-BE49-F238E27FC236}">
                <a16:creationId xmlns:a16="http://schemas.microsoft.com/office/drawing/2014/main" id="{3ACDA292-BDDF-486E-9424-CCFFB509952B}"/>
              </a:ext>
            </a:extLst>
          </p:cNvPr>
          <p:cNvSpPr>
            <a:spLocks noGrp="1"/>
          </p:cNvSpPr>
          <p:nvPr>
            <p:ph idx="1"/>
          </p:nvPr>
        </p:nvSpPr>
        <p:spPr/>
        <p:txBody>
          <a:bodyPr>
            <a:normAutofit fontScale="85000" lnSpcReduction="10000"/>
          </a:bodyPr>
          <a:lstStyle/>
          <a:p>
            <a:r>
              <a:rPr lang="en-US" dirty="0"/>
              <a:t>NLU, or Natural Language Understanding, is a crucial component of a </a:t>
            </a:r>
            <a:r>
              <a:rPr lang="en-US" dirty="0" err="1"/>
              <a:t>chatbot’s</a:t>
            </a:r>
            <a:r>
              <a:rPr lang="en-US" dirty="0"/>
              <a:t> functionality. It enables the </a:t>
            </a:r>
            <a:r>
              <a:rPr lang="en-US" dirty="0" err="1"/>
              <a:t>chatbot</a:t>
            </a:r>
            <a:r>
              <a:rPr lang="en-US" dirty="0"/>
              <a:t> to comprehend and interpret the user’s input or queries in natural language, allowing it to provide relevant and meaningful </a:t>
            </a:r>
            <a:r>
              <a:rPr lang="en-US" dirty="0" err="1"/>
              <a:t>responsesNLU</a:t>
            </a:r>
            <a:r>
              <a:rPr lang="en-US" dirty="0"/>
              <a:t> models and systems can range from rule-based approaches to more advanced machine learning models, including natural language processing (NLP) models like BERT or custom-built models trained on specific </a:t>
            </a:r>
            <a:r>
              <a:rPr lang="en-US" dirty="0" err="1"/>
              <a:t>chatbot</a:t>
            </a:r>
            <a:r>
              <a:rPr lang="en-US" dirty="0"/>
              <a:t> datasets. The choice of NLU approach depends on the complexity of the </a:t>
            </a:r>
            <a:r>
              <a:rPr lang="en-US" dirty="0" err="1"/>
              <a:t>chatbot’s</a:t>
            </a:r>
            <a:r>
              <a:rPr lang="en-US" dirty="0"/>
              <a:t> tasks and the available data.</a:t>
            </a:r>
          </a:p>
          <a:p>
            <a:r>
              <a:rPr lang="en-US" dirty="0"/>
              <a:t>Effective NLU is essential for </a:t>
            </a:r>
            <a:r>
              <a:rPr lang="en-US" dirty="0" err="1"/>
              <a:t>chatbots</a:t>
            </a:r>
            <a:r>
              <a:rPr lang="en-US" dirty="0"/>
              <a:t> to provide accurate and relevant responses to user queries, making the interactions feel more natural and human-like. It’s a critical component for </a:t>
            </a:r>
            <a:r>
              <a:rPr lang="en-US" dirty="0" err="1"/>
              <a:t>chatbots</a:t>
            </a:r>
            <a:r>
              <a:rPr lang="en-US" dirty="0"/>
              <a:t> used in customer support, virtual assistants, and other conversational applications.</a:t>
            </a:r>
          </a:p>
        </p:txBody>
      </p:sp>
    </p:spTree>
    <p:extLst>
      <p:ext uri="{BB962C8B-B14F-4D97-AF65-F5344CB8AC3E}">
        <p14:creationId xmlns:p14="http://schemas.microsoft.com/office/powerpoint/2010/main" val="2658451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Madison</vt:lpstr>
      <vt:lpstr>DESING TO INNOVATION                                                               </vt:lpstr>
      <vt:lpstr>CHATBOT</vt:lpstr>
      <vt:lpstr>INTRODUCTION </vt:lpstr>
      <vt:lpstr>OBJECTIVES OF CHATBOT</vt:lpstr>
      <vt:lpstr>INDENTIFY TO TARGET AUDIENCE </vt:lpstr>
      <vt:lpstr>ANALYSING COMPETITORS </vt:lpstr>
      <vt:lpstr>PowerPoint Presentation</vt:lpstr>
      <vt:lpstr>NATURAL LANGUAGE PROCESSING </vt:lpstr>
      <vt:lpstr>NATURAL LANGUAGE UNDERSTANDING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c:title>
  <dc:creator>poojajayachandran2410@gmail.com</dc:creator>
  <cp:lastModifiedBy>poojajayachandran2410@gmail.com</cp:lastModifiedBy>
  <cp:revision>2</cp:revision>
  <dcterms:created xsi:type="dcterms:W3CDTF">2023-10-09T16:02:09Z</dcterms:created>
  <dcterms:modified xsi:type="dcterms:W3CDTF">2023-10-09T17:47:15Z</dcterms:modified>
</cp:coreProperties>
</file>