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6" r:id="rId2"/>
    <p:sldId id="256" r:id="rId3"/>
    <p:sldId id="257" r:id="rId4"/>
    <p:sldId id="258"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76"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014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43845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6905" y="0"/>
            <a:ext cx="14630400" cy="8229600"/>
          </a:xfrm>
          <a:prstGeom prst="rect">
            <a:avLst/>
          </a:prstGeom>
          <a:solidFill>
            <a:srgbClr val="FFFCFA"/>
          </a:solidFill>
          <a:ln/>
        </p:spPr>
        <p:txBody>
          <a:bodyPr/>
          <a:lstStyle/>
          <a:p>
            <a:endParaRPr lang="en-IN" dirty="0"/>
          </a:p>
        </p:txBody>
      </p:sp>
      <p:sp>
        <p:nvSpPr>
          <p:cNvPr id="4" name="Text 2"/>
          <p:cNvSpPr/>
          <p:nvPr/>
        </p:nvSpPr>
        <p:spPr>
          <a:xfrm>
            <a:off x="2037993" y="1683663"/>
            <a:ext cx="8072676" cy="694373"/>
          </a:xfrm>
          <a:prstGeom prst="rect">
            <a:avLst/>
          </a:prstGeom>
          <a:noFill/>
          <a:ln/>
        </p:spPr>
        <p:txBody>
          <a:bodyPr wrap="none" rtlCol="0" anchor="t"/>
          <a:lstStyle/>
          <a:p>
            <a:pPr marL="0" indent="0">
              <a:lnSpc>
                <a:spcPts val="5468"/>
              </a:lnSpc>
              <a:buNone/>
            </a:pPr>
            <a:r>
              <a:rPr lang="en-US" sz="4400" b="1" dirty="0">
                <a:solidFill>
                  <a:srgbClr val="443728"/>
                </a:solidFill>
                <a:latin typeface="Times New Roman" panose="02020603050405020304" pitchFamily="18" charset="0"/>
                <a:ea typeface="Crimson Pro" pitchFamily="34" charset="-122"/>
                <a:cs typeface="Times New Roman" panose="02020603050405020304" pitchFamily="18" charset="0"/>
              </a:rPr>
              <a:t>                Text Processing and Classification</a:t>
            </a:r>
          </a:p>
          <a:p>
            <a:pPr marL="0" indent="0">
              <a:lnSpc>
                <a:spcPts val="5468"/>
              </a:lnSpc>
              <a:buNone/>
            </a:pPr>
            <a:endParaRPr lang="en-US" sz="4400" b="1" dirty="0">
              <a:solidFill>
                <a:srgbClr val="443728"/>
              </a:solidFill>
              <a:latin typeface="Crimson Pro" pitchFamily="34" charset="0"/>
              <a:ea typeface="Crimson Pro" pitchFamily="34" charset="-122"/>
            </a:endParaRPr>
          </a:p>
          <a:p>
            <a:pPr marL="0" indent="0">
              <a:lnSpc>
                <a:spcPts val="5468"/>
              </a:lnSpc>
              <a:buNone/>
            </a:pPr>
            <a:endParaRPr lang="en-US" sz="4400" b="1" dirty="0">
              <a:solidFill>
                <a:srgbClr val="443728"/>
              </a:solidFill>
              <a:latin typeface="Crimson Pro" pitchFamily="34" charset="0"/>
              <a:ea typeface="Crimson Pro" pitchFamily="34" charset="-122"/>
            </a:endParaRPr>
          </a:p>
          <a:p>
            <a:pPr marL="0" indent="0">
              <a:lnSpc>
                <a:spcPts val="5468"/>
              </a:lnSpc>
              <a:buNone/>
            </a:pPr>
            <a:endParaRPr lang="en-US" sz="4400" b="1" dirty="0">
              <a:solidFill>
                <a:srgbClr val="443728"/>
              </a:solidFill>
              <a:latin typeface="Crimson Pro" pitchFamily="34" charset="0"/>
              <a:ea typeface="Crimson Pro" pitchFamily="34" charset="-122"/>
              <a:cs typeface="Times New Roman" panose="02020603050405020304" pitchFamily="18" charset="0"/>
            </a:endParaRPr>
          </a:p>
          <a:p>
            <a:pPr marL="0" indent="0">
              <a:lnSpc>
                <a:spcPts val="5468"/>
              </a:lnSpc>
              <a:buNone/>
            </a:pPr>
            <a:endParaRPr lang="en-US" sz="4400" b="1" dirty="0">
              <a:solidFill>
                <a:srgbClr val="443728"/>
              </a:solidFill>
              <a:latin typeface="Crimson Pro" pitchFamily="34" charset="0"/>
              <a:ea typeface="Crimson Pro" pitchFamily="34" charset="-122"/>
              <a:cs typeface="Times New Roman" panose="02020603050405020304" pitchFamily="18" charset="0"/>
            </a:endParaRPr>
          </a:p>
          <a:p>
            <a:pPr marL="0" indent="0">
              <a:lnSpc>
                <a:spcPts val="5468"/>
              </a:lnSpc>
              <a:buNone/>
            </a:pPr>
            <a:r>
              <a:rPr lang="en-US" sz="4400" b="1" dirty="0">
                <a:solidFill>
                  <a:srgbClr val="443728"/>
                </a:solidFill>
                <a:latin typeface="Crimson Pro" pitchFamily="34" charset="0"/>
                <a:ea typeface="Crimson Pro" pitchFamily="34" charset="-122"/>
                <a:cs typeface="Times New Roman" panose="02020603050405020304" pitchFamily="18" charset="0"/>
              </a:rPr>
              <a:t>                                                        </a:t>
            </a:r>
            <a:r>
              <a:rPr lang="en-US" sz="4400" b="1" dirty="0">
                <a:solidFill>
                  <a:srgbClr val="443728"/>
                </a:solidFill>
                <a:latin typeface="Times New Roman" panose="02020603050405020304" pitchFamily="18" charset="0"/>
                <a:ea typeface="Crimson Pro" pitchFamily="34" charset="-122"/>
                <a:cs typeface="Times New Roman" panose="02020603050405020304" pitchFamily="18" charset="0"/>
              </a:rPr>
              <a:t>presented by</a:t>
            </a:r>
          </a:p>
          <a:p>
            <a:pPr marL="0" indent="0">
              <a:lnSpc>
                <a:spcPts val="5468"/>
              </a:lnSpc>
              <a:buNone/>
            </a:pPr>
            <a:r>
              <a:rPr lang="en-US" sz="2800" b="1" dirty="0">
                <a:solidFill>
                  <a:srgbClr val="443728"/>
                </a:solidFill>
                <a:latin typeface="Crimson Pro" pitchFamily="34" charset="0"/>
                <a:ea typeface="Crimson Pro" pitchFamily="34" charset="-122"/>
              </a:rPr>
              <a:t>                                                                                                    </a:t>
            </a:r>
            <a:r>
              <a:rPr lang="en-US" sz="2800" b="1" dirty="0" err="1">
                <a:solidFill>
                  <a:srgbClr val="443728"/>
                </a:solidFill>
                <a:latin typeface="Crimson Pro" pitchFamily="34" charset="0"/>
                <a:ea typeface="Crimson Pro" pitchFamily="34" charset="-122"/>
              </a:rPr>
              <a:t>Daghumati</a:t>
            </a:r>
            <a:r>
              <a:rPr lang="en-US" sz="2800" b="1" dirty="0">
                <a:solidFill>
                  <a:srgbClr val="443728"/>
                </a:solidFill>
                <a:latin typeface="Crimson Pro" pitchFamily="34" charset="0"/>
                <a:ea typeface="Crimson Pro" pitchFamily="34" charset="-122"/>
              </a:rPr>
              <a:t> </a:t>
            </a:r>
            <a:r>
              <a:rPr lang="en-US" sz="2800" b="1" dirty="0" err="1">
                <a:solidFill>
                  <a:srgbClr val="443728"/>
                </a:solidFill>
                <a:latin typeface="Crimson Pro" pitchFamily="34" charset="0"/>
                <a:ea typeface="Crimson Pro" pitchFamily="34" charset="-122"/>
              </a:rPr>
              <a:t>poojitha</a:t>
            </a:r>
            <a:endParaRPr lang="en-US" sz="2800" b="1" dirty="0">
              <a:solidFill>
                <a:srgbClr val="443728"/>
              </a:solidFill>
              <a:latin typeface="Crimson Pro" pitchFamily="34" charset="0"/>
              <a:ea typeface="Crimson Pro" pitchFamily="34" charset="-122"/>
            </a:endParaRPr>
          </a:p>
          <a:p>
            <a:pPr marL="0" indent="0">
              <a:lnSpc>
                <a:spcPts val="5468"/>
              </a:lnSpc>
              <a:buNone/>
            </a:pPr>
            <a:r>
              <a:rPr lang="en-US" sz="2800" b="1">
                <a:solidFill>
                  <a:srgbClr val="443728"/>
                </a:solidFill>
                <a:latin typeface="Crimson Pro" pitchFamily="34" charset="0"/>
                <a:ea typeface="Crimson Pro" pitchFamily="34" charset="-122"/>
              </a:rPr>
              <a:t>                                                                                                     192211732</a:t>
            </a:r>
            <a:endParaRPr lang="en-US" sz="2800" b="1" dirty="0">
              <a:solidFill>
                <a:srgbClr val="443728"/>
              </a:solidFill>
              <a:latin typeface="Crimson Pro" pitchFamily="34" charset="0"/>
              <a:ea typeface="Crimson Pro" pitchFamily="34" charset="-122"/>
            </a:endParaRPr>
          </a:p>
          <a:p>
            <a:pPr marL="0" indent="0">
              <a:lnSpc>
                <a:spcPts val="5468"/>
              </a:lnSpc>
              <a:buNone/>
            </a:pPr>
            <a:r>
              <a:rPr lang="en-US" sz="2800" b="1" dirty="0">
                <a:solidFill>
                  <a:srgbClr val="443728"/>
                </a:solidFill>
                <a:latin typeface="Times New Roman" panose="02020603050405020304" pitchFamily="18" charset="0"/>
                <a:ea typeface="Crimson Pro" pitchFamily="34" charset="-122"/>
                <a:cs typeface="Times New Roman" panose="02020603050405020304" pitchFamily="18" charset="0"/>
              </a:rPr>
              <a:t>                                                                               CSA1337-Theory of computation</a:t>
            </a:r>
          </a:p>
          <a:p>
            <a:pPr marL="0" indent="0">
              <a:lnSpc>
                <a:spcPts val="5468"/>
              </a:lnSpc>
              <a:buNone/>
            </a:pPr>
            <a:r>
              <a:rPr lang="en-US" sz="2800" b="1" dirty="0">
                <a:solidFill>
                  <a:srgbClr val="443728"/>
                </a:solidFill>
                <a:latin typeface="Crimson Pro" pitchFamily="34" charset="0"/>
                <a:ea typeface="Crimson Pro" pitchFamily="34" charset="-122"/>
              </a:rPr>
              <a:t>                          </a:t>
            </a:r>
            <a:endParaRPr lang="en-US" sz="2800" dirty="0"/>
          </a:p>
        </p:txBody>
      </p:sp>
      <p:sp>
        <p:nvSpPr>
          <p:cNvPr id="5" name="Text 3"/>
          <p:cNvSpPr/>
          <p:nvPr/>
        </p:nvSpPr>
        <p:spPr>
          <a:xfrm>
            <a:off x="2037993" y="2933462"/>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4"/>
          <p:cNvSpPr/>
          <p:nvPr/>
        </p:nvSpPr>
        <p:spPr>
          <a:xfrm>
            <a:off x="2037993" y="3502819"/>
            <a:ext cx="3156347" cy="2487811"/>
          </a:xfrm>
          <a:prstGeom prst="rect">
            <a:avLst/>
          </a:prstGeom>
          <a:noFill/>
          <a:ln/>
        </p:spPr>
        <p:txBody>
          <a:bodyPr wrap="square" rtlCol="0" anchor="t"/>
          <a:lstStyle/>
          <a:p>
            <a:pPr marL="0" indent="0">
              <a:lnSpc>
                <a:spcPts val="2799"/>
              </a:lnSpc>
              <a:buNone/>
            </a:pPr>
            <a:endParaRPr lang="en-US" sz="1750" dirty="0"/>
          </a:p>
        </p:txBody>
      </p:sp>
      <p:sp>
        <p:nvSpPr>
          <p:cNvPr id="7" name="Text 5"/>
          <p:cNvSpPr/>
          <p:nvPr/>
        </p:nvSpPr>
        <p:spPr>
          <a:xfrm>
            <a:off x="5743932" y="2933462"/>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6"/>
          <p:cNvSpPr/>
          <p:nvPr/>
        </p:nvSpPr>
        <p:spPr>
          <a:xfrm>
            <a:off x="5743932" y="3502819"/>
            <a:ext cx="3156347" cy="2843213"/>
          </a:xfrm>
          <a:prstGeom prst="rect">
            <a:avLst/>
          </a:prstGeom>
          <a:noFill/>
          <a:ln/>
        </p:spPr>
        <p:txBody>
          <a:bodyPr wrap="square" rtlCol="0" anchor="t"/>
          <a:lstStyle/>
          <a:p>
            <a:pPr marL="0" indent="0">
              <a:lnSpc>
                <a:spcPts val="2799"/>
              </a:lnSpc>
              <a:buNone/>
            </a:pPr>
            <a:endParaRPr lang="en-US" sz="1750" dirty="0"/>
          </a:p>
        </p:txBody>
      </p:sp>
      <p:sp>
        <p:nvSpPr>
          <p:cNvPr id="9" name="Text 7"/>
          <p:cNvSpPr/>
          <p:nvPr/>
        </p:nvSpPr>
        <p:spPr>
          <a:xfrm>
            <a:off x="9449872" y="2933462"/>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9449872" y="3502819"/>
            <a:ext cx="3156347" cy="2487811"/>
          </a:xfrm>
          <a:prstGeom prst="rect">
            <a:avLst/>
          </a:prstGeom>
          <a:noFill/>
          <a:ln/>
        </p:spPr>
        <p:txBody>
          <a:bodyPr wrap="square" rtlCol="0" anchor="t"/>
          <a:lstStyle/>
          <a:p>
            <a:pPr marL="0" indent="0">
              <a:lnSpc>
                <a:spcPts val="2799"/>
              </a:lnSpc>
              <a:buNone/>
            </a:pPr>
            <a:endParaRPr lang="en-US" sz="1750" dirty="0"/>
          </a:p>
        </p:txBody>
      </p:sp>
      <p:pic>
        <p:nvPicPr>
          <p:cNvPr id="12" name="Image 0" descr="preencoded.png">
            <a:extLst>
              <a:ext uri="{FF2B5EF4-FFF2-40B4-BE49-F238E27FC236}">
                <a16:creationId xmlns:a16="http://schemas.microsoft.com/office/drawing/2014/main" id="{F1E8A769-8841-F816-A205-8AFCA2E8C813}"/>
              </a:ext>
            </a:extLst>
          </p:cNvPr>
          <p:cNvPicPr>
            <a:picLocks noChangeAspect="1"/>
          </p:cNvPicPr>
          <p:nvPr/>
        </p:nvPicPr>
        <p:blipFill>
          <a:blip r:embed="rId3"/>
          <a:stretch>
            <a:fillRect/>
          </a:stretch>
        </p:blipFill>
        <p:spPr>
          <a:xfrm>
            <a:off x="0" y="0"/>
            <a:ext cx="3657600" cy="8229600"/>
          </a:xfrm>
          <a:prstGeom prst="rect">
            <a:avLst/>
          </a:prstGeom>
        </p:spPr>
      </p:pic>
    </p:spTree>
    <p:extLst>
      <p:ext uri="{BB962C8B-B14F-4D97-AF65-F5344CB8AC3E}">
        <p14:creationId xmlns:p14="http://schemas.microsoft.com/office/powerpoint/2010/main" val="3873119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552813"/>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Bibliography</a:t>
            </a:r>
            <a:endParaRPr lang="en-US" sz="4374" dirty="0"/>
          </a:p>
        </p:txBody>
      </p:sp>
      <p:sp>
        <p:nvSpPr>
          <p:cNvPr id="5" name="Shape 3"/>
          <p:cNvSpPr/>
          <p:nvPr/>
        </p:nvSpPr>
        <p:spPr>
          <a:xfrm>
            <a:off x="2037993" y="2691527"/>
            <a:ext cx="10554414" cy="3985260"/>
          </a:xfrm>
          <a:prstGeom prst="roundRect">
            <a:avLst>
              <a:gd name="adj" fmla="val 2509"/>
            </a:avLst>
          </a:prstGeom>
          <a:noFill/>
          <a:ln w="7620">
            <a:solidFill>
              <a:srgbClr val="000000">
                <a:alpha val="8000"/>
              </a:srgbClr>
            </a:solidFill>
            <a:prstDash val="solid"/>
          </a:ln>
        </p:spPr>
      </p:sp>
      <p:sp>
        <p:nvSpPr>
          <p:cNvPr id="6" name="Shape 4"/>
          <p:cNvSpPr/>
          <p:nvPr/>
        </p:nvSpPr>
        <p:spPr>
          <a:xfrm>
            <a:off x="2045613" y="2699147"/>
            <a:ext cx="10539174" cy="992505"/>
          </a:xfrm>
          <a:prstGeom prst="rect">
            <a:avLst/>
          </a:prstGeom>
          <a:solidFill>
            <a:srgbClr val="FFFFFF">
              <a:alpha val="4000"/>
            </a:srgbClr>
          </a:solidFill>
          <a:ln/>
        </p:spPr>
      </p:sp>
      <p:sp>
        <p:nvSpPr>
          <p:cNvPr id="7" name="Text 5"/>
          <p:cNvSpPr/>
          <p:nvPr/>
        </p:nvSpPr>
        <p:spPr>
          <a:xfrm>
            <a:off x="2267783" y="2839998"/>
            <a:ext cx="10094833"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Manning, C. D., &amp; Schütze, H. (1999). Foundations of statistical natural language processing. MIT press.</a:t>
            </a:r>
            <a:endParaRPr lang="en-US" sz="1750" dirty="0"/>
          </a:p>
        </p:txBody>
      </p:sp>
      <p:sp>
        <p:nvSpPr>
          <p:cNvPr id="8" name="Shape 6"/>
          <p:cNvSpPr/>
          <p:nvPr/>
        </p:nvSpPr>
        <p:spPr>
          <a:xfrm>
            <a:off x="2045613" y="3691652"/>
            <a:ext cx="10539174" cy="637103"/>
          </a:xfrm>
          <a:prstGeom prst="rect">
            <a:avLst/>
          </a:prstGeom>
          <a:solidFill>
            <a:srgbClr val="000000">
              <a:alpha val="4000"/>
            </a:srgbClr>
          </a:solidFill>
          <a:ln/>
        </p:spPr>
      </p:sp>
      <p:sp>
        <p:nvSpPr>
          <p:cNvPr id="9" name="Text 7"/>
          <p:cNvSpPr/>
          <p:nvPr/>
        </p:nvSpPr>
        <p:spPr>
          <a:xfrm>
            <a:off x="2267783" y="3832503"/>
            <a:ext cx="10094833"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Jurafsky, D., &amp; Martin, J. H. (2014). Speech and language processing (Vol. 3). London: Pearson.</a:t>
            </a:r>
            <a:endParaRPr lang="en-US" sz="1750" dirty="0"/>
          </a:p>
        </p:txBody>
      </p:sp>
      <p:sp>
        <p:nvSpPr>
          <p:cNvPr id="10" name="Shape 8"/>
          <p:cNvSpPr/>
          <p:nvPr/>
        </p:nvSpPr>
        <p:spPr>
          <a:xfrm>
            <a:off x="2045613" y="4328755"/>
            <a:ext cx="10539174" cy="992505"/>
          </a:xfrm>
          <a:prstGeom prst="rect">
            <a:avLst/>
          </a:prstGeom>
          <a:solidFill>
            <a:srgbClr val="FFFFFF">
              <a:alpha val="4000"/>
            </a:srgbClr>
          </a:solidFill>
          <a:ln/>
        </p:spPr>
      </p:sp>
      <p:sp>
        <p:nvSpPr>
          <p:cNvPr id="11" name="Text 9"/>
          <p:cNvSpPr/>
          <p:nvPr/>
        </p:nvSpPr>
        <p:spPr>
          <a:xfrm>
            <a:off x="2267783" y="4469606"/>
            <a:ext cx="10094833"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Goldberg, Y. (2017). Neural network methods for natural language processing. Synthesis Lectures on Human Language Technologies, 10(1), 1-309.</a:t>
            </a:r>
            <a:endParaRPr lang="en-US" sz="1750" dirty="0"/>
          </a:p>
        </p:txBody>
      </p:sp>
      <p:sp>
        <p:nvSpPr>
          <p:cNvPr id="12" name="Shape 10"/>
          <p:cNvSpPr/>
          <p:nvPr/>
        </p:nvSpPr>
        <p:spPr>
          <a:xfrm>
            <a:off x="2045613" y="5321260"/>
            <a:ext cx="10539174" cy="1347907"/>
          </a:xfrm>
          <a:prstGeom prst="rect">
            <a:avLst/>
          </a:prstGeom>
          <a:solidFill>
            <a:srgbClr val="000000">
              <a:alpha val="4000"/>
            </a:srgbClr>
          </a:solidFill>
          <a:ln/>
        </p:spPr>
      </p:sp>
      <p:sp>
        <p:nvSpPr>
          <p:cNvPr id="13" name="Text 11"/>
          <p:cNvSpPr/>
          <p:nvPr/>
        </p:nvSpPr>
        <p:spPr>
          <a:xfrm>
            <a:off x="2267783" y="5462111"/>
            <a:ext cx="10094833"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Collobert, R., Weston, J., Bottou, L., Karlen, M., Kavukcuoglu, K., &amp; Kuksa, P. (2011). Natural language processing (almost) from scratch. Journal of machine learning research, 12(Aug), 2493-2537.</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8" y="991825"/>
            <a:ext cx="7477601" cy="3332798"/>
          </a:xfrm>
          <a:prstGeom prst="rect">
            <a:avLst/>
          </a:prstGeom>
          <a:noFill/>
          <a:ln/>
        </p:spPr>
        <p:txBody>
          <a:bodyPr wrap="squar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Introduction to Text Processing and Classification for Natural Language Processing</a:t>
            </a:r>
            <a:endParaRPr lang="en-US" sz="5249" dirty="0"/>
          </a:p>
        </p:txBody>
      </p:sp>
      <p:sp>
        <p:nvSpPr>
          <p:cNvPr id="6" name="Text 3"/>
          <p:cNvSpPr/>
          <p:nvPr/>
        </p:nvSpPr>
        <p:spPr>
          <a:xfrm>
            <a:off x="833199" y="5059323"/>
            <a:ext cx="7477601"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Natural Language Processing (NLP) is a rapidly evolving field that focuses on the analysis and understanding of human language. Text processing and classification are crucial components of NLP, enabling machines to comprehend, interpret, and extract insights from vast amounts of textual data.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693307"/>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Objectives</a:t>
            </a:r>
            <a:endParaRPr lang="en-US" sz="4374" dirty="0"/>
          </a:p>
        </p:txBody>
      </p:sp>
      <p:sp>
        <p:nvSpPr>
          <p:cNvPr id="6" name="Shape 3"/>
          <p:cNvSpPr/>
          <p:nvPr/>
        </p:nvSpPr>
        <p:spPr>
          <a:xfrm>
            <a:off x="4490799" y="2894528"/>
            <a:ext cx="499943" cy="499943"/>
          </a:xfrm>
          <a:prstGeom prst="roundRect">
            <a:avLst>
              <a:gd name="adj" fmla="val 20000"/>
            </a:avLst>
          </a:prstGeom>
          <a:solidFill>
            <a:srgbClr val="EBE2E0"/>
          </a:solidFill>
          <a:ln w="7620">
            <a:solidFill>
              <a:srgbClr val="D1C8C6"/>
            </a:solidFill>
            <a:prstDash val="solid"/>
          </a:ln>
        </p:spPr>
      </p:sp>
      <p:sp>
        <p:nvSpPr>
          <p:cNvPr id="7" name="Text 4"/>
          <p:cNvSpPr/>
          <p:nvPr/>
        </p:nvSpPr>
        <p:spPr>
          <a:xfrm>
            <a:off x="4678442" y="2936200"/>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8" name="Text 5"/>
          <p:cNvSpPr/>
          <p:nvPr/>
        </p:nvSpPr>
        <p:spPr>
          <a:xfrm>
            <a:off x="5212913" y="2970848"/>
            <a:ext cx="3143726"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Understand Text Structure</a:t>
            </a:r>
            <a:endParaRPr lang="en-US" sz="2187" dirty="0"/>
          </a:p>
        </p:txBody>
      </p:sp>
      <p:sp>
        <p:nvSpPr>
          <p:cNvPr id="9" name="Text 6"/>
          <p:cNvSpPr/>
          <p:nvPr/>
        </p:nvSpPr>
        <p:spPr>
          <a:xfrm>
            <a:off x="5212913" y="3451265"/>
            <a:ext cx="382000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Develop techniques to analyze the structure and patterns within text, such as syntax, semantics, and discourse.</a:t>
            </a:r>
            <a:endParaRPr lang="en-US" sz="1750" dirty="0"/>
          </a:p>
        </p:txBody>
      </p:sp>
      <p:sp>
        <p:nvSpPr>
          <p:cNvPr id="10" name="Shape 7"/>
          <p:cNvSpPr/>
          <p:nvPr/>
        </p:nvSpPr>
        <p:spPr>
          <a:xfrm>
            <a:off x="9255085" y="2894528"/>
            <a:ext cx="499943" cy="499943"/>
          </a:xfrm>
          <a:prstGeom prst="roundRect">
            <a:avLst>
              <a:gd name="adj" fmla="val 20000"/>
            </a:avLst>
          </a:prstGeom>
          <a:solidFill>
            <a:srgbClr val="EBE2E0"/>
          </a:solidFill>
          <a:ln w="7620">
            <a:solidFill>
              <a:srgbClr val="D1C8C6"/>
            </a:solidFill>
            <a:prstDash val="solid"/>
          </a:ln>
        </p:spPr>
      </p:sp>
      <p:sp>
        <p:nvSpPr>
          <p:cNvPr id="11" name="Text 8"/>
          <p:cNvSpPr/>
          <p:nvPr/>
        </p:nvSpPr>
        <p:spPr>
          <a:xfrm>
            <a:off x="9420106" y="2936200"/>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2" name="Text 9"/>
          <p:cNvSpPr/>
          <p:nvPr/>
        </p:nvSpPr>
        <p:spPr>
          <a:xfrm>
            <a:off x="9977199" y="2970848"/>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Classify Text Data</a:t>
            </a:r>
            <a:endParaRPr lang="en-US" sz="2187" dirty="0"/>
          </a:p>
        </p:txBody>
      </p:sp>
      <p:sp>
        <p:nvSpPr>
          <p:cNvPr id="13" name="Text 10"/>
          <p:cNvSpPr/>
          <p:nvPr/>
        </p:nvSpPr>
        <p:spPr>
          <a:xfrm>
            <a:off x="9977199" y="3451265"/>
            <a:ext cx="382000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Design algorithms and models to categorize text into meaningful groups or classes based on content, sentiment, or other attributes.</a:t>
            </a:r>
            <a:endParaRPr lang="en-US" sz="1750" dirty="0"/>
          </a:p>
        </p:txBody>
      </p:sp>
      <p:sp>
        <p:nvSpPr>
          <p:cNvPr id="14" name="Shape 11"/>
          <p:cNvSpPr/>
          <p:nvPr/>
        </p:nvSpPr>
        <p:spPr>
          <a:xfrm>
            <a:off x="4490799" y="5268635"/>
            <a:ext cx="499943" cy="499943"/>
          </a:xfrm>
          <a:prstGeom prst="roundRect">
            <a:avLst>
              <a:gd name="adj" fmla="val 20000"/>
            </a:avLst>
          </a:prstGeom>
          <a:solidFill>
            <a:srgbClr val="EBE2E0"/>
          </a:solidFill>
          <a:ln w="7620">
            <a:solidFill>
              <a:srgbClr val="D1C8C6"/>
            </a:solidFill>
            <a:prstDash val="solid"/>
          </a:ln>
        </p:spPr>
      </p:sp>
      <p:sp>
        <p:nvSpPr>
          <p:cNvPr id="15" name="Text 12"/>
          <p:cNvSpPr/>
          <p:nvPr/>
        </p:nvSpPr>
        <p:spPr>
          <a:xfrm>
            <a:off x="4659392" y="5310307"/>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6" name="Text 13"/>
          <p:cNvSpPr/>
          <p:nvPr/>
        </p:nvSpPr>
        <p:spPr>
          <a:xfrm>
            <a:off x="5212913" y="5344954"/>
            <a:ext cx="2993469"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Improve NLP Capabilities</a:t>
            </a:r>
            <a:endParaRPr lang="en-US" sz="2187" dirty="0"/>
          </a:p>
        </p:txBody>
      </p:sp>
      <p:sp>
        <p:nvSpPr>
          <p:cNvPr id="17" name="Text 14"/>
          <p:cNvSpPr/>
          <p:nvPr/>
        </p:nvSpPr>
        <p:spPr>
          <a:xfrm>
            <a:off x="5212913" y="5825371"/>
            <a:ext cx="8584287"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Advance the field of NLP by enhancing the ability of machines to comprehend, generate, and manipulate human language effectively.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683663"/>
            <a:ext cx="8072676"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Problem Definition and Algorithm</a:t>
            </a:r>
            <a:endParaRPr lang="en-US" sz="4374" dirty="0"/>
          </a:p>
        </p:txBody>
      </p:sp>
      <p:sp>
        <p:nvSpPr>
          <p:cNvPr id="5" name="Text 3"/>
          <p:cNvSpPr/>
          <p:nvPr/>
        </p:nvSpPr>
        <p:spPr>
          <a:xfrm>
            <a:off x="2037993" y="2933462"/>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Problem Definition</a:t>
            </a:r>
            <a:endParaRPr lang="en-US" sz="2187" dirty="0"/>
          </a:p>
        </p:txBody>
      </p:sp>
      <p:sp>
        <p:nvSpPr>
          <p:cNvPr id="6" name="Text 4"/>
          <p:cNvSpPr/>
          <p:nvPr/>
        </p:nvSpPr>
        <p:spPr>
          <a:xfrm>
            <a:off x="2037993" y="3502819"/>
            <a:ext cx="3156347" cy="2487811"/>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Clearly identify the specific challenges and objectives in text processing and classification tasks, such as sentiment analysis, topic modeling, or named entity recognition.</a:t>
            </a:r>
            <a:endParaRPr lang="en-US" sz="1750" dirty="0"/>
          </a:p>
        </p:txBody>
      </p:sp>
      <p:sp>
        <p:nvSpPr>
          <p:cNvPr id="7" name="Text 5"/>
          <p:cNvSpPr/>
          <p:nvPr/>
        </p:nvSpPr>
        <p:spPr>
          <a:xfrm>
            <a:off x="5743932" y="2933462"/>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Algorithm Definition</a:t>
            </a:r>
            <a:endParaRPr lang="en-US" sz="2187" dirty="0"/>
          </a:p>
        </p:txBody>
      </p:sp>
      <p:sp>
        <p:nvSpPr>
          <p:cNvPr id="8" name="Text 6"/>
          <p:cNvSpPr/>
          <p:nvPr/>
        </p:nvSpPr>
        <p:spPr>
          <a:xfrm>
            <a:off x="5743932" y="3502819"/>
            <a:ext cx="3156347" cy="284321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Develop and refine algorithms, models, and techniques that can effectively address the identified problems, leveraging machine learning, deep learning, and other computational approaches.</a:t>
            </a:r>
            <a:endParaRPr lang="en-US" sz="1750" dirty="0"/>
          </a:p>
        </p:txBody>
      </p:sp>
      <p:sp>
        <p:nvSpPr>
          <p:cNvPr id="9" name="Text 7"/>
          <p:cNvSpPr/>
          <p:nvPr/>
        </p:nvSpPr>
        <p:spPr>
          <a:xfrm>
            <a:off x="9449872" y="2933462"/>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Task Definition</a:t>
            </a:r>
            <a:endParaRPr lang="en-US" sz="2187" dirty="0"/>
          </a:p>
        </p:txBody>
      </p:sp>
      <p:sp>
        <p:nvSpPr>
          <p:cNvPr id="10" name="Text 8"/>
          <p:cNvSpPr/>
          <p:nvPr/>
        </p:nvSpPr>
        <p:spPr>
          <a:xfrm>
            <a:off x="9449872" y="3502819"/>
            <a:ext cx="3156347" cy="2487811"/>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Define the specific tasks and subtasks involved in the text processing and classification pipeline, ensuring a comprehensive and structured approach to problem-solving.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30076"/>
          </a:xfrm>
          <a:prstGeom prst="rect">
            <a:avLst/>
          </a:prstGeom>
          <a:solidFill>
            <a:srgbClr val="FFFCFA"/>
          </a:solidFill>
          <a:ln/>
        </p:spPr>
      </p:sp>
      <p:sp>
        <p:nvSpPr>
          <p:cNvPr id="4" name="Text 2"/>
          <p:cNvSpPr/>
          <p:nvPr/>
        </p:nvSpPr>
        <p:spPr>
          <a:xfrm>
            <a:off x="2777490" y="525423"/>
            <a:ext cx="9075420" cy="1194197"/>
          </a:xfrm>
          <a:prstGeom prst="rect">
            <a:avLst/>
          </a:prstGeom>
          <a:noFill/>
          <a:ln/>
        </p:spPr>
        <p:txBody>
          <a:bodyPr wrap="square" rtlCol="0" anchor="t"/>
          <a:lstStyle/>
          <a:p>
            <a:pPr marL="0" indent="0">
              <a:lnSpc>
                <a:spcPts val="4701"/>
              </a:lnSpc>
              <a:buNone/>
            </a:pPr>
            <a:r>
              <a:rPr lang="en-US" sz="3761" b="1" dirty="0">
                <a:solidFill>
                  <a:srgbClr val="443728"/>
                </a:solidFill>
                <a:latin typeface="Crimson Pro" pitchFamily="34" charset="0"/>
                <a:ea typeface="Crimson Pro" pitchFamily="34" charset="-122"/>
                <a:cs typeface="Crimson Pro" pitchFamily="34" charset="-120"/>
              </a:rPr>
              <a:t>Experimental Evaluation- Methodology, Results, discussion</a:t>
            </a:r>
            <a:endParaRPr lang="en-US" sz="3761" dirty="0"/>
          </a:p>
        </p:txBody>
      </p:sp>
      <p:sp>
        <p:nvSpPr>
          <p:cNvPr id="5" name="Shape 3"/>
          <p:cNvSpPr/>
          <p:nvPr/>
        </p:nvSpPr>
        <p:spPr>
          <a:xfrm>
            <a:off x="7296150" y="2101691"/>
            <a:ext cx="38100" cy="5602962"/>
          </a:xfrm>
          <a:prstGeom prst="roundRect">
            <a:avLst>
              <a:gd name="adj" fmla="val 225665"/>
            </a:avLst>
          </a:prstGeom>
          <a:solidFill>
            <a:srgbClr val="D1C8C6"/>
          </a:solidFill>
          <a:ln/>
        </p:spPr>
      </p:sp>
      <p:sp>
        <p:nvSpPr>
          <p:cNvPr id="6" name="Shape 4"/>
          <p:cNvSpPr/>
          <p:nvPr/>
        </p:nvSpPr>
        <p:spPr>
          <a:xfrm>
            <a:off x="6431637" y="2446734"/>
            <a:ext cx="668655" cy="38100"/>
          </a:xfrm>
          <a:prstGeom prst="roundRect">
            <a:avLst>
              <a:gd name="adj" fmla="val 225665"/>
            </a:avLst>
          </a:prstGeom>
          <a:solidFill>
            <a:srgbClr val="D1C8C6"/>
          </a:solidFill>
          <a:ln/>
        </p:spPr>
      </p:sp>
      <p:sp>
        <p:nvSpPr>
          <p:cNvPr id="7" name="Shape 5"/>
          <p:cNvSpPr/>
          <p:nvPr/>
        </p:nvSpPr>
        <p:spPr>
          <a:xfrm>
            <a:off x="7100292" y="2250996"/>
            <a:ext cx="429816" cy="429816"/>
          </a:xfrm>
          <a:prstGeom prst="roundRect">
            <a:avLst>
              <a:gd name="adj" fmla="val 20004"/>
            </a:avLst>
          </a:prstGeom>
          <a:solidFill>
            <a:srgbClr val="EBE2E0"/>
          </a:solidFill>
          <a:ln w="7620">
            <a:solidFill>
              <a:srgbClr val="D1C8C6"/>
            </a:solidFill>
            <a:prstDash val="solid"/>
          </a:ln>
        </p:spPr>
      </p:sp>
      <p:sp>
        <p:nvSpPr>
          <p:cNvPr id="8" name="Text 6"/>
          <p:cNvSpPr/>
          <p:nvPr/>
        </p:nvSpPr>
        <p:spPr>
          <a:xfrm>
            <a:off x="7261503" y="2286833"/>
            <a:ext cx="107275" cy="358140"/>
          </a:xfrm>
          <a:prstGeom prst="rect">
            <a:avLst/>
          </a:prstGeom>
          <a:noFill/>
          <a:ln/>
        </p:spPr>
        <p:txBody>
          <a:bodyPr wrap="none" rtlCol="0" anchor="t"/>
          <a:lstStyle/>
          <a:p>
            <a:pPr marL="0" indent="0" algn="ctr">
              <a:lnSpc>
                <a:spcPts val="2821"/>
              </a:lnSpc>
              <a:buNone/>
            </a:pPr>
            <a:r>
              <a:rPr lang="en-US" sz="2257" b="1" dirty="0">
                <a:solidFill>
                  <a:srgbClr val="443728"/>
                </a:solidFill>
                <a:latin typeface="Crimson Pro" pitchFamily="34" charset="0"/>
                <a:ea typeface="Crimson Pro" pitchFamily="34" charset="-122"/>
                <a:cs typeface="Crimson Pro" pitchFamily="34" charset="-120"/>
              </a:rPr>
              <a:t>1</a:t>
            </a:r>
            <a:endParaRPr lang="en-US" sz="2257" dirty="0"/>
          </a:p>
        </p:txBody>
      </p:sp>
      <p:sp>
        <p:nvSpPr>
          <p:cNvPr id="9" name="Text 7"/>
          <p:cNvSpPr/>
          <p:nvPr/>
        </p:nvSpPr>
        <p:spPr>
          <a:xfrm>
            <a:off x="3876080" y="2292668"/>
            <a:ext cx="2388275" cy="298490"/>
          </a:xfrm>
          <a:prstGeom prst="rect">
            <a:avLst/>
          </a:prstGeom>
          <a:noFill/>
          <a:ln/>
        </p:spPr>
        <p:txBody>
          <a:bodyPr wrap="none" rtlCol="0" anchor="t"/>
          <a:lstStyle/>
          <a:p>
            <a:pPr marL="0" indent="0" algn="r">
              <a:lnSpc>
                <a:spcPts val="2351"/>
              </a:lnSpc>
              <a:buNone/>
            </a:pPr>
            <a:r>
              <a:rPr lang="en-US" sz="1881" b="1" dirty="0">
                <a:solidFill>
                  <a:srgbClr val="443728"/>
                </a:solidFill>
                <a:latin typeface="Crimson Pro" pitchFamily="34" charset="0"/>
                <a:ea typeface="Crimson Pro" pitchFamily="34" charset="-122"/>
                <a:cs typeface="Crimson Pro" pitchFamily="34" charset="-120"/>
              </a:rPr>
              <a:t>Methodology</a:t>
            </a:r>
            <a:endParaRPr lang="en-US" sz="1881" dirty="0"/>
          </a:p>
        </p:txBody>
      </p:sp>
      <p:sp>
        <p:nvSpPr>
          <p:cNvPr id="10" name="Text 8"/>
          <p:cNvSpPr/>
          <p:nvPr/>
        </p:nvSpPr>
        <p:spPr>
          <a:xfrm>
            <a:off x="2777490" y="2705695"/>
            <a:ext cx="3486864" cy="2140267"/>
          </a:xfrm>
          <a:prstGeom prst="rect">
            <a:avLst/>
          </a:prstGeom>
          <a:noFill/>
          <a:ln/>
        </p:spPr>
        <p:txBody>
          <a:bodyPr wrap="square" rtlCol="0" anchor="t"/>
          <a:lstStyle/>
          <a:p>
            <a:pPr marL="0" indent="0" algn="r">
              <a:lnSpc>
                <a:spcPts val="2407"/>
              </a:lnSpc>
              <a:buNone/>
            </a:pPr>
            <a:r>
              <a:rPr lang="en-US" sz="1504" dirty="0">
                <a:solidFill>
                  <a:srgbClr val="443728"/>
                </a:solidFill>
                <a:latin typeface="Open Sans" pitchFamily="34" charset="0"/>
                <a:ea typeface="Open Sans" pitchFamily="34" charset="-122"/>
                <a:cs typeface="Open Sans" pitchFamily="34" charset="-120"/>
              </a:rPr>
              <a:t>Outline the experimental design, including data collection, preprocessing, feature engineering, and the selection of appropriate evaluation metrics to assess the performance of the proposed algorithms.</a:t>
            </a:r>
            <a:endParaRPr lang="en-US" sz="1504" dirty="0"/>
          </a:p>
        </p:txBody>
      </p:sp>
      <p:sp>
        <p:nvSpPr>
          <p:cNvPr id="11" name="Shape 9"/>
          <p:cNvSpPr/>
          <p:nvPr/>
        </p:nvSpPr>
        <p:spPr>
          <a:xfrm>
            <a:off x="7530108" y="3401854"/>
            <a:ext cx="668655" cy="38100"/>
          </a:xfrm>
          <a:prstGeom prst="roundRect">
            <a:avLst>
              <a:gd name="adj" fmla="val 225665"/>
            </a:avLst>
          </a:prstGeom>
          <a:solidFill>
            <a:srgbClr val="D1C8C6"/>
          </a:solidFill>
          <a:ln/>
        </p:spPr>
      </p:sp>
      <p:sp>
        <p:nvSpPr>
          <p:cNvPr id="12" name="Shape 10"/>
          <p:cNvSpPr/>
          <p:nvPr/>
        </p:nvSpPr>
        <p:spPr>
          <a:xfrm>
            <a:off x="7100292" y="3206115"/>
            <a:ext cx="429816" cy="429816"/>
          </a:xfrm>
          <a:prstGeom prst="roundRect">
            <a:avLst>
              <a:gd name="adj" fmla="val 20004"/>
            </a:avLst>
          </a:prstGeom>
          <a:solidFill>
            <a:srgbClr val="EBE2E0"/>
          </a:solidFill>
          <a:ln w="7620">
            <a:solidFill>
              <a:srgbClr val="D1C8C6"/>
            </a:solidFill>
            <a:prstDash val="solid"/>
          </a:ln>
        </p:spPr>
      </p:sp>
      <p:sp>
        <p:nvSpPr>
          <p:cNvPr id="13" name="Text 11"/>
          <p:cNvSpPr/>
          <p:nvPr/>
        </p:nvSpPr>
        <p:spPr>
          <a:xfrm>
            <a:off x="7242096" y="3241953"/>
            <a:ext cx="146209" cy="358140"/>
          </a:xfrm>
          <a:prstGeom prst="rect">
            <a:avLst/>
          </a:prstGeom>
          <a:noFill/>
          <a:ln/>
        </p:spPr>
        <p:txBody>
          <a:bodyPr wrap="none" rtlCol="0" anchor="t"/>
          <a:lstStyle/>
          <a:p>
            <a:pPr marL="0" indent="0" algn="ctr">
              <a:lnSpc>
                <a:spcPts val="2821"/>
              </a:lnSpc>
              <a:buNone/>
            </a:pPr>
            <a:r>
              <a:rPr lang="en-US" sz="2257" b="1" dirty="0">
                <a:solidFill>
                  <a:srgbClr val="443728"/>
                </a:solidFill>
                <a:latin typeface="Crimson Pro" pitchFamily="34" charset="0"/>
                <a:ea typeface="Crimson Pro" pitchFamily="34" charset="-122"/>
                <a:cs typeface="Crimson Pro" pitchFamily="34" charset="-120"/>
              </a:rPr>
              <a:t>2</a:t>
            </a:r>
            <a:endParaRPr lang="en-US" sz="2257" dirty="0"/>
          </a:p>
        </p:txBody>
      </p:sp>
      <p:sp>
        <p:nvSpPr>
          <p:cNvPr id="14" name="Text 12"/>
          <p:cNvSpPr/>
          <p:nvPr/>
        </p:nvSpPr>
        <p:spPr>
          <a:xfrm>
            <a:off x="8366046" y="3247787"/>
            <a:ext cx="2388275" cy="298490"/>
          </a:xfrm>
          <a:prstGeom prst="rect">
            <a:avLst/>
          </a:prstGeom>
          <a:noFill/>
          <a:ln/>
        </p:spPr>
        <p:txBody>
          <a:bodyPr wrap="none" rtlCol="0" anchor="t"/>
          <a:lstStyle/>
          <a:p>
            <a:pPr marL="0" indent="0" algn="l">
              <a:lnSpc>
                <a:spcPts val="2351"/>
              </a:lnSpc>
              <a:buNone/>
            </a:pPr>
            <a:r>
              <a:rPr lang="en-US" sz="1881" b="1" dirty="0">
                <a:solidFill>
                  <a:srgbClr val="443728"/>
                </a:solidFill>
                <a:latin typeface="Crimson Pro" pitchFamily="34" charset="0"/>
                <a:ea typeface="Crimson Pro" pitchFamily="34" charset="-122"/>
                <a:cs typeface="Crimson Pro" pitchFamily="34" charset="-120"/>
              </a:rPr>
              <a:t>Results</a:t>
            </a:r>
            <a:endParaRPr lang="en-US" sz="1881" dirty="0"/>
          </a:p>
        </p:txBody>
      </p:sp>
      <p:sp>
        <p:nvSpPr>
          <p:cNvPr id="15" name="Text 13"/>
          <p:cNvSpPr/>
          <p:nvPr/>
        </p:nvSpPr>
        <p:spPr>
          <a:xfrm>
            <a:off x="8366046" y="3660815"/>
            <a:ext cx="3486864" cy="1834515"/>
          </a:xfrm>
          <a:prstGeom prst="rect">
            <a:avLst/>
          </a:prstGeom>
          <a:noFill/>
          <a:ln/>
        </p:spPr>
        <p:txBody>
          <a:bodyPr wrap="square" rtlCol="0" anchor="t"/>
          <a:lstStyle/>
          <a:p>
            <a:pPr marL="0" indent="0" algn="l">
              <a:lnSpc>
                <a:spcPts val="2407"/>
              </a:lnSpc>
              <a:buNone/>
            </a:pPr>
            <a:r>
              <a:rPr lang="en-US" sz="1504" dirty="0">
                <a:solidFill>
                  <a:srgbClr val="443728"/>
                </a:solidFill>
                <a:latin typeface="Open Sans" pitchFamily="34" charset="0"/>
                <a:ea typeface="Open Sans" pitchFamily="34" charset="-122"/>
                <a:cs typeface="Open Sans" pitchFamily="34" charset="-120"/>
              </a:rPr>
              <a:t>Present and analyze the findings from the experimental evaluation, highlighting the strengths, weaknesses, and overall effectiveness of the developed text processing and classification techniques.</a:t>
            </a:r>
            <a:endParaRPr lang="en-US" sz="1504" dirty="0"/>
          </a:p>
        </p:txBody>
      </p:sp>
      <p:sp>
        <p:nvSpPr>
          <p:cNvPr id="16" name="Shape 14"/>
          <p:cNvSpPr/>
          <p:nvPr/>
        </p:nvSpPr>
        <p:spPr>
          <a:xfrm>
            <a:off x="6431637" y="5572958"/>
            <a:ext cx="668655" cy="38100"/>
          </a:xfrm>
          <a:prstGeom prst="roundRect">
            <a:avLst>
              <a:gd name="adj" fmla="val 225665"/>
            </a:avLst>
          </a:prstGeom>
          <a:solidFill>
            <a:srgbClr val="D1C8C6"/>
          </a:solidFill>
          <a:ln/>
        </p:spPr>
      </p:sp>
      <p:sp>
        <p:nvSpPr>
          <p:cNvPr id="17" name="Shape 15"/>
          <p:cNvSpPr/>
          <p:nvPr/>
        </p:nvSpPr>
        <p:spPr>
          <a:xfrm>
            <a:off x="7100292" y="5377220"/>
            <a:ext cx="429816" cy="429816"/>
          </a:xfrm>
          <a:prstGeom prst="roundRect">
            <a:avLst>
              <a:gd name="adj" fmla="val 20004"/>
            </a:avLst>
          </a:prstGeom>
          <a:solidFill>
            <a:srgbClr val="EBE2E0"/>
          </a:solidFill>
          <a:ln w="7620">
            <a:solidFill>
              <a:srgbClr val="D1C8C6"/>
            </a:solidFill>
            <a:prstDash val="solid"/>
          </a:ln>
        </p:spPr>
      </p:sp>
      <p:sp>
        <p:nvSpPr>
          <p:cNvPr id="18" name="Text 16"/>
          <p:cNvSpPr/>
          <p:nvPr/>
        </p:nvSpPr>
        <p:spPr>
          <a:xfrm>
            <a:off x="7245191" y="5413058"/>
            <a:ext cx="140018" cy="358140"/>
          </a:xfrm>
          <a:prstGeom prst="rect">
            <a:avLst/>
          </a:prstGeom>
          <a:noFill/>
          <a:ln/>
        </p:spPr>
        <p:txBody>
          <a:bodyPr wrap="none" rtlCol="0" anchor="t"/>
          <a:lstStyle/>
          <a:p>
            <a:pPr marL="0" indent="0" algn="ctr">
              <a:lnSpc>
                <a:spcPts val="2821"/>
              </a:lnSpc>
              <a:buNone/>
            </a:pPr>
            <a:r>
              <a:rPr lang="en-US" sz="2257" b="1" dirty="0">
                <a:solidFill>
                  <a:srgbClr val="443728"/>
                </a:solidFill>
                <a:latin typeface="Crimson Pro" pitchFamily="34" charset="0"/>
                <a:ea typeface="Crimson Pro" pitchFamily="34" charset="-122"/>
                <a:cs typeface="Crimson Pro" pitchFamily="34" charset="-120"/>
              </a:rPr>
              <a:t>3</a:t>
            </a:r>
            <a:endParaRPr lang="en-US" sz="2257" dirty="0"/>
          </a:p>
        </p:txBody>
      </p:sp>
      <p:sp>
        <p:nvSpPr>
          <p:cNvPr id="19" name="Text 17"/>
          <p:cNvSpPr/>
          <p:nvPr/>
        </p:nvSpPr>
        <p:spPr>
          <a:xfrm>
            <a:off x="3876080" y="5418892"/>
            <a:ext cx="2388275" cy="298490"/>
          </a:xfrm>
          <a:prstGeom prst="rect">
            <a:avLst/>
          </a:prstGeom>
          <a:noFill/>
          <a:ln/>
        </p:spPr>
        <p:txBody>
          <a:bodyPr wrap="none" rtlCol="0" anchor="t"/>
          <a:lstStyle/>
          <a:p>
            <a:pPr marL="0" indent="0" algn="r">
              <a:lnSpc>
                <a:spcPts val="2351"/>
              </a:lnSpc>
              <a:buNone/>
            </a:pPr>
            <a:r>
              <a:rPr lang="en-US" sz="1881" b="1" dirty="0">
                <a:solidFill>
                  <a:srgbClr val="443728"/>
                </a:solidFill>
                <a:latin typeface="Crimson Pro" pitchFamily="34" charset="0"/>
                <a:ea typeface="Crimson Pro" pitchFamily="34" charset="-122"/>
                <a:cs typeface="Crimson Pro" pitchFamily="34" charset="-120"/>
              </a:rPr>
              <a:t>Discussion</a:t>
            </a:r>
            <a:endParaRPr lang="en-US" sz="1881" dirty="0"/>
          </a:p>
        </p:txBody>
      </p:sp>
      <p:sp>
        <p:nvSpPr>
          <p:cNvPr id="20" name="Text 18"/>
          <p:cNvSpPr/>
          <p:nvPr/>
        </p:nvSpPr>
        <p:spPr>
          <a:xfrm>
            <a:off x="2777490" y="5831919"/>
            <a:ext cx="3486864" cy="1528763"/>
          </a:xfrm>
          <a:prstGeom prst="rect">
            <a:avLst/>
          </a:prstGeom>
          <a:noFill/>
          <a:ln/>
        </p:spPr>
        <p:txBody>
          <a:bodyPr wrap="square" rtlCol="0" anchor="t"/>
          <a:lstStyle/>
          <a:p>
            <a:pPr marL="0" indent="0" algn="r">
              <a:lnSpc>
                <a:spcPts val="2407"/>
              </a:lnSpc>
              <a:buNone/>
            </a:pPr>
            <a:r>
              <a:rPr lang="en-US" sz="1504" dirty="0">
                <a:solidFill>
                  <a:srgbClr val="443728"/>
                </a:solidFill>
                <a:latin typeface="Open Sans" pitchFamily="34" charset="0"/>
                <a:ea typeface="Open Sans" pitchFamily="34" charset="-122"/>
                <a:cs typeface="Open Sans" pitchFamily="34" charset="-120"/>
              </a:rPr>
              <a:t>Interpret the results, identify important insights, and discuss the implications of the findings for the advancement of NLP research and practical applications.</a:t>
            </a:r>
            <a:endParaRPr lang="en-US" sz="150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128236"/>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Related Work</a:t>
            </a:r>
            <a:endParaRPr lang="en-US" sz="4374" dirty="0"/>
          </a:p>
        </p:txBody>
      </p:sp>
      <p:sp>
        <p:nvSpPr>
          <p:cNvPr id="6" name="Shape 3"/>
          <p:cNvSpPr/>
          <p:nvPr/>
        </p:nvSpPr>
        <p:spPr>
          <a:xfrm>
            <a:off x="4490799" y="2155865"/>
            <a:ext cx="4542115" cy="3072408"/>
          </a:xfrm>
          <a:prstGeom prst="roundRect">
            <a:avLst>
              <a:gd name="adj" fmla="val 3254"/>
            </a:avLst>
          </a:prstGeom>
          <a:solidFill>
            <a:srgbClr val="EBE2E0"/>
          </a:solidFill>
          <a:ln w="7620">
            <a:solidFill>
              <a:srgbClr val="D1C8C6"/>
            </a:solidFill>
            <a:prstDash val="solid"/>
          </a:ln>
        </p:spPr>
      </p:sp>
      <p:sp>
        <p:nvSpPr>
          <p:cNvPr id="7" name="Text 4"/>
          <p:cNvSpPr/>
          <p:nvPr/>
        </p:nvSpPr>
        <p:spPr>
          <a:xfrm>
            <a:off x="4720590" y="2385655"/>
            <a:ext cx="3357086"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State-of-the-Art Approaches</a:t>
            </a:r>
            <a:endParaRPr lang="en-US" sz="2187" dirty="0"/>
          </a:p>
        </p:txBody>
      </p:sp>
      <p:sp>
        <p:nvSpPr>
          <p:cNvPr id="8" name="Text 5"/>
          <p:cNvSpPr/>
          <p:nvPr/>
        </p:nvSpPr>
        <p:spPr>
          <a:xfrm>
            <a:off x="4720590" y="2866073"/>
            <a:ext cx="4082534"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Review and summarize the latest advancements in text processing and classification techniques, including the use of deep learning, transfer learning, and other cutting-edge methodologies.</a:t>
            </a:r>
            <a:endParaRPr lang="en-US" sz="1750" dirty="0"/>
          </a:p>
        </p:txBody>
      </p:sp>
      <p:sp>
        <p:nvSpPr>
          <p:cNvPr id="9" name="Shape 6"/>
          <p:cNvSpPr/>
          <p:nvPr/>
        </p:nvSpPr>
        <p:spPr>
          <a:xfrm>
            <a:off x="9255085" y="2155865"/>
            <a:ext cx="4542115" cy="3072408"/>
          </a:xfrm>
          <a:prstGeom prst="roundRect">
            <a:avLst>
              <a:gd name="adj" fmla="val 3254"/>
            </a:avLst>
          </a:prstGeom>
          <a:solidFill>
            <a:srgbClr val="EBE2E0"/>
          </a:solidFill>
          <a:ln w="7620">
            <a:solidFill>
              <a:srgbClr val="D1C8C6"/>
            </a:solidFill>
            <a:prstDash val="solid"/>
          </a:ln>
        </p:spPr>
      </p:sp>
      <p:sp>
        <p:nvSpPr>
          <p:cNvPr id="10" name="Text 7"/>
          <p:cNvSpPr/>
          <p:nvPr/>
        </p:nvSpPr>
        <p:spPr>
          <a:xfrm>
            <a:off x="9484876" y="2385655"/>
            <a:ext cx="3525441"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Interdisciplinary Connections</a:t>
            </a:r>
            <a:endParaRPr lang="en-US" sz="2187" dirty="0"/>
          </a:p>
        </p:txBody>
      </p:sp>
      <p:sp>
        <p:nvSpPr>
          <p:cNvPr id="11" name="Text 8"/>
          <p:cNvSpPr/>
          <p:nvPr/>
        </p:nvSpPr>
        <p:spPr>
          <a:xfrm>
            <a:off x="9484876" y="2866073"/>
            <a:ext cx="4082534"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Explore the connections between text processing and classification research and other fields, such as linguistics, cognitive science, and information retrieval, to gain a broader understanding of the problem space.</a:t>
            </a:r>
            <a:endParaRPr lang="en-US" sz="1750" dirty="0"/>
          </a:p>
        </p:txBody>
      </p:sp>
      <p:sp>
        <p:nvSpPr>
          <p:cNvPr id="12" name="Shape 9"/>
          <p:cNvSpPr/>
          <p:nvPr/>
        </p:nvSpPr>
        <p:spPr>
          <a:xfrm>
            <a:off x="4490799" y="5450443"/>
            <a:ext cx="9306401" cy="1650802"/>
          </a:xfrm>
          <a:prstGeom prst="roundRect">
            <a:avLst>
              <a:gd name="adj" fmla="val 6057"/>
            </a:avLst>
          </a:prstGeom>
          <a:solidFill>
            <a:srgbClr val="EBE2E0"/>
          </a:solidFill>
          <a:ln w="7620">
            <a:solidFill>
              <a:srgbClr val="D1C8C6"/>
            </a:solidFill>
            <a:prstDash val="solid"/>
          </a:ln>
        </p:spPr>
      </p:sp>
      <p:sp>
        <p:nvSpPr>
          <p:cNvPr id="13" name="Text 10"/>
          <p:cNvSpPr/>
          <p:nvPr/>
        </p:nvSpPr>
        <p:spPr>
          <a:xfrm>
            <a:off x="4720590" y="5680234"/>
            <a:ext cx="3224808"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Limitations and Challenges</a:t>
            </a:r>
            <a:endParaRPr lang="en-US" sz="2187" dirty="0"/>
          </a:p>
        </p:txBody>
      </p:sp>
      <p:sp>
        <p:nvSpPr>
          <p:cNvPr id="14" name="Text 11"/>
          <p:cNvSpPr/>
          <p:nvPr/>
        </p:nvSpPr>
        <p:spPr>
          <a:xfrm>
            <a:off x="4720590" y="6160651"/>
            <a:ext cx="8846820"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Identify the current limitations and ongoing challenges in the field, providing a roadmap for future research and development to address these issues.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A">
              <a:alpha val="85000"/>
            </a:srgbClr>
          </a:solidFill>
          <a:ln/>
        </p:spPr>
      </p:sp>
      <p:sp>
        <p:nvSpPr>
          <p:cNvPr id="6" name="Text 3"/>
          <p:cNvSpPr/>
          <p:nvPr/>
        </p:nvSpPr>
        <p:spPr>
          <a:xfrm>
            <a:off x="2037993" y="1394817"/>
            <a:ext cx="9687997"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Future Developments and Enhancements</a:t>
            </a:r>
            <a:endParaRPr lang="en-US" sz="4374" dirty="0"/>
          </a:p>
        </p:txBody>
      </p:sp>
      <p:pic>
        <p:nvPicPr>
          <p:cNvPr id="7" name="Image 1" descr="preencoded.png"/>
          <p:cNvPicPr>
            <a:picLocks noChangeAspect="1"/>
          </p:cNvPicPr>
          <p:nvPr/>
        </p:nvPicPr>
        <p:blipFill>
          <a:blip r:embed="rId4"/>
          <a:stretch>
            <a:fillRect/>
          </a:stretch>
        </p:blipFill>
        <p:spPr>
          <a:xfrm>
            <a:off x="2037993" y="2422446"/>
            <a:ext cx="3518059" cy="888682"/>
          </a:xfrm>
          <a:prstGeom prst="rect">
            <a:avLst/>
          </a:prstGeom>
        </p:spPr>
      </p:pic>
      <p:sp>
        <p:nvSpPr>
          <p:cNvPr id="8" name="Text 4"/>
          <p:cNvSpPr/>
          <p:nvPr/>
        </p:nvSpPr>
        <p:spPr>
          <a:xfrm>
            <a:off x="2260163" y="3644384"/>
            <a:ext cx="2806422"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Multimodal Integration</a:t>
            </a:r>
            <a:endParaRPr lang="en-US" sz="2187" dirty="0"/>
          </a:p>
        </p:txBody>
      </p:sp>
      <p:sp>
        <p:nvSpPr>
          <p:cNvPr id="9" name="Text 5"/>
          <p:cNvSpPr/>
          <p:nvPr/>
        </p:nvSpPr>
        <p:spPr>
          <a:xfrm>
            <a:off x="2260163" y="4124801"/>
            <a:ext cx="3073718" cy="2487811"/>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Explore the integration of text processing and classification with other modalities, such as images, audio, and video, to develop more comprehensive and robust NLP systems.</a:t>
            </a:r>
            <a:endParaRPr lang="en-US" sz="1750" dirty="0"/>
          </a:p>
        </p:txBody>
      </p:sp>
      <p:pic>
        <p:nvPicPr>
          <p:cNvPr id="10" name="Image 2" descr="preencoded.png"/>
          <p:cNvPicPr>
            <a:picLocks noChangeAspect="1"/>
          </p:cNvPicPr>
          <p:nvPr/>
        </p:nvPicPr>
        <p:blipFill>
          <a:blip r:embed="rId5"/>
          <a:stretch>
            <a:fillRect/>
          </a:stretch>
        </p:blipFill>
        <p:spPr>
          <a:xfrm>
            <a:off x="5556052" y="2422446"/>
            <a:ext cx="3518178" cy="888682"/>
          </a:xfrm>
          <a:prstGeom prst="rect">
            <a:avLst/>
          </a:prstGeom>
        </p:spPr>
      </p:pic>
      <p:sp>
        <p:nvSpPr>
          <p:cNvPr id="11" name="Text 6"/>
          <p:cNvSpPr/>
          <p:nvPr/>
        </p:nvSpPr>
        <p:spPr>
          <a:xfrm>
            <a:off x="5778222" y="3644384"/>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Ethical Considerations</a:t>
            </a:r>
            <a:endParaRPr lang="en-US" sz="2187" dirty="0"/>
          </a:p>
        </p:txBody>
      </p:sp>
      <p:sp>
        <p:nvSpPr>
          <p:cNvPr id="12" name="Text 7"/>
          <p:cNvSpPr/>
          <p:nvPr/>
        </p:nvSpPr>
        <p:spPr>
          <a:xfrm>
            <a:off x="5778222" y="4124801"/>
            <a:ext cx="3073837"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Address the ethical implications of text processing and classification, including issues of privacy, bias, and the responsible use of these technologies.</a:t>
            </a:r>
            <a:endParaRPr lang="en-US" sz="1750" dirty="0"/>
          </a:p>
        </p:txBody>
      </p:sp>
      <p:pic>
        <p:nvPicPr>
          <p:cNvPr id="13" name="Image 3" descr="preencoded.png"/>
          <p:cNvPicPr>
            <a:picLocks noChangeAspect="1"/>
          </p:cNvPicPr>
          <p:nvPr/>
        </p:nvPicPr>
        <p:blipFill>
          <a:blip r:embed="rId6"/>
          <a:stretch>
            <a:fillRect/>
          </a:stretch>
        </p:blipFill>
        <p:spPr>
          <a:xfrm>
            <a:off x="9074229" y="2422446"/>
            <a:ext cx="3518178" cy="888682"/>
          </a:xfrm>
          <a:prstGeom prst="rect">
            <a:avLst/>
          </a:prstGeom>
        </p:spPr>
      </p:pic>
      <p:sp>
        <p:nvSpPr>
          <p:cNvPr id="14" name="Text 8"/>
          <p:cNvSpPr/>
          <p:nvPr/>
        </p:nvSpPr>
        <p:spPr>
          <a:xfrm>
            <a:off x="9296400" y="3644384"/>
            <a:ext cx="2962632"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Scalability and Efficiency</a:t>
            </a:r>
            <a:endParaRPr lang="en-US" sz="2187" dirty="0"/>
          </a:p>
        </p:txBody>
      </p:sp>
      <p:sp>
        <p:nvSpPr>
          <p:cNvPr id="15" name="Text 9"/>
          <p:cNvSpPr/>
          <p:nvPr/>
        </p:nvSpPr>
        <p:spPr>
          <a:xfrm>
            <a:off x="9296400" y="4124801"/>
            <a:ext cx="3073837"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Enhance the scalability and efficiency of text processing and classification algorithms to handle large-scale, real-world datasets and applications.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905714"/>
            <a:ext cx="837699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Outcomes and Implications for NLP</a:t>
            </a:r>
            <a:endParaRPr lang="en-US" sz="4374" dirty="0"/>
          </a:p>
        </p:txBody>
      </p:sp>
      <p:pic>
        <p:nvPicPr>
          <p:cNvPr id="5" name="Image 0" descr="preencoded.png"/>
          <p:cNvPicPr>
            <a:picLocks noChangeAspect="1"/>
          </p:cNvPicPr>
          <p:nvPr/>
        </p:nvPicPr>
        <p:blipFill>
          <a:blip r:embed="rId3"/>
          <a:stretch>
            <a:fillRect/>
          </a:stretch>
        </p:blipFill>
        <p:spPr>
          <a:xfrm>
            <a:off x="2037993" y="3044428"/>
            <a:ext cx="444341" cy="444341"/>
          </a:xfrm>
          <a:prstGeom prst="rect">
            <a:avLst/>
          </a:prstGeom>
        </p:spPr>
      </p:pic>
      <p:sp>
        <p:nvSpPr>
          <p:cNvPr id="6" name="Text 3"/>
          <p:cNvSpPr/>
          <p:nvPr/>
        </p:nvSpPr>
        <p:spPr>
          <a:xfrm>
            <a:off x="2037993" y="3710940"/>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Business Applications</a:t>
            </a:r>
            <a:endParaRPr lang="en-US" sz="2187" dirty="0"/>
          </a:p>
        </p:txBody>
      </p:sp>
      <p:sp>
        <p:nvSpPr>
          <p:cNvPr id="7" name="Text 4"/>
          <p:cNvSpPr/>
          <p:nvPr/>
        </p:nvSpPr>
        <p:spPr>
          <a:xfrm>
            <a:off x="2037993" y="4191357"/>
            <a:ext cx="3295888"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Improve decision-making, customer service, and market insights through advanced text processing and classification techniques.</a:t>
            </a:r>
            <a:endParaRPr lang="en-US" sz="1750" dirty="0"/>
          </a:p>
        </p:txBody>
      </p:sp>
      <p:pic>
        <p:nvPicPr>
          <p:cNvPr id="8" name="Image 1" descr="preencoded.png"/>
          <p:cNvPicPr>
            <a:picLocks noChangeAspect="1"/>
          </p:cNvPicPr>
          <p:nvPr/>
        </p:nvPicPr>
        <p:blipFill>
          <a:blip r:embed="rId4"/>
          <a:stretch>
            <a:fillRect/>
          </a:stretch>
        </p:blipFill>
        <p:spPr>
          <a:xfrm>
            <a:off x="5667137" y="3044428"/>
            <a:ext cx="444341" cy="444341"/>
          </a:xfrm>
          <a:prstGeom prst="rect">
            <a:avLst/>
          </a:prstGeom>
        </p:spPr>
      </p:pic>
      <p:sp>
        <p:nvSpPr>
          <p:cNvPr id="9" name="Text 5"/>
          <p:cNvSpPr/>
          <p:nvPr/>
        </p:nvSpPr>
        <p:spPr>
          <a:xfrm>
            <a:off x="5667137" y="3710940"/>
            <a:ext cx="283083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Healthcare Applications</a:t>
            </a:r>
            <a:endParaRPr lang="en-US" sz="2187" dirty="0"/>
          </a:p>
        </p:txBody>
      </p:sp>
      <p:sp>
        <p:nvSpPr>
          <p:cNvPr id="10" name="Text 6"/>
          <p:cNvSpPr/>
          <p:nvPr/>
        </p:nvSpPr>
        <p:spPr>
          <a:xfrm>
            <a:off x="5667137" y="4191357"/>
            <a:ext cx="3296007"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Enhance medical diagnosis, drug discovery, and patient care by extracting valuable information from clinical notes and research papers.</a:t>
            </a:r>
            <a:endParaRPr lang="en-US" sz="1750" dirty="0"/>
          </a:p>
        </p:txBody>
      </p:sp>
      <p:pic>
        <p:nvPicPr>
          <p:cNvPr id="11" name="Image 2" descr="preencoded.png"/>
          <p:cNvPicPr>
            <a:picLocks noChangeAspect="1"/>
          </p:cNvPicPr>
          <p:nvPr/>
        </p:nvPicPr>
        <p:blipFill>
          <a:blip r:embed="rId5"/>
          <a:stretch>
            <a:fillRect/>
          </a:stretch>
        </p:blipFill>
        <p:spPr>
          <a:xfrm>
            <a:off x="9296400" y="3044428"/>
            <a:ext cx="444341" cy="444341"/>
          </a:xfrm>
          <a:prstGeom prst="rect">
            <a:avLst/>
          </a:prstGeom>
        </p:spPr>
      </p:pic>
      <p:sp>
        <p:nvSpPr>
          <p:cNvPr id="12" name="Text 7"/>
          <p:cNvSpPr/>
          <p:nvPr/>
        </p:nvSpPr>
        <p:spPr>
          <a:xfrm>
            <a:off x="9296400" y="3710940"/>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Social Impact</a:t>
            </a:r>
            <a:endParaRPr lang="en-US" sz="2187" dirty="0"/>
          </a:p>
        </p:txBody>
      </p:sp>
      <p:sp>
        <p:nvSpPr>
          <p:cNvPr id="13" name="Text 8"/>
          <p:cNvSpPr/>
          <p:nvPr/>
        </p:nvSpPr>
        <p:spPr>
          <a:xfrm>
            <a:off x="9296400" y="4191357"/>
            <a:ext cx="3296007"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Promote social good by leveraging text processing and classification to address societal challenges, such as misinformation detection and hate speech monitoring.</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337905"/>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Conclusion</a:t>
            </a:r>
            <a:endParaRPr lang="en-US" sz="4374" dirty="0"/>
          </a:p>
        </p:txBody>
      </p:sp>
      <p:sp>
        <p:nvSpPr>
          <p:cNvPr id="6" name="Shape 3"/>
          <p:cNvSpPr/>
          <p:nvPr/>
        </p:nvSpPr>
        <p:spPr>
          <a:xfrm>
            <a:off x="4490799" y="2539127"/>
            <a:ext cx="499943" cy="499943"/>
          </a:xfrm>
          <a:prstGeom prst="roundRect">
            <a:avLst>
              <a:gd name="adj" fmla="val 20000"/>
            </a:avLst>
          </a:prstGeom>
          <a:solidFill>
            <a:srgbClr val="EBE2E0"/>
          </a:solidFill>
          <a:ln w="7620">
            <a:solidFill>
              <a:srgbClr val="D1C8C6"/>
            </a:solidFill>
            <a:prstDash val="solid"/>
          </a:ln>
        </p:spPr>
      </p:sp>
      <p:sp>
        <p:nvSpPr>
          <p:cNvPr id="7" name="Text 4"/>
          <p:cNvSpPr/>
          <p:nvPr/>
        </p:nvSpPr>
        <p:spPr>
          <a:xfrm>
            <a:off x="4678442" y="2580799"/>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8" name="Text 5"/>
          <p:cNvSpPr/>
          <p:nvPr/>
        </p:nvSpPr>
        <p:spPr>
          <a:xfrm>
            <a:off x="5212913" y="2615446"/>
            <a:ext cx="3005495"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Summary of Key Findings</a:t>
            </a:r>
            <a:endParaRPr lang="en-US" sz="2187" dirty="0"/>
          </a:p>
        </p:txBody>
      </p:sp>
      <p:sp>
        <p:nvSpPr>
          <p:cNvPr id="9" name="Text 6"/>
          <p:cNvSpPr/>
          <p:nvPr/>
        </p:nvSpPr>
        <p:spPr>
          <a:xfrm>
            <a:off x="5212913" y="3095863"/>
            <a:ext cx="3820001"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Provide a concise summary of the critical insights and advancements presented throughout the text processing and classification research.</a:t>
            </a:r>
            <a:endParaRPr lang="en-US" sz="1750" dirty="0"/>
          </a:p>
        </p:txBody>
      </p:sp>
      <p:sp>
        <p:nvSpPr>
          <p:cNvPr id="10" name="Shape 7"/>
          <p:cNvSpPr/>
          <p:nvPr/>
        </p:nvSpPr>
        <p:spPr>
          <a:xfrm>
            <a:off x="9255085" y="2539127"/>
            <a:ext cx="499943" cy="499943"/>
          </a:xfrm>
          <a:prstGeom prst="roundRect">
            <a:avLst>
              <a:gd name="adj" fmla="val 20000"/>
            </a:avLst>
          </a:prstGeom>
          <a:solidFill>
            <a:srgbClr val="EBE2E0"/>
          </a:solidFill>
          <a:ln w="7620">
            <a:solidFill>
              <a:srgbClr val="D1C8C6"/>
            </a:solidFill>
            <a:prstDash val="solid"/>
          </a:ln>
        </p:spPr>
      </p:sp>
      <p:sp>
        <p:nvSpPr>
          <p:cNvPr id="11" name="Text 8"/>
          <p:cNvSpPr/>
          <p:nvPr/>
        </p:nvSpPr>
        <p:spPr>
          <a:xfrm>
            <a:off x="9420106" y="2580799"/>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2" name="Text 9"/>
          <p:cNvSpPr/>
          <p:nvPr/>
        </p:nvSpPr>
        <p:spPr>
          <a:xfrm>
            <a:off x="9977199" y="2615446"/>
            <a:ext cx="317956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Future Research Directions</a:t>
            </a:r>
            <a:endParaRPr lang="en-US" sz="2187" dirty="0"/>
          </a:p>
        </p:txBody>
      </p:sp>
      <p:sp>
        <p:nvSpPr>
          <p:cNvPr id="13" name="Text 10"/>
          <p:cNvSpPr/>
          <p:nvPr/>
        </p:nvSpPr>
        <p:spPr>
          <a:xfrm>
            <a:off x="9977199" y="3095863"/>
            <a:ext cx="3820001"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Outline the promising avenues for future research and development in the field of NLP, highlighting the potential for continued innovation and impact.</a:t>
            </a:r>
            <a:endParaRPr lang="en-US" sz="1750" dirty="0"/>
          </a:p>
        </p:txBody>
      </p:sp>
      <p:sp>
        <p:nvSpPr>
          <p:cNvPr id="14" name="Shape 11"/>
          <p:cNvSpPr/>
          <p:nvPr/>
        </p:nvSpPr>
        <p:spPr>
          <a:xfrm>
            <a:off x="4490799" y="5268635"/>
            <a:ext cx="499943" cy="499943"/>
          </a:xfrm>
          <a:prstGeom prst="roundRect">
            <a:avLst>
              <a:gd name="adj" fmla="val 20000"/>
            </a:avLst>
          </a:prstGeom>
          <a:solidFill>
            <a:srgbClr val="EBE2E0"/>
          </a:solidFill>
          <a:ln w="7620">
            <a:solidFill>
              <a:srgbClr val="D1C8C6"/>
            </a:solidFill>
            <a:prstDash val="solid"/>
          </a:ln>
        </p:spPr>
      </p:sp>
      <p:sp>
        <p:nvSpPr>
          <p:cNvPr id="15" name="Text 12"/>
          <p:cNvSpPr/>
          <p:nvPr/>
        </p:nvSpPr>
        <p:spPr>
          <a:xfrm>
            <a:off x="4659392" y="5310307"/>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6" name="Text 13"/>
          <p:cNvSpPr/>
          <p:nvPr/>
        </p:nvSpPr>
        <p:spPr>
          <a:xfrm>
            <a:off x="5212913" y="5344954"/>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Importance of the Field</a:t>
            </a:r>
            <a:endParaRPr lang="en-US" sz="2187" dirty="0"/>
          </a:p>
        </p:txBody>
      </p:sp>
      <p:sp>
        <p:nvSpPr>
          <p:cNvPr id="17" name="Text 14"/>
          <p:cNvSpPr/>
          <p:nvPr/>
        </p:nvSpPr>
        <p:spPr>
          <a:xfrm>
            <a:off x="5212913" y="5825371"/>
            <a:ext cx="8584287"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Emphasize the vital role of text processing and classification in the broader context of NLP and its significance for advancing human-machine interaction and understanding.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813</Words>
  <Application>Microsoft Office PowerPoint</Application>
  <PresentationFormat>Custom</PresentationFormat>
  <Paragraphs>85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Crimson Pro</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Sarvani Kanyaka Atmakuri</cp:lastModifiedBy>
  <cp:revision>5</cp:revision>
  <dcterms:created xsi:type="dcterms:W3CDTF">2024-03-29T04:42:29Z</dcterms:created>
  <dcterms:modified xsi:type="dcterms:W3CDTF">2024-03-29T08:17:05Z</dcterms:modified>
</cp:coreProperties>
</file>