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88" r:id="rId3"/>
    <p:sldId id="257" r:id="rId4"/>
    <p:sldId id="259" r:id="rId5"/>
    <p:sldId id="260" r:id="rId6"/>
    <p:sldId id="263" r:id="rId7"/>
    <p:sldId id="265" r:id="rId8"/>
    <p:sldId id="267" r:id="rId9"/>
    <p:sldId id="266" r:id="rId10"/>
    <p:sldId id="268" r:id="rId11"/>
    <p:sldId id="269" r:id="rId12"/>
    <p:sldId id="273" r:id="rId13"/>
    <p:sldId id="278" r:id="rId14"/>
    <p:sldId id="270" r:id="rId15"/>
    <p:sldId id="279" r:id="rId16"/>
    <p:sldId id="271" r:id="rId17"/>
    <p:sldId id="272" r:id="rId18"/>
    <p:sldId id="280" r:id="rId19"/>
    <p:sldId id="274" r:id="rId20"/>
    <p:sldId id="281" r:id="rId21"/>
    <p:sldId id="275" r:id="rId22"/>
    <p:sldId id="282" r:id="rId23"/>
    <p:sldId id="276" r:id="rId24"/>
    <p:sldId id="284" r:id="rId25"/>
    <p:sldId id="286"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C6C"/>
    <a:srgbClr val="080A58"/>
    <a:srgbClr val="1D355D"/>
    <a:srgbClr val="223E6C"/>
    <a:srgbClr val="2D5291"/>
    <a:srgbClr val="2D508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517B5A-E7A8-4E81-FDF3-B5C2AF9DCD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21CB1FD-6024-D8B2-55F6-CFBF102E94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72E11-4DEF-4FC8-92FC-F3131C07CF2D}" type="datetimeFigureOut">
              <a:rPr lang="en-IN" smtClean="0"/>
              <a:t>03-10-2022</a:t>
            </a:fld>
            <a:endParaRPr lang="en-IN"/>
          </a:p>
        </p:txBody>
      </p:sp>
      <p:sp>
        <p:nvSpPr>
          <p:cNvPr id="4" name="Footer Placeholder 3">
            <a:extLst>
              <a:ext uri="{FF2B5EF4-FFF2-40B4-BE49-F238E27FC236}">
                <a16:creationId xmlns:a16="http://schemas.microsoft.com/office/drawing/2014/main" id="{171569CF-30D7-A040-32B5-85695C9AE2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samsung innovation campus</a:t>
            </a:r>
          </a:p>
        </p:txBody>
      </p:sp>
      <p:sp>
        <p:nvSpPr>
          <p:cNvPr id="5" name="Slide Number Placeholder 4">
            <a:extLst>
              <a:ext uri="{FF2B5EF4-FFF2-40B4-BE49-F238E27FC236}">
                <a16:creationId xmlns:a16="http://schemas.microsoft.com/office/drawing/2014/main" id="{754209E3-457A-8A1E-8C3D-640888370F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ABD260-E143-4B71-9DD6-67F50BBD04F0}" type="slidenum">
              <a:rPr lang="en-IN" smtClean="0"/>
              <a:t>‹#›</a:t>
            </a:fld>
            <a:endParaRPr lang="en-IN"/>
          </a:p>
        </p:txBody>
      </p:sp>
    </p:spTree>
    <p:extLst>
      <p:ext uri="{BB962C8B-B14F-4D97-AF65-F5344CB8AC3E}">
        <p14:creationId xmlns:p14="http://schemas.microsoft.com/office/powerpoint/2010/main" val="363508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1AB98-2B76-4762-927E-E2CD6BB0E6E4}" type="datetimeFigureOut">
              <a:rPr lang="en-IN" smtClean="0"/>
              <a:t>03-10-2022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samsung innovation campus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621EC-082E-4F08-8E0B-DC3ABC9BB44F}" type="slidenum">
              <a:rPr lang="en-IN" smtClean="0"/>
              <a:t>‹#›</a:t>
            </a:fld>
            <a:endParaRPr lang="en-IN"/>
          </a:p>
        </p:txBody>
      </p:sp>
    </p:spTree>
    <p:extLst>
      <p:ext uri="{BB962C8B-B14F-4D97-AF65-F5344CB8AC3E}">
        <p14:creationId xmlns:p14="http://schemas.microsoft.com/office/powerpoint/2010/main" val="1315612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8662-0FA1-8D6A-7C63-14DDE4C98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451463-452E-EECF-2E76-C424DCF02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0B678D-C981-988C-1EA1-742E58BC80A5}"/>
              </a:ext>
            </a:extLst>
          </p:cNvPr>
          <p:cNvSpPr>
            <a:spLocks noGrp="1"/>
          </p:cNvSpPr>
          <p:nvPr>
            <p:ph type="dt" sz="half" idx="10"/>
          </p:nvPr>
        </p:nvSpPr>
        <p:spPr/>
        <p:txBody>
          <a:bodyPr/>
          <a:lstStyle/>
          <a:p>
            <a:fld id="{96E0AC9F-4F1D-4379-BCB4-8029A096F34A}" type="datetime1">
              <a:rPr lang="en-IN" smtClean="0"/>
              <a:t>03-10-2022</a:t>
            </a:fld>
            <a:endParaRPr lang="en-IN"/>
          </a:p>
        </p:txBody>
      </p:sp>
      <p:sp>
        <p:nvSpPr>
          <p:cNvPr id="5" name="Footer Placeholder 4">
            <a:extLst>
              <a:ext uri="{FF2B5EF4-FFF2-40B4-BE49-F238E27FC236}">
                <a16:creationId xmlns:a16="http://schemas.microsoft.com/office/drawing/2014/main" id="{036693BD-6966-F7C9-30F3-1C82DD681656}"/>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073A051B-7BCC-2E82-D993-EBCEE6DB5820}"/>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4028840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EAF8-4268-3960-B0F6-5973CA10DB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521428-DFAC-1C2E-268C-CC24E0AAE9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38543-2D9E-CFA4-174E-8027C60D9CED}"/>
              </a:ext>
            </a:extLst>
          </p:cNvPr>
          <p:cNvSpPr>
            <a:spLocks noGrp="1"/>
          </p:cNvSpPr>
          <p:nvPr>
            <p:ph type="dt" sz="half" idx="10"/>
          </p:nvPr>
        </p:nvSpPr>
        <p:spPr/>
        <p:txBody>
          <a:bodyPr/>
          <a:lstStyle/>
          <a:p>
            <a:fld id="{6E39F819-1F11-441D-9275-A59024D8F5B0}" type="datetime1">
              <a:rPr lang="en-IN" smtClean="0"/>
              <a:t>03-10-2022</a:t>
            </a:fld>
            <a:endParaRPr lang="en-IN"/>
          </a:p>
        </p:txBody>
      </p:sp>
      <p:sp>
        <p:nvSpPr>
          <p:cNvPr id="5" name="Footer Placeholder 4">
            <a:extLst>
              <a:ext uri="{FF2B5EF4-FFF2-40B4-BE49-F238E27FC236}">
                <a16:creationId xmlns:a16="http://schemas.microsoft.com/office/drawing/2014/main" id="{A3AF71EE-65A3-FA91-97EF-A67ABAD53922}"/>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A22213FE-7AD9-14F4-B099-AFA7C1293467}"/>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78609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512AF-9B0F-6699-1A01-6EF13A31EE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4E07BA-F76F-EFFD-3358-BE7250ACB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BB102-5C43-B357-7140-830E1B8CED2A}"/>
              </a:ext>
            </a:extLst>
          </p:cNvPr>
          <p:cNvSpPr>
            <a:spLocks noGrp="1"/>
          </p:cNvSpPr>
          <p:nvPr>
            <p:ph type="dt" sz="half" idx="10"/>
          </p:nvPr>
        </p:nvSpPr>
        <p:spPr/>
        <p:txBody>
          <a:bodyPr/>
          <a:lstStyle/>
          <a:p>
            <a:fld id="{29E7108F-F2B4-4410-96E1-8AF692AF783F}" type="datetime1">
              <a:rPr lang="en-IN" smtClean="0"/>
              <a:t>03-10-2022</a:t>
            </a:fld>
            <a:endParaRPr lang="en-IN"/>
          </a:p>
        </p:txBody>
      </p:sp>
      <p:sp>
        <p:nvSpPr>
          <p:cNvPr id="5" name="Footer Placeholder 4">
            <a:extLst>
              <a:ext uri="{FF2B5EF4-FFF2-40B4-BE49-F238E27FC236}">
                <a16:creationId xmlns:a16="http://schemas.microsoft.com/office/drawing/2014/main" id="{F6447AC8-0525-5FB2-EA4D-A9E0CA3DE47F}"/>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D19F6635-61AC-EE88-CA08-419D85615493}"/>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194647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3270E-1BDD-00B9-EF78-F3AA6C3CCA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98AC60-DFDD-477C-F4E5-AF4D5511DB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6F333-8934-0D0B-BA8C-8C7A4462765B}"/>
              </a:ext>
            </a:extLst>
          </p:cNvPr>
          <p:cNvSpPr>
            <a:spLocks noGrp="1"/>
          </p:cNvSpPr>
          <p:nvPr>
            <p:ph type="dt" sz="half" idx="10"/>
          </p:nvPr>
        </p:nvSpPr>
        <p:spPr/>
        <p:txBody>
          <a:bodyPr/>
          <a:lstStyle/>
          <a:p>
            <a:fld id="{724EBAE9-D397-4E31-BD69-CF0BE2A19157}" type="datetime1">
              <a:rPr lang="en-IN" smtClean="0"/>
              <a:t>03-10-2022</a:t>
            </a:fld>
            <a:endParaRPr lang="en-IN"/>
          </a:p>
        </p:txBody>
      </p:sp>
      <p:sp>
        <p:nvSpPr>
          <p:cNvPr id="5" name="Footer Placeholder 4">
            <a:extLst>
              <a:ext uri="{FF2B5EF4-FFF2-40B4-BE49-F238E27FC236}">
                <a16:creationId xmlns:a16="http://schemas.microsoft.com/office/drawing/2014/main" id="{1C4DF217-678E-FF11-E207-47A0A1EFDEE6}"/>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247973AE-C253-9296-11A0-7A3CF1E2A5AA}"/>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106461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269D-7211-7411-50AB-B16DE1D841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79AE94-90B0-B2C8-1312-51DDEF5F3B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DE690-570A-1ECD-EDA0-81B30AD97410}"/>
              </a:ext>
            </a:extLst>
          </p:cNvPr>
          <p:cNvSpPr>
            <a:spLocks noGrp="1"/>
          </p:cNvSpPr>
          <p:nvPr>
            <p:ph type="dt" sz="half" idx="10"/>
          </p:nvPr>
        </p:nvSpPr>
        <p:spPr/>
        <p:txBody>
          <a:bodyPr/>
          <a:lstStyle/>
          <a:p>
            <a:fld id="{FAE8F778-6E3B-49B3-9800-01D9FB20226F}" type="datetime1">
              <a:rPr lang="en-IN" smtClean="0"/>
              <a:t>03-10-2022</a:t>
            </a:fld>
            <a:endParaRPr lang="en-IN"/>
          </a:p>
        </p:txBody>
      </p:sp>
      <p:sp>
        <p:nvSpPr>
          <p:cNvPr id="5" name="Footer Placeholder 4">
            <a:extLst>
              <a:ext uri="{FF2B5EF4-FFF2-40B4-BE49-F238E27FC236}">
                <a16:creationId xmlns:a16="http://schemas.microsoft.com/office/drawing/2014/main" id="{CE0FDBD2-2788-0EDA-A496-E4E51317FAC3}"/>
              </a:ext>
            </a:extLst>
          </p:cNvPr>
          <p:cNvSpPr>
            <a:spLocks noGrp="1"/>
          </p:cNvSpPr>
          <p:nvPr>
            <p:ph type="ftr" sz="quarter" idx="11"/>
          </p:nvPr>
        </p:nvSpPr>
        <p:spPr/>
        <p:txBody>
          <a:bodyPr/>
          <a:lstStyle/>
          <a:p>
            <a:r>
              <a:rPr lang="en-IN"/>
              <a:t>Samsung Innovation Campus</a:t>
            </a:r>
          </a:p>
        </p:txBody>
      </p:sp>
      <p:sp>
        <p:nvSpPr>
          <p:cNvPr id="6" name="Slide Number Placeholder 5">
            <a:extLst>
              <a:ext uri="{FF2B5EF4-FFF2-40B4-BE49-F238E27FC236}">
                <a16:creationId xmlns:a16="http://schemas.microsoft.com/office/drawing/2014/main" id="{CCDFFE00-7D82-FDAB-C475-F7612C2F501B}"/>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94190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CC6B-7B4E-8633-05C4-061C4DA001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BF40A3-727C-9709-4FE3-83259202D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09C7D4-7267-D9F4-2441-A2285233FD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8124B9-9A89-1FA7-A14D-6C44DB6BB36C}"/>
              </a:ext>
            </a:extLst>
          </p:cNvPr>
          <p:cNvSpPr>
            <a:spLocks noGrp="1"/>
          </p:cNvSpPr>
          <p:nvPr>
            <p:ph type="dt" sz="half" idx="10"/>
          </p:nvPr>
        </p:nvSpPr>
        <p:spPr/>
        <p:txBody>
          <a:bodyPr/>
          <a:lstStyle/>
          <a:p>
            <a:fld id="{F77E2E86-E02B-47CF-9232-EDC93CD07643}" type="datetime1">
              <a:rPr lang="en-IN" smtClean="0"/>
              <a:t>03-10-2022</a:t>
            </a:fld>
            <a:endParaRPr lang="en-IN"/>
          </a:p>
        </p:txBody>
      </p:sp>
      <p:sp>
        <p:nvSpPr>
          <p:cNvPr id="6" name="Footer Placeholder 5">
            <a:extLst>
              <a:ext uri="{FF2B5EF4-FFF2-40B4-BE49-F238E27FC236}">
                <a16:creationId xmlns:a16="http://schemas.microsoft.com/office/drawing/2014/main" id="{6AB73E85-CF3F-8F48-6DB8-2B9FEAB0A3D3}"/>
              </a:ext>
            </a:extLst>
          </p:cNvPr>
          <p:cNvSpPr>
            <a:spLocks noGrp="1"/>
          </p:cNvSpPr>
          <p:nvPr>
            <p:ph type="ftr" sz="quarter" idx="11"/>
          </p:nvPr>
        </p:nvSpPr>
        <p:spPr/>
        <p:txBody>
          <a:bodyPr/>
          <a:lstStyle/>
          <a:p>
            <a:r>
              <a:rPr lang="en-IN"/>
              <a:t>Samsung Innovation Campus</a:t>
            </a:r>
          </a:p>
        </p:txBody>
      </p:sp>
      <p:sp>
        <p:nvSpPr>
          <p:cNvPr id="7" name="Slide Number Placeholder 6">
            <a:extLst>
              <a:ext uri="{FF2B5EF4-FFF2-40B4-BE49-F238E27FC236}">
                <a16:creationId xmlns:a16="http://schemas.microsoft.com/office/drawing/2014/main" id="{C9472E26-FC92-4BEE-DED9-DB1DBB40564E}"/>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286609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BF9C-B7E0-72A4-3B1A-112061D230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93FB3B-8552-C8B3-B0C9-75778EB616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025E3B-3CAC-D865-578B-7985E0BF65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5CC97-C10C-01B0-E4A8-6B786F81E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06F4C-D9BB-63FE-20AC-A4FC8E2AD0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9A6D6B-98B0-19F8-A0E2-D654A5D4679A}"/>
              </a:ext>
            </a:extLst>
          </p:cNvPr>
          <p:cNvSpPr>
            <a:spLocks noGrp="1"/>
          </p:cNvSpPr>
          <p:nvPr>
            <p:ph type="dt" sz="half" idx="10"/>
          </p:nvPr>
        </p:nvSpPr>
        <p:spPr/>
        <p:txBody>
          <a:bodyPr/>
          <a:lstStyle/>
          <a:p>
            <a:fld id="{9253ADF3-EC67-4AC1-80F9-DF0C6507B32E}" type="datetime1">
              <a:rPr lang="en-IN" smtClean="0"/>
              <a:t>03-10-2022</a:t>
            </a:fld>
            <a:endParaRPr lang="en-IN"/>
          </a:p>
        </p:txBody>
      </p:sp>
      <p:sp>
        <p:nvSpPr>
          <p:cNvPr id="8" name="Footer Placeholder 7">
            <a:extLst>
              <a:ext uri="{FF2B5EF4-FFF2-40B4-BE49-F238E27FC236}">
                <a16:creationId xmlns:a16="http://schemas.microsoft.com/office/drawing/2014/main" id="{330B4D08-3593-F619-9AF9-26A45536AD7A}"/>
              </a:ext>
            </a:extLst>
          </p:cNvPr>
          <p:cNvSpPr>
            <a:spLocks noGrp="1"/>
          </p:cNvSpPr>
          <p:nvPr>
            <p:ph type="ftr" sz="quarter" idx="11"/>
          </p:nvPr>
        </p:nvSpPr>
        <p:spPr/>
        <p:txBody>
          <a:bodyPr/>
          <a:lstStyle/>
          <a:p>
            <a:r>
              <a:rPr lang="en-IN"/>
              <a:t>Samsung Innovation Campus</a:t>
            </a:r>
          </a:p>
        </p:txBody>
      </p:sp>
      <p:sp>
        <p:nvSpPr>
          <p:cNvPr id="9" name="Slide Number Placeholder 8">
            <a:extLst>
              <a:ext uri="{FF2B5EF4-FFF2-40B4-BE49-F238E27FC236}">
                <a16:creationId xmlns:a16="http://schemas.microsoft.com/office/drawing/2014/main" id="{9CCC136C-A3C0-CD08-8E9D-B23C9F86D8CD}"/>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3578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B3B8-B3D6-9ADB-9E14-8CC6687E17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BF65D8-0CB6-8760-1FE3-580227F313EA}"/>
              </a:ext>
            </a:extLst>
          </p:cNvPr>
          <p:cNvSpPr>
            <a:spLocks noGrp="1"/>
          </p:cNvSpPr>
          <p:nvPr>
            <p:ph type="dt" sz="half" idx="10"/>
          </p:nvPr>
        </p:nvSpPr>
        <p:spPr/>
        <p:txBody>
          <a:bodyPr/>
          <a:lstStyle/>
          <a:p>
            <a:fld id="{9C0E21F5-CBCC-4F5D-B896-EB467A9ED185}" type="datetime1">
              <a:rPr lang="en-IN" smtClean="0"/>
              <a:t>03-10-2022</a:t>
            </a:fld>
            <a:endParaRPr lang="en-IN"/>
          </a:p>
        </p:txBody>
      </p:sp>
      <p:sp>
        <p:nvSpPr>
          <p:cNvPr id="4" name="Footer Placeholder 3">
            <a:extLst>
              <a:ext uri="{FF2B5EF4-FFF2-40B4-BE49-F238E27FC236}">
                <a16:creationId xmlns:a16="http://schemas.microsoft.com/office/drawing/2014/main" id="{F715E7EC-9F3F-A2D6-4610-DC421AC24883}"/>
              </a:ext>
            </a:extLst>
          </p:cNvPr>
          <p:cNvSpPr>
            <a:spLocks noGrp="1"/>
          </p:cNvSpPr>
          <p:nvPr>
            <p:ph type="ftr" sz="quarter" idx="11"/>
          </p:nvPr>
        </p:nvSpPr>
        <p:spPr/>
        <p:txBody>
          <a:bodyPr/>
          <a:lstStyle/>
          <a:p>
            <a:r>
              <a:rPr lang="en-IN"/>
              <a:t>Samsung Innovation Campus</a:t>
            </a:r>
          </a:p>
        </p:txBody>
      </p:sp>
      <p:sp>
        <p:nvSpPr>
          <p:cNvPr id="5" name="Slide Number Placeholder 4">
            <a:extLst>
              <a:ext uri="{FF2B5EF4-FFF2-40B4-BE49-F238E27FC236}">
                <a16:creationId xmlns:a16="http://schemas.microsoft.com/office/drawing/2014/main" id="{9DB29847-4AF7-0F61-4816-9A2916781F1B}"/>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18366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27533-2BCE-3C32-C0F6-0051A9F64372}"/>
              </a:ext>
            </a:extLst>
          </p:cNvPr>
          <p:cNvSpPr>
            <a:spLocks noGrp="1"/>
          </p:cNvSpPr>
          <p:nvPr>
            <p:ph type="dt" sz="half" idx="10"/>
          </p:nvPr>
        </p:nvSpPr>
        <p:spPr/>
        <p:txBody>
          <a:bodyPr/>
          <a:lstStyle/>
          <a:p>
            <a:fld id="{CD565CB6-100C-4840-BE73-B8BF31EAC01D}" type="datetime1">
              <a:rPr lang="en-IN" smtClean="0"/>
              <a:t>03-10-2022</a:t>
            </a:fld>
            <a:endParaRPr lang="en-IN"/>
          </a:p>
        </p:txBody>
      </p:sp>
      <p:sp>
        <p:nvSpPr>
          <p:cNvPr id="3" name="Footer Placeholder 2">
            <a:extLst>
              <a:ext uri="{FF2B5EF4-FFF2-40B4-BE49-F238E27FC236}">
                <a16:creationId xmlns:a16="http://schemas.microsoft.com/office/drawing/2014/main" id="{3E47698A-9357-24D1-DF4D-684CB8E8AF86}"/>
              </a:ext>
            </a:extLst>
          </p:cNvPr>
          <p:cNvSpPr>
            <a:spLocks noGrp="1"/>
          </p:cNvSpPr>
          <p:nvPr>
            <p:ph type="ftr" sz="quarter" idx="11"/>
          </p:nvPr>
        </p:nvSpPr>
        <p:spPr/>
        <p:txBody>
          <a:bodyPr/>
          <a:lstStyle/>
          <a:p>
            <a:r>
              <a:rPr lang="en-IN"/>
              <a:t>Samsung Innovation Campus</a:t>
            </a:r>
          </a:p>
        </p:txBody>
      </p:sp>
      <p:sp>
        <p:nvSpPr>
          <p:cNvPr id="4" name="Slide Number Placeholder 3">
            <a:extLst>
              <a:ext uri="{FF2B5EF4-FFF2-40B4-BE49-F238E27FC236}">
                <a16:creationId xmlns:a16="http://schemas.microsoft.com/office/drawing/2014/main" id="{A88399CD-7402-6264-D258-BB8DED175828}"/>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276376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D8BE-F2FB-4BD7-DCD2-06475B7D3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26A49C-C00D-090C-459A-E589B89B5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BCD5EA-588F-22CD-C739-547B0921A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CAA6B-101F-FFEF-7F24-168FEEC8A54B}"/>
              </a:ext>
            </a:extLst>
          </p:cNvPr>
          <p:cNvSpPr>
            <a:spLocks noGrp="1"/>
          </p:cNvSpPr>
          <p:nvPr>
            <p:ph type="dt" sz="half" idx="10"/>
          </p:nvPr>
        </p:nvSpPr>
        <p:spPr/>
        <p:txBody>
          <a:bodyPr/>
          <a:lstStyle/>
          <a:p>
            <a:fld id="{0567EEF7-3A4D-41FF-8AD2-F3D3813B1488}" type="datetime1">
              <a:rPr lang="en-IN" smtClean="0"/>
              <a:t>03-10-2022</a:t>
            </a:fld>
            <a:endParaRPr lang="en-IN"/>
          </a:p>
        </p:txBody>
      </p:sp>
      <p:sp>
        <p:nvSpPr>
          <p:cNvPr id="6" name="Footer Placeholder 5">
            <a:extLst>
              <a:ext uri="{FF2B5EF4-FFF2-40B4-BE49-F238E27FC236}">
                <a16:creationId xmlns:a16="http://schemas.microsoft.com/office/drawing/2014/main" id="{39D86FF4-3407-BDAB-C04F-E9E92FE5E3C2}"/>
              </a:ext>
            </a:extLst>
          </p:cNvPr>
          <p:cNvSpPr>
            <a:spLocks noGrp="1"/>
          </p:cNvSpPr>
          <p:nvPr>
            <p:ph type="ftr" sz="quarter" idx="11"/>
          </p:nvPr>
        </p:nvSpPr>
        <p:spPr/>
        <p:txBody>
          <a:bodyPr/>
          <a:lstStyle/>
          <a:p>
            <a:r>
              <a:rPr lang="en-IN"/>
              <a:t>Samsung Innovation Campus</a:t>
            </a:r>
          </a:p>
        </p:txBody>
      </p:sp>
      <p:sp>
        <p:nvSpPr>
          <p:cNvPr id="7" name="Slide Number Placeholder 6">
            <a:extLst>
              <a:ext uri="{FF2B5EF4-FFF2-40B4-BE49-F238E27FC236}">
                <a16:creationId xmlns:a16="http://schemas.microsoft.com/office/drawing/2014/main" id="{576250B6-70F6-D42A-4C65-EA447C79F0C6}"/>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3904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9B01-2A2D-3E3E-5C0B-8B77CE57C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61A89E-90EF-7824-A874-08FDE0BA4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CF1AC-E458-2777-9402-0930B6651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A1B65-7C81-6CA3-54FA-5B43DA804C0F}"/>
              </a:ext>
            </a:extLst>
          </p:cNvPr>
          <p:cNvSpPr>
            <a:spLocks noGrp="1"/>
          </p:cNvSpPr>
          <p:nvPr>
            <p:ph type="dt" sz="half" idx="10"/>
          </p:nvPr>
        </p:nvSpPr>
        <p:spPr/>
        <p:txBody>
          <a:bodyPr/>
          <a:lstStyle/>
          <a:p>
            <a:fld id="{7497ED2D-2109-40AE-999E-5CE777CE4316}" type="datetime1">
              <a:rPr lang="en-IN" smtClean="0"/>
              <a:t>03-10-2022</a:t>
            </a:fld>
            <a:endParaRPr lang="en-IN"/>
          </a:p>
        </p:txBody>
      </p:sp>
      <p:sp>
        <p:nvSpPr>
          <p:cNvPr id="6" name="Footer Placeholder 5">
            <a:extLst>
              <a:ext uri="{FF2B5EF4-FFF2-40B4-BE49-F238E27FC236}">
                <a16:creationId xmlns:a16="http://schemas.microsoft.com/office/drawing/2014/main" id="{AF574137-D4F3-9872-3D59-C13ADB5C7007}"/>
              </a:ext>
            </a:extLst>
          </p:cNvPr>
          <p:cNvSpPr>
            <a:spLocks noGrp="1"/>
          </p:cNvSpPr>
          <p:nvPr>
            <p:ph type="ftr" sz="quarter" idx="11"/>
          </p:nvPr>
        </p:nvSpPr>
        <p:spPr/>
        <p:txBody>
          <a:bodyPr/>
          <a:lstStyle/>
          <a:p>
            <a:r>
              <a:rPr lang="en-IN"/>
              <a:t>Samsung Innovation Campus</a:t>
            </a:r>
          </a:p>
        </p:txBody>
      </p:sp>
      <p:sp>
        <p:nvSpPr>
          <p:cNvPr id="7" name="Slide Number Placeholder 6">
            <a:extLst>
              <a:ext uri="{FF2B5EF4-FFF2-40B4-BE49-F238E27FC236}">
                <a16:creationId xmlns:a16="http://schemas.microsoft.com/office/drawing/2014/main" id="{2BD9B785-8B6B-52F7-C0EE-2A4F8E503AD1}"/>
              </a:ext>
            </a:extLst>
          </p:cNvPr>
          <p:cNvSpPr>
            <a:spLocks noGrp="1"/>
          </p:cNvSpPr>
          <p:nvPr>
            <p:ph type="sldNum" sz="quarter" idx="12"/>
          </p:nvPr>
        </p:nvSpPr>
        <p:spPr/>
        <p:txBody>
          <a:bodyPr/>
          <a:lstStyle/>
          <a:p>
            <a:fld id="{4F6A8726-5B8A-4413-90B7-04408A0D7B03}" type="slidenum">
              <a:rPr lang="en-IN" smtClean="0"/>
              <a:t>‹#›</a:t>
            </a:fld>
            <a:endParaRPr lang="en-IN"/>
          </a:p>
        </p:txBody>
      </p:sp>
    </p:spTree>
    <p:extLst>
      <p:ext uri="{BB962C8B-B14F-4D97-AF65-F5344CB8AC3E}">
        <p14:creationId xmlns:p14="http://schemas.microsoft.com/office/powerpoint/2010/main" val="349460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BD1CD-21D5-9759-418B-32360F3A2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434AB-3A25-3A73-D6CB-3C0A016B4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59A24-DACD-01DB-E300-749EE4549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0DE44-6FAF-4A92-A3F1-663FAACD10C7}" type="datetime1">
              <a:rPr lang="en-IN" smtClean="0"/>
              <a:t>03-10-2022</a:t>
            </a:fld>
            <a:endParaRPr lang="en-IN"/>
          </a:p>
        </p:txBody>
      </p:sp>
      <p:sp>
        <p:nvSpPr>
          <p:cNvPr id="5" name="Footer Placeholder 4">
            <a:extLst>
              <a:ext uri="{FF2B5EF4-FFF2-40B4-BE49-F238E27FC236}">
                <a16:creationId xmlns:a16="http://schemas.microsoft.com/office/drawing/2014/main" id="{9C431A48-26CB-C362-7D73-103379D36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Samsung Innovation Campus</a:t>
            </a:r>
          </a:p>
        </p:txBody>
      </p:sp>
      <p:sp>
        <p:nvSpPr>
          <p:cNvPr id="6" name="Slide Number Placeholder 5">
            <a:extLst>
              <a:ext uri="{FF2B5EF4-FFF2-40B4-BE49-F238E27FC236}">
                <a16:creationId xmlns:a16="http://schemas.microsoft.com/office/drawing/2014/main" id="{0D790DAC-A1C0-1597-8B1E-D96D536FE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A8726-5B8A-4413-90B7-04408A0D7B03}" type="slidenum">
              <a:rPr lang="en-IN" smtClean="0"/>
              <a:t>‹#›</a:t>
            </a:fld>
            <a:endParaRPr lang="en-IN"/>
          </a:p>
        </p:txBody>
      </p:sp>
    </p:spTree>
    <p:extLst>
      <p:ext uri="{BB962C8B-B14F-4D97-AF65-F5344CB8AC3E}">
        <p14:creationId xmlns:p14="http://schemas.microsoft.com/office/powerpoint/2010/main" val="2016472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688926-9A6C-934A-DB41-4320FA8301CD}"/>
              </a:ext>
            </a:extLst>
          </p:cNvPr>
          <p:cNvSpPr/>
          <p:nvPr/>
        </p:nvSpPr>
        <p:spPr>
          <a:xfrm>
            <a:off x="0" y="1966711"/>
            <a:ext cx="36195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77846E1A-BF91-9B82-E66A-D249DDC0DE8A}"/>
              </a:ext>
            </a:extLst>
          </p:cNvPr>
          <p:cNvSpPr/>
          <p:nvPr/>
        </p:nvSpPr>
        <p:spPr>
          <a:xfrm>
            <a:off x="11830050" y="1966711"/>
            <a:ext cx="36195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0C3E7346-3816-1B27-2BCF-CAE200903FD4}"/>
              </a:ext>
            </a:extLst>
          </p:cNvPr>
          <p:cNvSpPr/>
          <p:nvPr/>
        </p:nvSpPr>
        <p:spPr>
          <a:xfrm>
            <a:off x="347661" y="291966"/>
            <a:ext cx="11482389" cy="6270759"/>
          </a:xfrm>
          <a:prstGeom prst="rect">
            <a:avLst/>
          </a:prstGeom>
          <a:solidFill>
            <a:schemeClr val="bg1"/>
          </a:solidFill>
          <a:ln>
            <a:noFill/>
          </a:ln>
          <a:effectLst>
            <a:outerShdw blurRad="152400" dist="38100" dir="7740000" sx="101000" sy="101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41A38AD3-F5C3-9976-2936-F5377FCD6B5A}"/>
              </a:ext>
            </a:extLst>
          </p:cNvPr>
          <p:cNvSpPr/>
          <p:nvPr/>
        </p:nvSpPr>
        <p:spPr>
          <a:xfrm>
            <a:off x="347661" y="1711191"/>
            <a:ext cx="11482389"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7183571-58DD-C577-F739-EE296C1BB7E8}"/>
              </a:ext>
            </a:extLst>
          </p:cNvPr>
          <p:cNvSpPr>
            <a:spLocks noGrp="1"/>
          </p:cNvSpPr>
          <p:nvPr>
            <p:ph type="ctrTitle"/>
          </p:nvPr>
        </p:nvSpPr>
        <p:spPr>
          <a:xfrm>
            <a:off x="1345683" y="1884463"/>
            <a:ext cx="9500633" cy="1188803"/>
          </a:xfrm>
          <a:effectLst>
            <a:outerShdw blurRad="50800" dist="38100" algn="l" rotWithShape="0">
              <a:prstClr val="black">
                <a:alpha val="51000"/>
              </a:prstClr>
            </a:outerShdw>
          </a:effectLst>
        </p:spPr>
        <p:txBody>
          <a:bodyPr>
            <a:noAutofit/>
          </a:bodyPr>
          <a:lstStyle/>
          <a:p>
            <a:r>
              <a:rPr lang="en-US" sz="4000" dirty="0">
                <a:solidFill>
                  <a:schemeClr val="bg1"/>
                </a:solidFill>
                <a:latin typeface="Times New Roman" panose="02020603050405020304" pitchFamily="18" charset="0"/>
                <a:cs typeface="Times New Roman" panose="02020603050405020304" pitchFamily="18" charset="0"/>
              </a:rPr>
              <a:t>BOOKING CANCELATION  STATUS  PREDICTION PROJECT</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79C3E7C-3AA4-88C2-C307-7116A39E7837}"/>
              </a:ext>
            </a:extLst>
          </p:cNvPr>
          <p:cNvSpPr>
            <a:spLocks noGrp="1"/>
          </p:cNvSpPr>
          <p:nvPr>
            <p:ph type="subTitle" idx="1"/>
          </p:nvPr>
        </p:nvSpPr>
        <p:spPr>
          <a:xfrm>
            <a:off x="1181099" y="3863841"/>
            <a:ext cx="10496550" cy="894113"/>
          </a:xfrm>
          <a:effectLst>
            <a:outerShdw blurRad="38100" dist="25400" dir="3660000" algn="t" rotWithShape="0">
              <a:prstClr val="black">
                <a:alpha val="53000"/>
              </a:prstClr>
            </a:outerShdw>
          </a:effectLst>
        </p:spPr>
        <p:txBody>
          <a:bodyPr>
            <a:normAutofit/>
          </a:bodyPr>
          <a:lstStyle/>
          <a:p>
            <a:r>
              <a:rPr lang="en-US" sz="4400" dirty="0">
                <a:solidFill>
                  <a:srgbClr val="1D355D"/>
                </a:solidFill>
                <a:latin typeface="Times New Roman" panose="02020603050405020304" pitchFamily="18" charset="0"/>
                <a:cs typeface="Times New Roman" panose="02020603050405020304" pitchFamily="18" charset="0"/>
              </a:rPr>
              <a:t>Samsung Innovation Campus (SIC)</a:t>
            </a:r>
            <a:endParaRPr lang="en-IN" sz="4400" dirty="0">
              <a:solidFill>
                <a:srgbClr val="1D355D"/>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F670D000-ECD1-62BA-35E1-B2382D2CEEB8}"/>
              </a:ext>
            </a:extLst>
          </p:cNvPr>
          <p:cNvSpPr txBox="1">
            <a:spLocks/>
          </p:cNvSpPr>
          <p:nvPr/>
        </p:nvSpPr>
        <p:spPr>
          <a:xfrm>
            <a:off x="2671209" y="699065"/>
            <a:ext cx="8458401" cy="721613"/>
          </a:xfrm>
          <a:prstGeom prst="rect">
            <a:avLst/>
          </a:prstGeom>
          <a:effectLst>
            <a:outerShdw blurRad="38100" dir="5400000" algn="t" rotWithShape="0">
              <a:prstClr val="black">
                <a:alpha val="23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latin typeface="Arial" panose="020B0604020202020204" pitchFamily="34" charset="0"/>
                <a:cs typeface="Arial" panose="020B0604020202020204" pitchFamily="34" charset="0"/>
              </a:rPr>
              <a:t>INDIAN INSTITUTE OF INFORMATION TECHNOLOGY DESIGN AND MANUFACTURING, KURNOOL</a:t>
            </a:r>
            <a:endParaRPr lang="en-IN" sz="1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2F64334-D7E0-3784-F6BD-76DD8E9DB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865" y="299146"/>
            <a:ext cx="1278694" cy="1278694"/>
          </a:xfrm>
          <a:prstGeom prst="rect">
            <a:avLst/>
          </a:prstGeom>
        </p:spPr>
      </p:pic>
      <p:sp>
        <p:nvSpPr>
          <p:cNvPr id="8" name="Subtitle 2">
            <a:extLst>
              <a:ext uri="{FF2B5EF4-FFF2-40B4-BE49-F238E27FC236}">
                <a16:creationId xmlns:a16="http://schemas.microsoft.com/office/drawing/2014/main" id="{D8411832-9723-E8D1-DD05-3178AA6123F6}"/>
              </a:ext>
            </a:extLst>
          </p:cNvPr>
          <p:cNvSpPr txBox="1">
            <a:spLocks/>
          </p:cNvSpPr>
          <p:nvPr/>
        </p:nvSpPr>
        <p:spPr>
          <a:xfrm>
            <a:off x="9176783" y="5064577"/>
            <a:ext cx="2091291" cy="10511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800" b="1" i="1" dirty="0">
                <a:latin typeface="Arial" panose="020B0604020202020204" pitchFamily="34" charset="0"/>
                <a:cs typeface="Arial" panose="020B0604020202020204" pitchFamily="34" charset="0"/>
              </a:rPr>
              <a:t>by</a:t>
            </a:r>
          </a:p>
          <a:p>
            <a:pPr algn="r"/>
            <a:r>
              <a:rPr lang="en-US" sz="1800" i="1" dirty="0">
                <a:latin typeface="Arial" panose="020B0604020202020204" pitchFamily="34" charset="0"/>
                <a:cs typeface="Arial" panose="020B0604020202020204" pitchFamily="34" charset="0"/>
              </a:rPr>
              <a:t>G. Poojith sri sai</a:t>
            </a:r>
          </a:p>
          <a:p>
            <a:pPr algn="r"/>
            <a:r>
              <a:rPr lang="en-US" sz="1800" i="1" dirty="0">
                <a:latin typeface="Arial" panose="020B0604020202020204" pitchFamily="34" charset="0"/>
                <a:cs typeface="Arial" panose="020B0604020202020204" pitchFamily="34" charset="0"/>
              </a:rPr>
              <a:t>119me0018</a:t>
            </a:r>
            <a:endParaRPr lang="en-IN"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0799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10</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pic>
        <p:nvPicPr>
          <p:cNvPr id="12" name="Picture 11">
            <a:extLst>
              <a:ext uri="{FF2B5EF4-FFF2-40B4-BE49-F238E27FC236}">
                <a16:creationId xmlns:a16="http://schemas.microsoft.com/office/drawing/2014/main" id="{75CEB0D8-399F-8C85-83AC-5A5DA2361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592" y="1570155"/>
            <a:ext cx="5252531" cy="4936229"/>
          </a:xfrm>
          <a:prstGeom prst="rect">
            <a:avLst/>
          </a:prstGeom>
        </p:spPr>
      </p:pic>
      <p:pic>
        <p:nvPicPr>
          <p:cNvPr id="14" name="Picture 13">
            <a:extLst>
              <a:ext uri="{FF2B5EF4-FFF2-40B4-BE49-F238E27FC236}">
                <a16:creationId xmlns:a16="http://schemas.microsoft.com/office/drawing/2014/main" id="{D6E6ABC7-66B0-5879-220B-B5A549FF1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77" y="1577319"/>
            <a:ext cx="5051248" cy="4936229"/>
          </a:xfrm>
          <a:prstGeom prst="rect">
            <a:avLst/>
          </a:prstGeom>
        </p:spPr>
      </p:pic>
      <p:sp>
        <p:nvSpPr>
          <p:cNvPr id="15" name="TextBox 14">
            <a:extLst>
              <a:ext uri="{FF2B5EF4-FFF2-40B4-BE49-F238E27FC236}">
                <a16:creationId xmlns:a16="http://schemas.microsoft.com/office/drawing/2014/main" id="{EA2FC0DE-F921-9115-78A2-1304CB822B2B}"/>
              </a:ext>
            </a:extLst>
          </p:cNvPr>
          <p:cNvSpPr txBox="1"/>
          <p:nvPr/>
        </p:nvSpPr>
        <p:spPr>
          <a:xfrm>
            <a:off x="520877" y="6414641"/>
            <a:ext cx="4307797" cy="307777"/>
          </a:xfrm>
          <a:prstGeom prst="rect">
            <a:avLst/>
          </a:prstGeom>
          <a:noFill/>
        </p:spPr>
        <p:txBody>
          <a:bodyPr wrap="square" rtlCol="0">
            <a:spAutoFit/>
          </a:bodyPr>
          <a:lstStyle/>
          <a:p>
            <a:r>
              <a:rPr lang="en-US" sz="1400" b="1" i="1" dirty="0"/>
              <a:t>figure5</a:t>
            </a:r>
            <a:r>
              <a:rPr lang="en-US" sz="1400" i="1" dirty="0"/>
              <a:t>:heatmap showing white lines for  null values.</a:t>
            </a:r>
            <a:endParaRPr lang="en-IN" i="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C5D4C59-E977-141D-66AE-2726F6A5FB29}"/>
              </a:ext>
            </a:extLst>
          </p:cNvPr>
          <p:cNvSpPr txBox="1"/>
          <p:nvPr/>
        </p:nvSpPr>
        <p:spPr>
          <a:xfrm>
            <a:off x="7363328" y="6426204"/>
            <a:ext cx="3466597" cy="307777"/>
          </a:xfrm>
          <a:prstGeom prst="rect">
            <a:avLst/>
          </a:prstGeom>
          <a:noFill/>
        </p:spPr>
        <p:txBody>
          <a:bodyPr wrap="square" rtlCol="0">
            <a:spAutoFit/>
          </a:bodyPr>
          <a:lstStyle/>
          <a:p>
            <a:r>
              <a:rPr lang="en-US" sz="1400" b="1" i="1" dirty="0"/>
              <a:t>figure6</a:t>
            </a:r>
            <a:r>
              <a:rPr lang="en-US" sz="1400" i="1" dirty="0"/>
              <a:t>:heatmap after filling missing values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78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11</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algn="just"/>
            <a:r>
              <a:rPr lang="en-US" i="1" dirty="0">
                <a:latin typeface="Times New Roman" panose="02020603050405020304" pitchFamily="18" charset="0"/>
                <a:cs typeface="Times New Roman" panose="02020603050405020304" pitchFamily="18" charset="0"/>
              </a:rPr>
              <a:t>figure5  </a:t>
            </a:r>
            <a:r>
              <a:rPr lang="en-US" dirty="0">
                <a:latin typeface="Times New Roman" panose="02020603050405020304" pitchFamily="18" charset="0"/>
                <a:cs typeface="Times New Roman" panose="02020603050405020304" pitchFamily="18" charset="0"/>
              </a:rPr>
              <a:t>is a heatmap created to find the missing values in the dataset. From the graph, we can analyze that  there are more missing values in the company column. Next, column agent has more null values after company column. Comparatively there are less null values in column country. In column children there are very few null values which cannot be found in the graph and can be found using other commands.</a:t>
            </a:r>
          </a:p>
          <a:p>
            <a:pPr algn="just"/>
            <a:endParaRPr lang="en-US" dirty="0">
              <a:latin typeface="Times New Roman" panose="02020603050405020304" pitchFamily="18" charset="0"/>
              <a:cs typeface="Times New Roman" panose="02020603050405020304" pitchFamily="18" charset="0"/>
            </a:endParaRPr>
          </a:p>
          <a:p>
            <a:pPr algn="just"/>
            <a:r>
              <a:rPr lang="en-IN" i="1" dirty="0">
                <a:latin typeface="Times New Roman" panose="02020603050405020304" pitchFamily="18" charset="0"/>
                <a:cs typeface="Times New Roman" panose="02020603050405020304" pitchFamily="18" charset="0"/>
              </a:rPr>
              <a:t>figure6 </a:t>
            </a:r>
            <a:r>
              <a:rPr lang="en-IN" dirty="0">
                <a:latin typeface="Times New Roman" panose="02020603050405020304" pitchFamily="18" charset="0"/>
                <a:cs typeface="Times New Roman" panose="02020603050405020304" pitchFamily="18" charset="0"/>
              </a:rPr>
              <a:t>represents heatmap after pre-processing the dataset which means after filling the null values with median and mode values.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002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12</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STEP 1: Importing Libraries</a:t>
            </a:r>
          </a:p>
          <a:p>
            <a:pPr marL="0" indent="0" algn="just">
              <a:buNone/>
            </a:pPr>
            <a:endParaRPr lang="en-US" b="1"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First step is to import all the required libraries and models such as 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matplotlib, seaborn, </a:t>
            </a:r>
            <a:r>
              <a:rPr lang="en-IN" dirty="0" err="1">
                <a:latin typeface="Times New Roman" panose="02020603050405020304" pitchFamily="18" charset="0"/>
                <a:cs typeface="Times New Roman" panose="02020603050405020304" pitchFamily="18" charset="0"/>
              </a:rPr>
              <a:t>sklearn</a:t>
            </a:r>
            <a:r>
              <a:rPr lang="en-IN" dirty="0">
                <a:latin typeface="Times New Roman" panose="02020603050405020304" pitchFamily="18" charset="0"/>
                <a:cs typeface="Times New Roman" panose="02020603050405020304" pitchFamily="18" charset="0"/>
              </a:rPr>
              <a:t>, train _</a:t>
            </a:r>
            <a:r>
              <a:rPr lang="en-IN" dirty="0" err="1">
                <a:latin typeface="Times New Roman" panose="02020603050405020304" pitchFamily="18" charset="0"/>
                <a:cs typeface="Times New Roman" panose="02020603050405020304" pitchFamily="18" charset="0"/>
              </a:rPr>
              <a:t>test_split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LogesticRegression</a:t>
            </a:r>
            <a:r>
              <a:rPr lang="en-IN" dirty="0">
                <a:latin typeface="Times New Roman" panose="02020603050405020304" pitchFamily="18" charset="0"/>
                <a:cs typeface="Times New Roman" panose="02020603050405020304" pitchFamily="18" charset="0"/>
              </a:rPr>
              <a:t>, SVC, </a:t>
            </a:r>
            <a:r>
              <a:rPr lang="en-IN" dirty="0" err="1">
                <a:latin typeface="Times New Roman" panose="02020603050405020304" pitchFamily="18" charset="0"/>
                <a:cs typeface="Times New Roman" panose="02020603050405020304" pitchFamily="18" charset="0"/>
              </a:rPr>
              <a:t>confusion_matrix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accuracy_score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RandomForestClassifier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GradientBoostingClassifier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AdaBoostClassifier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DecisionTreeClassifier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GaussianNB</a:t>
            </a:r>
            <a:r>
              <a:rPr lang="en-IN" dirty="0">
                <a:latin typeface="Times New Roman" panose="02020603050405020304" pitchFamily="18" charset="0"/>
                <a:cs typeface="Times New Roman" panose="02020603050405020304" pitchFamily="18" charset="0"/>
              </a:rPr>
              <a:t>, f1_score, </a:t>
            </a:r>
            <a:r>
              <a:rPr lang="en-IN" dirty="0" err="1">
                <a:latin typeface="Times New Roman" panose="02020603050405020304" pitchFamily="18" charset="0"/>
                <a:cs typeface="Times New Roman" panose="02020603050405020304" pitchFamily="18" charset="0"/>
              </a:rPr>
              <a:t>LabelEncoder</a:t>
            </a:r>
            <a:r>
              <a:rPr lang="en-IN" dirty="0">
                <a:latin typeface="Times New Roman" panose="02020603050405020304" pitchFamily="18" charset="0"/>
                <a:cs typeface="Times New Roman" panose="02020603050405020304" pitchFamily="18" charset="0"/>
              </a:rPr>
              <a:t>.</a:t>
            </a:r>
          </a:p>
          <a:p>
            <a:pPr lvl="1" algn="just"/>
            <a:endParaRPr lang="en-IN"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Ignoring warnings using warnings class.</a:t>
            </a:r>
          </a:p>
        </p:txBody>
      </p:sp>
    </p:spTree>
    <p:extLst>
      <p:ext uri="{BB962C8B-B14F-4D97-AF65-F5344CB8AC3E}">
        <p14:creationId xmlns:p14="http://schemas.microsoft.com/office/powerpoint/2010/main" val="184591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13</a:t>
            </a:fld>
            <a:endParaRPr lang="en-IN"/>
          </a:p>
        </p:txBody>
      </p:sp>
      <p:pic>
        <p:nvPicPr>
          <p:cNvPr id="8" name="Content Placeholder 7">
            <a:extLst>
              <a:ext uri="{FF2B5EF4-FFF2-40B4-BE49-F238E27FC236}">
                <a16:creationId xmlns:a16="http://schemas.microsoft.com/office/drawing/2014/main" id="{F6415797-BF6D-B04D-6960-84F1BAE3A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0581" y="1729371"/>
            <a:ext cx="9290838" cy="4435851"/>
          </a:xfrm>
        </p:spPr>
      </p:pic>
      <p:sp>
        <p:nvSpPr>
          <p:cNvPr id="9" name="TextBox 8">
            <a:extLst>
              <a:ext uri="{FF2B5EF4-FFF2-40B4-BE49-F238E27FC236}">
                <a16:creationId xmlns:a16="http://schemas.microsoft.com/office/drawing/2014/main" id="{20260C14-434E-574E-A16F-8434EFB379B6}"/>
              </a:ext>
            </a:extLst>
          </p:cNvPr>
          <p:cNvSpPr txBox="1"/>
          <p:nvPr/>
        </p:nvSpPr>
        <p:spPr>
          <a:xfrm>
            <a:off x="4844302" y="6356350"/>
            <a:ext cx="4307797" cy="307777"/>
          </a:xfrm>
          <a:prstGeom prst="rect">
            <a:avLst/>
          </a:prstGeom>
          <a:noFill/>
        </p:spPr>
        <p:txBody>
          <a:bodyPr wrap="square" rtlCol="0">
            <a:spAutoFit/>
          </a:bodyPr>
          <a:lstStyle/>
          <a:p>
            <a:r>
              <a:rPr lang="en-US" sz="1400" b="1" i="1" dirty="0"/>
              <a:t>figure7</a:t>
            </a:r>
            <a:r>
              <a:rPr lang="en-US" sz="1400" i="1" dirty="0"/>
              <a:t>:importing libraries.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0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14</a:t>
            </a:fld>
            <a:endParaRPr lang="en-IN" dirty="0"/>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STEP 2: Loading and Analyzing data </a:t>
            </a:r>
            <a:endParaRPr lang="en-IN" b="1" dirty="0">
              <a:latin typeface="Times New Roman" panose="02020603050405020304" pitchFamily="18" charset="0"/>
              <a:cs typeface="Times New Roman" panose="02020603050405020304" pitchFamily="18" charset="0"/>
            </a:endParaRPr>
          </a:p>
          <a:p>
            <a:pPr marL="457200" lvl="1" indent="0" algn="just">
              <a:buNone/>
            </a:pPr>
            <a:endParaRPr lang="en-IN"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Loading dataset to a variable(</a:t>
            </a: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in the form of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using </a:t>
            </a:r>
            <a:r>
              <a:rPr lang="en-US" b="1" dirty="0" err="1">
                <a:latin typeface="Times New Roman" panose="02020603050405020304" pitchFamily="18" charset="0"/>
                <a:cs typeface="Times New Roman" panose="02020603050405020304" pitchFamily="18" charset="0"/>
              </a:rPr>
              <a:t>pd.read_CSV</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Analyze shape, datatypes and statistical information of the dataset using commands such as </a:t>
            </a:r>
            <a:r>
              <a:rPr lang="en-US" b="1" dirty="0" err="1">
                <a:latin typeface="Times New Roman" panose="02020603050405020304" pitchFamily="18" charset="0"/>
                <a:cs typeface="Times New Roman" panose="02020603050405020304" pitchFamily="18" charset="0"/>
              </a:rPr>
              <a:t>data.shape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data.dtypes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data.describe</a:t>
            </a:r>
            <a:r>
              <a:rPr lang="en-US" b="1" dirty="0">
                <a:latin typeface="Times New Roman" panose="02020603050405020304" pitchFamily="18" charset="0"/>
                <a:cs typeface="Times New Roman" panose="02020603050405020304" pitchFamily="18" charset="0"/>
              </a:rPr>
              <a:t>(), data.info().</a:t>
            </a:r>
          </a:p>
        </p:txBody>
      </p:sp>
    </p:spTree>
    <p:extLst>
      <p:ext uri="{BB962C8B-B14F-4D97-AF65-F5344CB8AC3E}">
        <p14:creationId xmlns:p14="http://schemas.microsoft.com/office/powerpoint/2010/main" val="156465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15</a:t>
            </a:fld>
            <a:endParaRPr lang="en-IN" dirty="0"/>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pic>
        <p:nvPicPr>
          <p:cNvPr id="8" name="Content Placeholder 7">
            <a:extLst>
              <a:ext uri="{FF2B5EF4-FFF2-40B4-BE49-F238E27FC236}">
                <a16:creationId xmlns:a16="http://schemas.microsoft.com/office/drawing/2014/main" id="{E70E6BE1-F435-1937-C5EF-E51BD87B6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572" y="1970843"/>
            <a:ext cx="9628855" cy="3637193"/>
          </a:xfrm>
        </p:spPr>
      </p:pic>
      <p:sp>
        <p:nvSpPr>
          <p:cNvPr id="11" name="TextBox 10">
            <a:extLst>
              <a:ext uri="{FF2B5EF4-FFF2-40B4-BE49-F238E27FC236}">
                <a16:creationId xmlns:a16="http://schemas.microsoft.com/office/drawing/2014/main" id="{CD4C2AEF-9B11-A2F7-58E2-15BD7F82C1BA}"/>
              </a:ext>
            </a:extLst>
          </p:cNvPr>
          <p:cNvSpPr txBox="1"/>
          <p:nvPr/>
        </p:nvSpPr>
        <p:spPr>
          <a:xfrm>
            <a:off x="4665150" y="5835438"/>
            <a:ext cx="1973748" cy="307777"/>
          </a:xfrm>
          <a:prstGeom prst="rect">
            <a:avLst/>
          </a:prstGeom>
          <a:noFill/>
        </p:spPr>
        <p:txBody>
          <a:bodyPr wrap="square" rtlCol="0">
            <a:spAutoFit/>
          </a:bodyPr>
          <a:lstStyle/>
          <a:p>
            <a:r>
              <a:rPr lang="en-US" sz="1400" b="1" i="1" dirty="0"/>
              <a:t>figure8</a:t>
            </a:r>
            <a:r>
              <a:rPr lang="en-US" sz="1400" i="1" dirty="0"/>
              <a:t>: Analyzing data</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5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16</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STEP 3: Data Visualization</a:t>
            </a:r>
          </a:p>
          <a:p>
            <a:pPr lvl="1"/>
            <a:r>
              <a:rPr lang="en-US" dirty="0">
                <a:latin typeface="Times New Roman" panose="02020603050405020304" pitchFamily="18" charset="0"/>
                <a:cs typeface="Times New Roman" panose="02020603050405020304" pitchFamily="18" charset="0"/>
              </a:rPr>
              <a:t>This is a major step while implementing a model as I have already mentioned in the previous slides. </a:t>
            </a:r>
          </a:p>
          <a:p>
            <a:pPr lvl="1"/>
            <a:r>
              <a:rPr lang="en-US" dirty="0">
                <a:latin typeface="Times New Roman" panose="02020603050405020304" pitchFamily="18" charset="0"/>
                <a:cs typeface="Times New Roman" panose="02020603050405020304" pitchFamily="18" charset="0"/>
              </a:rPr>
              <a:t>In this we initially plot graph between categorial variables such as </a:t>
            </a:r>
            <a:r>
              <a:rPr lang="en-US" b="1" dirty="0">
                <a:latin typeface="Times New Roman" panose="02020603050405020304" pitchFamily="18" charset="0"/>
                <a:cs typeface="Times New Roman" panose="02020603050405020304" pitchFamily="18" charset="0"/>
              </a:rPr>
              <a:t>customer type, deposit type</a:t>
            </a:r>
            <a:r>
              <a:rPr lang="en-US" dirty="0">
                <a:latin typeface="Times New Roman" panose="02020603050405020304" pitchFamily="18" charset="0"/>
                <a:cs typeface="Times New Roman" panose="02020603050405020304" pitchFamily="18" charset="0"/>
              </a:rPr>
              <a:t> and target variable </a:t>
            </a:r>
            <a:r>
              <a:rPr lang="en-US" b="1" dirty="0" err="1">
                <a:latin typeface="Times New Roman" panose="02020603050405020304" pitchFamily="18" charset="0"/>
                <a:cs typeface="Times New Roman" panose="02020603050405020304" pitchFamily="18" charset="0"/>
              </a:rPr>
              <a:t>is_canceled</a:t>
            </a:r>
            <a:r>
              <a:rPr lang="en-US" dirty="0">
                <a:latin typeface="Times New Roman" panose="02020603050405020304" pitchFamily="18" charset="0"/>
                <a:cs typeface="Times New Roman" panose="02020603050405020304" pitchFamily="18" charset="0"/>
              </a:rPr>
              <a:t>.</a:t>
            </a:r>
          </a:p>
          <a:p>
            <a:pPr lvl="1" algn="just"/>
            <a:r>
              <a:rPr lang="en-IN" dirty="0">
                <a:latin typeface="Times New Roman" panose="02020603050405020304" pitchFamily="18" charset="0"/>
                <a:cs typeface="Times New Roman" panose="02020603050405020304" pitchFamily="18" charset="0"/>
              </a:rPr>
              <a:t>After that we plot a heatmap graph for the correlation matrix of the given dataset to find the variables which are more related to each other. We use </a:t>
            </a:r>
            <a:r>
              <a:rPr lang="en-IN" b="1" dirty="0" err="1">
                <a:latin typeface="Times New Roman" panose="02020603050405020304" pitchFamily="18" charset="0"/>
                <a:cs typeface="Times New Roman" panose="02020603050405020304" pitchFamily="18" charset="0"/>
              </a:rPr>
              <a:t>sns.heatmap</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data.corr</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command for doing this.</a:t>
            </a:r>
          </a:p>
          <a:p>
            <a:pPr lvl="1"/>
            <a:r>
              <a:rPr lang="en-IN" dirty="0">
                <a:latin typeface="Times New Roman" panose="02020603050405020304" pitchFamily="18" charset="0"/>
                <a:cs typeface="Times New Roman" panose="02020603050405020304" pitchFamily="18" charset="0"/>
              </a:rPr>
              <a:t>Finally we draw a pair plot to find relation among all the numerical variables in the dataset.</a:t>
            </a:r>
          </a:p>
          <a:p>
            <a:pPr lvl="1"/>
            <a:r>
              <a:rPr lang="en-IN" dirty="0">
                <a:latin typeface="Times New Roman" panose="02020603050405020304" pitchFamily="18" charset="0"/>
                <a:cs typeface="Times New Roman" panose="02020603050405020304" pitchFamily="18" charset="0"/>
              </a:rPr>
              <a:t>These visualization steps are taken before the actual implementation in order to analyse the data in detail.</a:t>
            </a:r>
          </a:p>
          <a:p>
            <a:pPr lvl="1"/>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64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17</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STEP 4: Data Pre-processing</a:t>
            </a:r>
          </a:p>
          <a:p>
            <a:pPr lvl="1" algn="just"/>
            <a:r>
              <a:rPr lang="en-US" dirty="0">
                <a:latin typeface="Times New Roman" panose="02020603050405020304" pitchFamily="18" charset="0"/>
                <a:cs typeface="Times New Roman" panose="02020603050405020304" pitchFamily="18" charset="0"/>
              </a:rPr>
              <a:t>Now before going to implement a model we have to clean the data. Data cleaning process involves handling with missing data, duplicate data, noise and outliers. </a:t>
            </a:r>
          </a:p>
          <a:p>
            <a:pPr lvl="1" algn="just"/>
            <a:r>
              <a:rPr lang="en-US" dirty="0">
                <a:latin typeface="Times New Roman" panose="02020603050405020304" pitchFamily="18" charset="0"/>
                <a:cs typeface="Times New Roman" panose="02020603050405020304" pitchFamily="18" charset="0"/>
              </a:rPr>
              <a:t>Using heatmap and </a:t>
            </a:r>
            <a:r>
              <a:rPr lang="en-US" b="1" dirty="0" err="1">
                <a:latin typeface="Times New Roman" panose="02020603050405020304" pitchFamily="18" charset="0"/>
                <a:cs typeface="Times New Roman" panose="02020603050405020304" pitchFamily="18" charset="0"/>
              </a:rPr>
              <a:t>data.isnull</a:t>
            </a:r>
            <a:r>
              <a:rPr lang="en-US" b="1" dirty="0">
                <a:latin typeface="Times New Roman" panose="02020603050405020304" pitchFamily="18" charset="0"/>
                <a:cs typeface="Times New Roman" panose="02020603050405020304" pitchFamily="18" charset="0"/>
              </a:rPr>
              <a:t>().sum() </a:t>
            </a:r>
            <a:r>
              <a:rPr lang="en-US" dirty="0">
                <a:latin typeface="Times New Roman" panose="02020603050405020304" pitchFamily="18" charset="0"/>
                <a:cs typeface="Times New Roman" panose="02020603050405020304" pitchFamily="18" charset="0"/>
              </a:rPr>
              <a:t>command we will find the missing values in the given dataset. After that we will fill the missing values with median for the numerical data and with mode for categorial data. For it we use </a:t>
            </a:r>
            <a:r>
              <a:rPr lang="en-US" b="1" dirty="0" err="1">
                <a:latin typeface="Times New Roman" panose="02020603050405020304" pitchFamily="18" charset="0"/>
                <a:cs typeface="Times New Roman" panose="02020603050405020304" pitchFamily="18" charset="0"/>
              </a:rPr>
              <a:t>fillna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t>
            </a:r>
            <a:r>
              <a:rPr lang="en-US" b="1" dirty="0">
                <a:latin typeface="Times New Roman" panose="02020603050405020304" pitchFamily="18" charset="0"/>
                <a:cs typeface="Times New Roman" panose="02020603050405020304" pitchFamily="18" charset="0"/>
              </a:rPr>
              <a:t>replace() </a:t>
            </a:r>
            <a:r>
              <a:rPr lang="en-US" dirty="0">
                <a:latin typeface="Times New Roman" panose="02020603050405020304" pitchFamily="18" charset="0"/>
                <a:cs typeface="Times New Roman" panose="02020603050405020304" pitchFamily="18" charset="0"/>
              </a:rPr>
              <a:t>command. Then we go for removing duplicates and outliers if needed.</a:t>
            </a:r>
          </a:p>
          <a:p>
            <a:pPr lvl="1" algn="just"/>
            <a:r>
              <a:rPr lang="en-US" dirty="0">
                <a:latin typeface="Times New Roman" panose="02020603050405020304" pitchFamily="18" charset="0"/>
                <a:cs typeface="Times New Roman" panose="02020603050405020304" pitchFamily="18" charset="0"/>
              </a:rPr>
              <a:t>After completing the cleaning process we again go for verification of missing values in dataset using heatmap.</a:t>
            </a: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046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18</a:t>
            </a:fld>
            <a:endParaRPr lang="en-IN"/>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339B65D-9E6C-5C3C-8556-76646069C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634" y="1717258"/>
            <a:ext cx="9510291" cy="4530726"/>
          </a:xfrm>
          <a:prstGeom prst="rect">
            <a:avLst/>
          </a:prstGeom>
        </p:spPr>
      </p:pic>
      <p:sp>
        <p:nvSpPr>
          <p:cNvPr id="9" name="TextBox 8">
            <a:extLst>
              <a:ext uri="{FF2B5EF4-FFF2-40B4-BE49-F238E27FC236}">
                <a16:creationId xmlns:a16="http://schemas.microsoft.com/office/drawing/2014/main" id="{1EEA54EB-C3E8-BF67-C446-F1A39156A12B}"/>
              </a:ext>
            </a:extLst>
          </p:cNvPr>
          <p:cNvSpPr txBox="1"/>
          <p:nvPr/>
        </p:nvSpPr>
        <p:spPr>
          <a:xfrm>
            <a:off x="4767309" y="6344503"/>
            <a:ext cx="2457515" cy="307777"/>
          </a:xfrm>
          <a:prstGeom prst="rect">
            <a:avLst/>
          </a:prstGeom>
          <a:noFill/>
        </p:spPr>
        <p:txBody>
          <a:bodyPr wrap="square" rtlCol="0">
            <a:spAutoFit/>
          </a:bodyPr>
          <a:lstStyle/>
          <a:p>
            <a:r>
              <a:rPr lang="en-US" sz="1400" b="1" i="1" dirty="0"/>
              <a:t>figure9</a:t>
            </a:r>
            <a:r>
              <a:rPr lang="en-US" sz="1400" i="1" dirty="0"/>
              <a:t>: Data Pre-processing</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36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19</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STEP 5: Encoding Categorial Data</a:t>
            </a:r>
          </a:p>
          <a:p>
            <a:pPr marL="0" indent="0" algn="just">
              <a:buNone/>
            </a:pPr>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After data pre-processing data, next step is to create dummies for categorial data using </a:t>
            </a:r>
            <a:r>
              <a:rPr lang="en-US" b="1" dirty="0" err="1">
                <a:latin typeface="Times New Roman" panose="02020603050405020304" pitchFamily="18" charset="0"/>
                <a:cs typeface="Times New Roman" panose="02020603050405020304" pitchFamily="18" charset="0"/>
              </a:rPr>
              <a:t>fit.transform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step enables the model to perform more accurately by including categorial data.</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We an also use </a:t>
            </a:r>
            <a:r>
              <a:rPr lang="en-US" b="1" dirty="0" err="1">
                <a:latin typeface="Times New Roman" panose="02020603050405020304" pitchFamily="18" charset="0"/>
                <a:cs typeface="Times New Roman" panose="02020603050405020304" pitchFamily="18" charset="0"/>
              </a:rPr>
              <a:t>pd.get_dummies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 for the same purpose.</a:t>
            </a: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7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Contents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a:xfrm>
            <a:off x="1997476" y="1825625"/>
            <a:ext cx="9356324" cy="4351338"/>
          </a:xfrm>
        </p:spPr>
        <p:txBody>
          <a:bodyPr>
            <a:normAutofit lnSpcReduction="10000"/>
          </a:bodyPr>
          <a:lstStyle/>
          <a:p>
            <a:pPr algn="just">
              <a:lnSpc>
                <a:spcPct val="150000"/>
              </a:lnSpc>
            </a:pPr>
            <a:r>
              <a:rPr lang="en-US" b="1" dirty="0">
                <a:latin typeface="Times New Roman" panose="02020603050405020304" pitchFamily="18" charset="0"/>
                <a:cs typeface="Times New Roman" panose="02020603050405020304" pitchFamily="18" charset="0"/>
              </a:rPr>
              <a:t>Problem Statement</a:t>
            </a:r>
          </a:p>
          <a:p>
            <a:pPr algn="just">
              <a:lnSpc>
                <a:spcPct val="150000"/>
              </a:lnSpc>
            </a:pPr>
            <a:r>
              <a:rPr lang="en-US" b="1" dirty="0">
                <a:latin typeface="Times New Roman" panose="02020603050405020304" pitchFamily="18" charset="0"/>
                <a:cs typeface="Times New Roman" panose="02020603050405020304" pitchFamily="18" charset="0"/>
              </a:rPr>
              <a:t>Dataset Details</a:t>
            </a:r>
          </a:p>
          <a:p>
            <a:pPr algn="just">
              <a:lnSpc>
                <a:spcPct val="150000"/>
              </a:lnSpc>
            </a:pPr>
            <a:r>
              <a:rPr lang="en-US" b="1" dirty="0">
                <a:latin typeface="Times New Roman" panose="02020603050405020304" pitchFamily="18" charset="0"/>
                <a:cs typeface="Times New Roman" panose="02020603050405020304" pitchFamily="18" charset="0"/>
              </a:rPr>
              <a:t>Data Visualization</a:t>
            </a:r>
          </a:p>
          <a:p>
            <a:pPr algn="just">
              <a:lnSpc>
                <a:spcPct val="150000"/>
              </a:lnSpc>
            </a:pPr>
            <a:r>
              <a:rPr lang="en-US" b="1" dirty="0">
                <a:latin typeface="Times New Roman" panose="02020603050405020304" pitchFamily="18" charset="0"/>
                <a:cs typeface="Times New Roman" panose="02020603050405020304" pitchFamily="18" charset="0"/>
              </a:rPr>
              <a:t>Procedure</a:t>
            </a:r>
          </a:p>
          <a:p>
            <a:pPr algn="just">
              <a:lnSpc>
                <a:spcPct val="150000"/>
              </a:lnSpc>
            </a:pPr>
            <a:r>
              <a:rPr lang="en-US" b="1" dirty="0">
                <a:latin typeface="Times New Roman" panose="02020603050405020304" pitchFamily="18" charset="0"/>
                <a:cs typeface="Times New Roman" panose="02020603050405020304" pitchFamily="18" charset="0"/>
              </a:rPr>
              <a:t>Choosing best fit model</a:t>
            </a:r>
          </a:p>
          <a:p>
            <a:pPr algn="just">
              <a:lnSpc>
                <a:spcPct val="150000"/>
              </a:lnSpc>
            </a:pPr>
            <a:r>
              <a:rPr lang="en-US" b="1" dirty="0">
                <a:latin typeface="Times New Roman" panose="02020603050405020304" pitchFamily="18" charset="0"/>
                <a:cs typeface="Times New Roman" panose="02020603050405020304" pitchFamily="18" charset="0"/>
              </a:rPr>
              <a:t>Conclusion</a:t>
            </a: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Tree>
    <p:extLst>
      <p:ext uri="{BB962C8B-B14F-4D97-AF65-F5344CB8AC3E}">
        <p14:creationId xmlns:p14="http://schemas.microsoft.com/office/powerpoint/2010/main" val="1948011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20</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dirty="0"/>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p:txBody>
          <a:bodyPr/>
          <a:lstStyle/>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08FAD34-DAA2-A4A8-B2F2-5869948C1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366" y="1971058"/>
            <a:ext cx="9683669" cy="3470954"/>
          </a:xfrm>
          <a:prstGeom prst="rect">
            <a:avLst/>
          </a:prstGeom>
        </p:spPr>
      </p:pic>
      <p:sp>
        <p:nvSpPr>
          <p:cNvPr id="9" name="TextBox 8">
            <a:extLst>
              <a:ext uri="{FF2B5EF4-FFF2-40B4-BE49-F238E27FC236}">
                <a16:creationId xmlns:a16="http://schemas.microsoft.com/office/drawing/2014/main" id="{D7334235-3C41-AFE5-91F4-41A75184026C}"/>
              </a:ext>
            </a:extLst>
          </p:cNvPr>
          <p:cNvSpPr txBox="1"/>
          <p:nvPr/>
        </p:nvSpPr>
        <p:spPr>
          <a:xfrm>
            <a:off x="5140172" y="5800787"/>
            <a:ext cx="2457515" cy="307777"/>
          </a:xfrm>
          <a:prstGeom prst="rect">
            <a:avLst/>
          </a:prstGeom>
          <a:noFill/>
        </p:spPr>
        <p:txBody>
          <a:bodyPr wrap="square" rtlCol="0">
            <a:spAutoFit/>
          </a:bodyPr>
          <a:lstStyle/>
          <a:p>
            <a:r>
              <a:rPr lang="en-US" sz="1400" b="1" i="1" dirty="0"/>
              <a:t>figure10</a:t>
            </a:r>
            <a:r>
              <a:rPr lang="en-US" sz="1400" i="1" dirty="0"/>
              <a:t>: Encoding</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40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21</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5" name="Content Placeholder 4">
            <a:extLst>
              <a:ext uri="{FF2B5EF4-FFF2-40B4-BE49-F238E27FC236}">
                <a16:creationId xmlns:a16="http://schemas.microsoft.com/office/drawing/2014/main" id="{FA796664-97E2-9655-15D7-930EA8D1F2C0}"/>
              </a:ext>
            </a:extLst>
          </p:cNvPr>
          <p:cNvSpPr>
            <a:spLocks noGrp="1"/>
          </p:cNvSpPr>
          <p:nvPr>
            <p:ph idx="1"/>
          </p:nvPr>
        </p:nvSpPr>
        <p:spPr>
          <a:xfrm>
            <a:off x="838200" y="1825625"/>
            <a:ext cx="10515600" cy="2040522"/>
          </a:xfrm>
        </p:spPr>
        <p:txBody>
          <a:bodyPr/>
          <a:lstStyle/>
          <a:p>
            <a:pPr marL="0" indent="0" algn="just">
              <a:buNone/>
            </a:pPr>
            <a:r>
              <a:rPr lang="en-US" b="1" dirty="0">
                <a:latin typeface="Times New Roman" panose="02020603050405020304" pitchFamily="18" charset="0"/>
                <a:cs typeface="Times New Roman" panose="02020603050405020304" pitchFamily="18" charset="0"/>
              </a:rPr>
              <a:t>STEP 6: Splitting Data into Input X Variable and Target y variables</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Now we have to split the data as per the problem statement. For this problem statement we should split ‘</a:t>
            </a:r>
            <a:r>
              <a:rPr lang="en-IN" b="1" dirty="0" err="1">
                <a:latin typeface="Times New Roman" panose="02020603050405020304" pitchFamily="18" charset="0"/>
                <a:cs typeface="Times New Roman" panose="02020603050405020304" pitchFamily="18" charset="0"/>
              </a:rPr>
              <a:t>is_canceled</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as target variable/dependent </a:t>
            </a:r>
            <a:r>
              <a:rPr lang="en-IN" b="1"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 variable and other independent variables as Input </a:t>
            </a:r>
            <a:r>
              <a:rPr lang="en-IN" b="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variable .</a:t>
            </a:r>
          </a:p>
          <a:p>
            <a:pPr marL="457200" lvl="1" indent="0" algn="just">
              <a:buNone/>
            </a:pPr>
            <a:endParaRPr lang="en-IN"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3B23E0DA-D989-5A1C-F2F4-AEBE32885F01}"/>
              </a:ext>
            </a:extLst>
          </p:cNvPr>
          <p:cNvSpPr txBox="1">
            <a:spLocks/>
          </p:cNvSpPr>
          <p:nvPr/>
        </p:nvSpPr>
        <p:spPr>
          <a:xfrm>
            <a:off x="838200" y="4005178"/>
            <a:ext cx="10515600" cy="20405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b="1" dirty="0">
                <a:latin typeface="Times New Roman" panose="02020603050405020304" pitchFamily="18" charset="0"/>
                <a:cs typeface="Times New Roman" panose="02020603050405020304" pitchFamily="18" charset="0"/>
              </a:rPr>
              <a:t>STEP 7: Implementing Model</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lvl="1" algn="just"/>
            <a:r>
              <a:rPr lang="en-IN" dirty="0">
                <a:latin typeface="Times New Roman" panose="02020603050405020304" pitchFamily="18" charset="0"/>
                <a:cs typeface="Times New Roman" panose="02020603050405020304" pitchFamily="18" charset="0"/>
              </a:rPr>
              <a:t>Finally after completion of all the other processes we have to implement the classifier models and should choose the best fit model by using </a:t>
            </a:r>
            <a:r>
              <a:rPr lang="en-IN" b="1" dirty="0">
                <a:latin typeface="Times New Roman" panose="02020603050405020304" pitchFamily="18" charset="0"/>
                <a:cs typeface="Times New Roman" panose="02020603050405020304" pitchFamily="18" charset="0"/>
              </a:rPr>
              <a:t>score</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accuracy</a:t>
            </a:r>
            <a:r>
              <a:rPr lang="en-IN" dirty="0">
                <a:latin typeface="Times New Roman" panose="02020603050405020304" pitchFamily="18" charset="0"/>
                <a:cs typeface="Times New Roman" panose="02020603050405020304" pitchFamily="18" charset="0"/>
              </a:rPr>
              <a:t> parameter. </a:t>
            </a:r>
          </a:p>
          <a:p>
            <a:pPr marL="457200" lvl="1"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99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Procedure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22</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pic>
        <p:nvPicPr>
          <p:cNvPr id="9" name="Content Placeholder 8">
            <a:extLst>
              <a:ext uri="{FF2B5EF4-FFF2-40B4-BE49-F238E27FC236}">
                <a16:creationId xmlns:a16="http://schemas.microsoft.com/office/drawing/2014/main" id="{951502E3-E8F7-69B0-DE1B-E2EFA636A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460" y="1896646"/>
            <a:ext cx="9229636" cy="3456589"/>
          </a:xfrm>
        </p:spPr>
      </p:pic>
      <p:sp>
        <p:nvSpPr>
          <p:cNvPr id="10" name="TextBox 9">
            <a:extLst>
              <a:ext uri="{FF2B5EF4-FFF2-40B4-BE49-F238E27FC236}">
                <a16:creationId xmlns:a16="http://schemas.microsoft.com/office/drawing/2014/main" id="{73D7C951-E780-3D90-63CC-86E8D4AC08C0}"/>
              </a:ext>
            </a:extLst>
          </p:cNvPr>
          <p:cNvSpPr txBox="1"/>
          <p:nvPr/>
        </p:nvSpPr>
        <p:spPr>
          <a:xfrm>
            <a:off x="4474346" y="5800787"/>
            <a:ext cx="3123341" cy="307777"/>
          </a:xfrm>
          <a:prstGeom prst="rect">
            <a:avLst/>
          </a:prstGeom>
          <a:noFill/>
        </p:spPr>
        <p:txBody>
          <a:bodyPr wrap="square" rtlCol="0">
            <a:spAutoFit/>
          </a:bodyPr>
          <a:lstStyle/>
          <a:p>
            <a:r>
              <a:rPr lang="en-US" sz="1400" b="1" i="1" dirty="0"/>
              <a:t>figure11</a:t>
            </a:r>
            <a:r>
              <a:rPr lang="en-US" sz="1400" i="1" dirty="0"/>
              <a:t>: Splitting and Creating model</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68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Choosing Best fit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23</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There are several binary classifier models we can use for this problem such as </a:t>
            </a:r>
          </a:p>
          <a:p>
            <a:pPr lvl="1"/>
            <a:r>
              <a:rPr lang="en-US" dirty="0">
                <a:latin typeface="Times New Roman" panose="02020603050405020304" pitchFamily="18" charset="0"/>
                <a:cs typeface="Times New Roman" panose="02020603050405020304" pitchFamily="18" charset="0"/>
              </a:rPr>
              <a:t>Logistic Regression model</a:t>
            </a:r>
          </a:p>
          <a:p>
            <a:pPr lvl="1"/>
            <a:r>
              <a:rPr lang="en-US" dirty="0">
                <a:latin typeface="Times New Roman" panose="02020603050405020304" pitchFamily="18" charset="0"/>
                <a:cs typeface="Times New Roman" panose="02020603050405020304" pitchFamily="18" charset="0"/>
              </a:rPr>
              <a:t>KNN Model</a:t>
            </a:r>
          </a:p>
          <a:p>
            <a:pPr lvl="1"/>
            <a:r>
              <a:rPr lang="en-US" dirty="0">
                <a:latin typeface="Times New Roman" panose="02020603050405020304" pitchFamily="18" charset="0"/>
                <a:cs typeface="Times New Roman" panose="02020603050405020304" pitchFamily="18" charset="0"/>
              </a:rPr>
              <a:t>Decision Tree</a:t>
            </a:r>
          </a:p>
          <a:p>
            <a:pPr lvl="1"/>
            <a:r>
              <a:rPr lang="en-US" dirty="0">
                <a:latin typeface="Times New Roman" panose="02020603050405020304" pitchFamily="18" charset="0"/>
                <a:cs typeface="Times New Roman" panose="02020603050405020304" pitchFamily="18" charset="0"/>
              </a:rPr>
              <a:t>Bagging Classifier</a:t>
            </a:r>
          </a:p>
          <a:p>
            <a:pPr lvl="1"/>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Classifier</a:t>
            </a:r>
          </a:p>
          <a:p>
            <a:pPr lvl="1"/>
            <a:r>
              <a:rPr lang="en-US" dirty="0">
                <a:latin typeface="Times New Roman" panose="02020603050405020304" pitchFamily="18" charset="0"/>
                <a:cs typeface="Times New Roman" panose="02020603050405020304" pitchFamily="18" charset="0"/>
              </a:rPr>
              <a:t>Gradient Boosting Classifier</a:t>
            </a:r>
          </a:p>
          <a:p>
            <a:pPr lvl="1"/>
            <a:r>
              <a:rPr lang="en-US" dirty="0">
                <a:latin typeface="Times New Roman" panose="02020603050405020304" pitchFamily="18" charset="0"/>
                <a:cs typeface="Times New Roman" panose="02020603050405020304" pitchFamily="18" charset="0"/>
              </a:rPr>
              <a:t>Random Forest Classifier</a:t>
            </a:r>
          </a:p>
          <a:p>
            <a:pPr lvl="1"/>
            <a:r>
              <a:rPr lang="en-US" dirty="0">
                <a:latin typeface="Times New Roman" panose="02020603050405020304" pitchFamily="18" charset="0"/>
                <a:cs typeface="Times New Roman" panose="02020603050405020304" pitchFamily="18" charset="0"/>
              </a:rPr>
              <a:t>Gaussian Naïve Bayes Model</a:t>
            </a:r>
          </a:p>
          <a:p>
            <a:pPr lvl="1"/>
            <a:r>
              <a:rPr lang="en-US" dirty="0">
                <a:latin typeface="Times New Roman" panose="02020603050405020304" pitchFamily="18" charset="0"/>
                <a:cs typeface="Times New Roman" panose="02020603050405020304" pitchFamily="18" charset="0"/>
              </a:rPr>
              <a:t>SVM model</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596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Choosing Best fit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24</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lnSpcReduction="10000"/>
          </a:bodyPr>
          <a:lstStyle/>
          <a:p>
            <a:pPr lvl="1"/>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model we get a score of  </a:t>
            </a:r>
            <a:r>
              <a:rPr lang="en-US" b="1" dirty="0">
                <a:latin typeface="Times New Roman" panose="02020603050405020304" pitchFamily="18" charset="0"/>
                <a:cs typeface="Times New Roman" panose="02020603050405020304" pitchFamily="18" charset="0"/>
              </a:rPr>
              <a:t>0.9899967692915176</a:t>
            </a:r>
            <a:r>
              <a:rPr lang="en-US" dirty="0">
                <a:latin typeface="Times New Roman" panose="02020603050405020304" pitchFamily="18" charset="0"/>
                <a:cs typeface="Times New Roman" panose="02020603050405020304" pitchFamily="18" charset="0"/>
              </a:rPr>
              <a:t> for train set and </a:t>
            </a:r>
            <a:r>
              <a:rPr lang="en-US" b="1" dirty="0">
                <a:latin typeface="Times New Roman" panose="02020603050405020304" pitchFamily="18" charset="0"/>
                <a:cs typeface="Times New Roman" panose="02020603050405020304" pitchFamily="18" charset="0"/>
              </a:rPr>
              <a:t>0.9891392355585337</a:t>
            </a:r>
            <a:r>
              <a:rPr lang="en-US" dirty="0">
                <a:latin typeface="Times New Roman" panose="02020603050405020304" pitchFamily="18" charset="0"/>
                <a:cs typeface="Times New Roman" panose="02020603050405020304" pitchFamily="18" charset="0"/>
              </a:rPr>
              <a:t> for test dataset. It is more effective model even though it shows a good performance we should test other models too.</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KNN model</a:t>
            </a:r>
            <a:r>
              <a:rPr lang="en-US" dirty="0">
                <a:latin typeface="Times New Roman" panose="02020603050405020304" pitchFamily="18" charset="0"/>
                <a:cs typeface="Times New Roman" panose="02020603050405020304" pitchFamily="18" charset="0"/>
              </a:rPr>
              <a:t> we get an accuracy of  </a:t>
            </a:r>
            <a:r>
              <a:rPr lang="en-US" b="1" dirty="0">
                <a:latin typeface="Times New Roman" panose="02020603050405020304" pitchFamily="18" charset="0"/>
                <a:cs typeface="Times New Roman" panose="02020603050405020304" pitchFamily="18" charset="0"/>
              </a:rPr>
              <a:t>0.8806153502526733</a:t>
            </a:r>
            <a:r>
              <a:rPr lang="en-US" dirty="0">
                <a:latin typeface="Times New Roman" panose="02020603050405020304" pitchFamily="18" charset="0"/>
                <a:cs typeface="Times New Roman" panose="02020603050405020304" pitchFamily="18" charset="0"/>
              </a:rPr>
              <a:t> which is less compared to Logistic Regression Model.</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Random Forest Classifier </a:t>
            </a:r>
            <a:r>
              <a:rPr lang="en-US" dirty="0">
                <a:latin typeface="Times New Roman" panose="02020603050405020304" pitchFamily="18" charset="0"/>
                <a:cs typeface="Times New Roman" panose="02020603050405020304" pitchFamily="18" charset="0"/>
              </a:rPr>
              <a:t>there is a score of </a:t>
            </a:r>
            <a:r>
              <a:rPr lang="en-US" b="1" dirty="0">
                <a:latin typeface="Times New Roman" panose="02020603050405020304" pitchFamily="18" charset="0"/>
                <a:cs typeface="Times New Roman" panose="02020603050405020304" pitchFamily="18" charset="0"/>
              </a:rPr>
              <a:t>0.9970125917860234 </a:t>
            </a:r>
            <a:r>
              <a:rPr lang="en-US" dirty="0">
                <a:latin typeface="Times New Roman" panose="02020603050405020304" pitchFamily="18" charset="0"/>
                <a:cs typeface="Times New Roman" panose="02020603050405020304" pitchFamily="18" charset="0"/>
              </a:rPr>
              <a:t>which is far better than KNN model and Logistic Regression Model. </a:t>
            </a:r>
          </a:p>
          <a:p>
            <a:pPr lvl="1"/>
            <a:endParaRPr lang="en-US"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Gaussian Naïve Bayes </a:t>
            </a:r>
            <a:r>
              <a:rPr lang="en-US" dirty="0">
                <a:latin typeface="Times New Roman" panose="02020603050405020304" pitchFamily="18" charset="0"/>
                <a:cs typeface="Times New Roman" panose="02020603050405020304" pitchFamily="18" charset="0"/>
              </a:rPr>
              <a:t>model we are getting a score of </a:t>
            </a:r>
            <a:r>
              <a:rPr lang="en-US" b="1" dirty="0">
                <a:latin typeface="Times New Roman" panose="02020603050405020304" pitchFamily="18" charset="0"/>
                <a:cs typeface="Times New Roman" panose="02020603050405020304" pitchFamily="18" charset="0"/>
              </a:rPr>
              <a:t>0.9932155121869504</a:t>
            </a:r>
            <a:r>
              <a:rPr lang="en-US" dirty="0">
                <a:latin typeface="Times New Roman" panose="02020603050405020304" pitchFamily="18" charset="0"/>
                <a:cs typeface="Times New Roman" panose="02020603050405020304" pitchFamily="18" charset="0"/>
              </a:rPr>
              <a:t> which is better comparative to all other classifiers.</a:t>
            </a:r>
          </a:p>
        </p:txBody>
      </p:sp>
    </p:spTree>
    <p:extLst>
      <p:ext uri="{BB962C8B-B14F-4D97-AF65-F5344CB8AC3E}">
        <p14:creationId xmlns:p14="http://schemas.microsoft.com/office/powerpoint/2010/main" val="2942332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Choosing Best fit Model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25</a:t>
            </a:fld>
            <a:endParaRPr lang="en-IN" dirty="0"/>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a:bodyPr>
          <a:lstStyle/>
          <a:p>
            <a:pPr lvl="1"/>
            <a:r>
              <a:rPr lang="en-US" b="1" dirty="0">
                <a:latin typeface="Times New Roman" panose="02020603050405020304" pitchFamily="18" charset="0"/>
                <a:cs typeface="Times New Roman" panose="02020603050405020304" pitchFamily="18" charset="0"/>
              </a:rPr>
              <a:t>SVM</a:t>
            </a:r>
            <a:r>
              <a:rPr lang="en-US" dirty="0">
                <a:latin typeface="Times New Roman" panose="02020603050405020304" pitchFamily="18" charset="0"/>
                <a:cs typeface="Times New Roman" panose="02020603050405020304" pitchFamily="18" charset="0"/>
              </a:rPr>
              <a:t> model also have the average score of </a:t>
            </a:r>
            <a:r>
              <a:rPr lang="en-US" b="1" dirty="0">
                <a:latin typeface="Times New Roman" panose="02020603050405020304" pitchFamily="18" charset="0"/>
                <a:cs typeface="Times New Roman" panose="02020603050405020304" pitchFamily="18" charset="0"/>
              </a:rPr>
              <a:t>0.9893067537761399.</a:t>
            </a:r>
          </a:p>
          <a:p>
            <a:pPr lvl="1"/>
            <a:r>
              <a:rPr lang="en-US" dirty="0">
                <a:latin typeface="Times New Roman" panose="02020603050405020304" pitchFamily="18" charset="0"/>
                <a:cs typeface="Times New Roman" panose="02020603050405020304" pitchFamily="18" charset="0"/>
              </a:rPr>
              <a:t>All other models such as </a:t>
            </a:r>
            <a:r>
              <a:rPr lang="en-US" b="1" dirty="0">
                <a:latin typeface="Times New Roman" panose="02020603050405020304" pitchFamily="18" charset="0"/>
                <a:cs typeface="Times New Roman" panose="02020603050405020304" pitchFamily="18" charset="0"/>
              </a:rPr>
              <a:t>Decision Tree, Bagging Classifier,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Gradient Boosting Classifier</a:t>
            </a:r>
            <a:r>
              <a:rPr lang="en-US" dirty="0">
                <a:latin typeface="Times New Roman" panose="02020603050405020304" pitchFamily="18" charset="0"/>
                <a:cs typeface="Times New Roman" panose="02020603050405020304" pitchFamily="18" charset="0"/>
              </a:rPr>
              <a:t> are giving score of </a:t>
            </a:r>
            <a:r>
              <a:rPr lang="en-US" b="1" dirty="0">
                <a:latin typeface="Times New Roman" panose="02020603050405020304" pitchFamily="18" charset="0"/>
                <a:cs typeface="Times New Roman" panose="02020603050405020304" pitchFamily="18" charset="0"/>
              </a:rPr>
              <a:t>1.0 </a:t>
            </a:r>
            <a:r>
              <a:rPr lang="en-US" dirty="0">
                <a:latin typeface="Times New Roman" panose="02020603050405020304" pitchFamily="18" charset="0"/>
                <a:cs typeface="Times New Roman" panose="02020603050405020304" pitchFamily="18" charset="0"/>
              </a:rPr>
              <a:t>which are the best model among all . </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b="1" dirty="0">
                <a:latin typeface="Times New Roman" panose="02020603050405020304" pitchFamily="18" charset="0"/>
                <a:cs typeface="Times New Roman" panose="02020603050405020304" pitchFamily="18" charset="0"/>
              </a:rPr>
              <a:t>Best Fit Model</a:t>
            </a:r>
            <a:r>
              <a:rPr lang="en-US" dirty="0">
                <a:latin typeface="Times New Roman" panose="02020603050405020304" pitchFamily="18" charset="0"/>
                <a:cs typeface="Times New Roman" panose="02020603050405020304" pitchFamily="18" charset="0"/>
              </a:rPr>
              <a:t>: I choose </a:t>
            </a:r>
            <a:r>
              <a:rPr lang="en-US" b="1" dirty="0">
                <a:latin typeface="Times New Roman" panose="02020603050405020304" pitchFamily="18" charset="0"/>
                <a:cs typeface="Times New Roman" panose="02020603050405020304" pitchFamily="18" charset="0"/>
              </a:rPr>
              <a:t>Decision Tree</a:t>
            </a:r>
            <a:r>
              <a:rPr lang="en-US" dirty="0">
                <a:latin typeface="Times New Roman" panose="02020603050405020304" pitchFamily="18" charset="0"/>
                <a:cs typeface="Times New Roman" panose="02020603050405020304" pitchFamily="18" charset="0"/>
              </a:rPr>
              <a:t> as a best fit model as it gives the score of 1.0 and also executes the program faster than other models.  This model can able to with work with very large datasets in least possible time.</a:t>
            </a:r>
          </a:p>
        </p:txBody>
      </p:sp>
    </p:spTree>
    <p:extLst>
      <p:ext uri="{BB962C8B-B14F-4D97-AF65-F5344CB8AC3E}">
        <p14:creationId xmlns:p14="http://schemas.microsoft.com/office/powerpoint/2010/main" val="45546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26</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
        <p:nvSpPr>
          <p:cNvPr id="9" name="Content Placeholder 8">
            <a:extLst>
              <a:ext uri="{FF2B5EF4-FFF2-40B4-BE49-F238E27FC236}">
                <a16:creationId xmlns:a16="http://schemas.microsoft.com/office/drawing/2014/main" id="{2FEDBC86-D6D4-A11E-D7EA-2451D98A3FF4}"/>
              </a:ext>
            </a:extLst>
          </p:cNvPr>
          <p:cNvSpPr>
            <a:spLocks noGrp="1"/>
          </p:cNvSpPr>
          <p:nvPr>
            <p:ph idx="1"/>
          </p:nvPr>
        </p:nvSpPr>
        <p:spPr/>
        <p:txBody>
          <a:bodyPr>
            <a:normAutofit/>
          </a:bodyPr>
          <a:lstStyle/>
          <a:p>
            <a:pPr marL="457200" lvl="1" indent="0">
              <a:buNone/>
            </a:pPr>
            <a:r>
              <a:rPr lang="en-US" dirty="0">
                <a:latin typeface="Times New Roman" panose="02020603050405020304" pitchFamily="18" charset="0"/>
                <a:cs typeface="Times New Roman" panose="02020603050405020304" pitchFamily="18" charset="0"/>
              </a:rPr>
              <a:t>By testing all the models for the given problem statement. I can conclude that Decision Tree, Bagging Classifier,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Classifier,  Gradient Boosting, Classifier are giving 100% accuracy. After that Random Forest Classifier is working best for the classification. Then Naïve bayes model executes well. After these Random Forest Classifier and SVM gives best performance. At last KNN has the least performance among all. While comparing compilation time, SVM takes more time than others. Where as Decision Tree takes the least time Which makes it as the best model for this problem.</a:t>
            </a: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15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Problem statement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Cancelation status prediction for hotel bookings :  </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From the given data of hotel bookings of a particular hotel, we should able to find whether a resident will cancel the booking or not. Implementing a binary classifier with details of  lead time, agent, customer type,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will help us to predict the cancelation status.</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Type:  </a:t>
            </a:r>
            <a:r>
              <a:rPr lang="en-US" sz="2400" dirty="0">
                <a:latin typeface="Times New Roman" panose="02020603050405020304" pitchFamily="18" charset="0"/>
                <a:cs typeface="Times New Roman" panose="02020603050405020304" pitchFamily="18" charset="0"/>
              </a:rPr>
              <a:t>Binary Classification type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3</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Tree>
    <p:extLst>
      <p:ext uri="{BB962C8B-B14F-4D97-AF65-F5344CB8AC3E}">
        <p14:creationId xmlns:p14="http://schemas.microsoft.com/office/powerpoint/2010/main" val="360721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Dataset Details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Dataset that we use in this problem is “</a:t>
            </a:r>
            <a:r>
              <a:rPr lang="en-US" sz="2400" dirty="0" err="1">
                <a:latin typeface="Times New Roman" panose="02020603050405020304" pitchFamily="18" charset="0"/>
                <a:cs typeface="Times New Roman" panose="02020603050405020304" pitchFamily="18" charset="0"/>
              </a:rPr>
              <a:t>hotel_bookings</a:t>
            </a:r>
            <a:r>
              <a:rPr lang="en-US" sz="2400" dirty="0">
                <a:latin typeface="Times New Roman" panose="02020603050405020304" pitchFamily="18" charset="0"/>
                <a:cs typeface="Times New Roman" panose="02020603050405020304" pitchFamily="18" charset="0"/>
              </a:rPr>
              <a:t>”. In this dataset there are vast number of observations and features/variables. Size of the dataset is 1,19,390*32. These are of different datatypes. Variables are classified as follows.</a:t>
            </a:r>
          </a:p>
          <a:p>
            <a:pPr marL="0" indent="0">
              <a:buNone/>
            </a:pPr>
            <a:endParaRPr lang="en-US" sz="2400"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hotel, </a:t>
            </a:r>
            <a:r>
              <a:rPr lang="en-US" dirty="0" err="1">
                <a:latin typeface="Times New Roman" panose="02020603050405020304" pitchFamily="18" charset="0"/>
                <a:cs typeface="Times New Roman" panose="02020603050405020304" pitchFamily="18" charset="0"/>
              </a:rPr>
              <a:t>arrival_date_month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meal,country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market_segment,distribution_channel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reserved_room_type,assigned_room_type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deposit_type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customer_type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reservation_status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reservation_status_date</a:t>
            </a:r>
            <a:r>
              <a:rPr lang="en-US" dirty="0">
                <a:latin typeface="Times New Roman" panose="02020603050405020304" pitchFamily="18" charset="0"/>
                <a:cs typeface="Times New Roman" panose="02020603050405020304" pitchFamily="18" charset="0"/>
              </a:rPr>
              <a:t> .</a:t>
            </a:r>
          </a:p>
          <a:p>
            <a:pPr lvl="1"/>
            <a:r>
              <a:rPr lang="en-US" b="1" dirty="0">
                <a:latin typeface="Times New Roman" panose="02020603050405020304" pitchFamily="18" charset="0"/>
                <a:cs typeface="Times New Roman" panose="02020603050405020304" pitchFamily="18" charset="0"/>
              </a:rPr>
              <a:t>float – </a:t>
            </a:r>
            <a:r>
              <a:rPr lang="en-US" dirty="0" err="1">
                <a:latin typeface="Times New Roman" panose="02020603050405020304" pitchFamily="18" charset="0"/>
                <a:cs typeface="Times New Roman" panose="02020603050405020304" pitchFamily="18" charset="0"/>
              </a:rPr>
              <a:t>adr</a:t>
            </a:r>
            <a:r>
              <a:rPr lang="en-US" dirty="0">
                <a:latin typeface="Times New Roman" panose="02020603050405020304" pitchFamily="18" charset="0"/>
                <a:cs typeface="Times New Roman" panose="02020603050405020304" pitchFamily="18" charset="0"/>
              </a:rPr>
              <a:t>, agent, company, </a:t>
            </a:r>
            <a:r>
              <a:rPr lang="en-US" dirty="0" err="1">
                <a:latin typeface="Times New Roman" panose="02020603050405020304" pitchFamily="18" charset="0"/>
                <a:cs typeface="Times New Roman" panose="02020603050405020304" pitchFamily="18" charset="0"/>
              </a:rPr>
              <a:t>chidren</a:t>
            </a:r>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is_canceled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lead_time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arrival_date_year</a:t>
            </a:r>
            <a:r>
              <a:rPr lang="en-US" dirty="0">
                <a:latin typeface="Times New Roman" panose="02020603050405020304" pitchFamily="18" charset="0"/>
                <a:cs typeface="Times New Roman" panose="02020603050405020304" pitchFamily="18" charset="0"/>
              </a:rPr>
              <a:t>, babies, </a:t>
            </a:r>
            <a:r>
              <a:rPr lang="en-US" dirty="0" err="1">
                <a:latin typeface="Times New Roman" panose="02020603050405020304" pitchFamily="18" charset="0"/>
                <a:cs typeface="Times New Roman" panose="02020603050405020304" pitchFamily="18" charset="0"/>
              </a:rPr>
              <a:t>is_repeated_guest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previous_cancellations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previous_bookings_not_canceled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booking_changes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days_in_waiting_list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required_car_parking_spaces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total_of_special_requests</a:t>
            </a:r>
            <a:r>
              <a:rPr lang="en-US"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4</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dirty="0"/>
              <a:t>Samsung Innovation Campus</a:t>
            </a:r>
          </a:p>
        </p:txBody>
      </p:sp>
    </p:spTree>
    <p:extLst>
      <p:ext uri="{BB962C8B-B14F-4D97-AF65-F5344CB8AC3E}">
        <p14:creationId xmlns:p14="http://schemas.microsoft.com/office/powerpoint/2010/main" val="127788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By visualizing data we can explore data in more detailed way. Data can be visualized in various formats such as bar graphs, scatterplot, plotting, pie charts, histograms, boxplots, heatmaps. </a:t>
            </a:r>
          </a:p>
          <a:p>
            <a:pPr marL="0" indent="0" algn="just">
              <a:buNone/>
            </a:pPr>
            <a:r>
              <a:rPr lang="en-US" sz="2400" dirty="0">
                <a:latin typeface="Times New Roman" panose="02020603050405020304" pitchFamily="18" charset="0"/>
                <a:cs typeface="Times New Roman" panose="02020603050405020304" pitchFamily="18" charset="0"/>
              </a:rPr>
              <a:t>  In this project we visualize data using heatmaps, bar charts and scatterplots in order to get details of different variables. </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Heatmaps </a:t>
            </a:r>
            <a:r>
              <a:rPr lang="en-US" sz="2400" dirty="0">
                <a:latin typeface="Times New Roman" panose="02020603050405020304" pitchFamily="18" charset="0"/>
                <a:cs typeface="Times New Roman" panose="02020603050405020304" pitchFamily="18" charset="0"/>
              </a:rPr>
              <a:t>are used to find the null values in the data set. In other words, to find columns which contains null values. From this graph we could able to remove the columns easily which have more null values. Heatmaps are also used for showing confusion matrices and correlation matrix.</a:t>
            </a:r>
          </a:p>
          <a:p>
            <a:pPr algn="just"/>
            <a:r>
              <a:rPr lang="en-US" sz="2400" b="1" dirty="0">
                <a:latin typeface="Times New Roman" panose="02020603050405020304" pitchFamily="18" charset="0"/>
                <a:cs typeface="Times New Roman" panose="02020603050405020304" pitchFamily="18" charset="0"/>
              </a:rPr>
              <a:t>Scatter plot </a:t>
            </a:r>
            <a:r>
              <a:rPr lang="en-US" sz="2400" dirty="0">
                <a:latin typeface="Times New Roman" panose="02020603050405020304" pitchFamily="18" charset="0"/>
                <a:cs typeface="Times New Roman" panose="02020603050405020304" pitchFamily="18" charset="0"/>
              </a:rPr>
              <a:t>helps to show the relation between 2 variables. </a:t>
            </a:r>
          </a:p>
          <a:p>
            <a:pPr algn="just"/>
            <a:r>
              <a:rPr lang="en-IN" sz="2400" b="1" dirty="0">
                <a:latin typeface="Times New Roman" panose="02020603050405020304" pitchFamily="18" charset="0"/>
                <a:cs typeface="Times New Roman" panose="02020603050405020304" pitchFamily="18" charset="0"/>
              </a:rPr>
              <a:t>Bar charts</a:t>
            </a:r>
            <a:r>
              <a:rPr lang="en-IN" sz="2400" dirty="0">
                <a:latin typeface="Times New Roman" panose="02020603050405020304" pitchFamily="18" charset="0"/>
                <a:cs typeface="Times New Roman" panose="02020603050405020304" pitchFamily="18" charset="0"/>
              </a:rPr>
              <a:t> are used to visualize the dependent variable with respect to categorial data in data frame.</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5</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Tree>
    <p:extLst>
      <p:ext uri="{BB962C8B-B14F-4D97-AF65-F5344CB8AC3E}">
        <p14:creationId xmlns:p14="http://schemas.microsoft.com/office/powerpoint/2010/main" val="48787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6</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pic>
        <p:nvPicPr>
          <p:cNvPr id="14" name="Picture 13">
            <a:extLst>
              <a:ext uri="{FF2B5EF4-FFF2-40B4-BE49-F238E27FC236}">
                <a16:creationId xmlns:a16="http://schemas.microsoft.com/office/drawing/2014/main" id="{C9DD0AF3-995F-5021-8CC6-3A889FBBE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61481"/>
            <a:ext cx="5799994" cy="3803986"/>
          </a:xfrm>
          <a:prstGeom prst="rect">
            <a:avLst/>
          </a:prstGeom>
        </p:spPr>
      </p:pic>
      <p:pic>
        <p:nvPicPr>
          <p:cNvPr id="16" name="Picture 15">
            <a:extLst>
              <a:ext uri="{FF2B5EF4-FFF2-40B4-BE49-F238E27FC236}">
                <a16:creationId xmlns:a16="http://schemas.microsoft.com/office/drawing/2014/main" id="{7ADFDE92-AD01-C520-1D1A-F83FC5ED1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40" y="1961481"/>
            <a:ext cx="5799994" cy="3803986"/>
          </a:xfrm>
          <a:prstGeom prst="rect">
            <a:avLst/>
          </a:prstGeom>
        </p:spPr>
      </p:pic>
      <p:sp>
        <p:nvSpPr>
          <p:cNvPr id="17" name="TextBox 16">
            <a:extLst>
              <a:ext uri="{FF2B5EF4-FFF2-40B4-BE49-F238E27FC236}">
                <a16:creationId xmlns:a16="http://schemas.microsoft.com/office/drawing/2014/main" id="{C1AB0CCE-080F-2CF0-D6F1-4885343AB082}"/>
              </a:ext>
            </a:extLst>
          </p:cNvPr>
          <p:cNvSpPr txBox="1"/>
          <p:nvPr/>
        </p:nvSpPr>
        <p:spPr>
          <a:xfrm>
            <a:off x="1038687" y="5890766"/>
            <a:ext cx="4358936" cy="523220"/>
          </a:xfrm>
          <a:prstGeom prst="rect">
            <a:avLst/>
          </a:prstGeom>
          <a:noFill/>
        </p:spPr>
        <p:txBody>
          <a:bodyPr wrap="square" rtlCol="0">
            <a:spAutoFit/>
          </a:bodyPr>
          <a:lstStyle/>
          <a:p>
            <a:r>
              <a:rPr lang="en-US" sz="1400" b="1" i="1" dirty="0"/>
              <a:t>figure1</a:t>
            </a:r>
            <a:r>
              <a:rPr lang="en-US" sz="1400" i="1" dirty="0"/>
              <a:t>: </a:t>
            </a:r>
            <a:r>
              <a:rPr lang="en-US" sz="1400" i="1" dirty="0">
                <a:latin typeface="Times New Roman" panose="02020603050405020304" pitchFamily="18" charset="0"/>
                <a:cs typeface="Times New Roman" panose="02020603050405020304" pitchFamily="18" charset="0"/>
              </a:rPr>
              <a:t>Bar chart with </a:t>
            </a:r>
            <a:r>
              <a:rPr lang="en-US" sz="1400" i="1" dirty="0" err="1">
                <a:latin typeface="Times New Roman" panose="02020603050405020304" pitchFamily="18" charset="0"/>
                <a:cs typeface="Times New Roman" panose="02020603050405020304" pitchFamily="18" charset="0"/>
              </a:rPr>
              <a:t>customer_type</a:t>
            </a:r>
            <a:r>
              <a:rPr lang="en-US" sz="1400" i="1" dirty="0">
                <a:latin typeface="Times New Roman" panose="02020603050405020304" pitchFamily="18" charset="0"/>
                <a:cs typeface="Times New Roman" panose="02020603050405020304" pitchFamily="18" charset="0"/>
              </a:rPr>
              <a:t> on x-axis and </a:t>
            </a:r>
          </a:p>
          <a:p>
            <a:r>
              <a:rPr lang="en-US" sz="1400" i="1" dirty="0">
                <a:latin typeface="Times New Roman" panose="02020603050405020304" pitchFamily="18" charset="0"/>
                <a:cs typeface="Times New Roman" panose="02020603050405020304" pitchFamily="18" charset="0"/>
              </a:rPr>
              <a:t>             count of </a:t>
            </a:r>
            <a:r>
              <a:rPr lang="en-US" sz="1400" i="1" dirty="0" err="1">
                <a:latin typeface="Times New Roman" panose="02020603050405020304" pitchFamily="18" charset="0"/>
                <a:cs typeface="Times New Roman" panose="02020603050405020304" pitchFamily="18" charset="0"/>
              </a:rPr>
              <a:t>is_canceled</a:t>
            </a:r>
            <a:r>
              <a:rPr lang="en-US" sz="1400" i="1" dirty="0">
                <a:latin typeface="Times New Roman" panose="02020603050405020304" pitchFamily="18" charset="0"/>
                <a:cs typeface="Times New Roman" panose="02020603050405020304" pitchFamily="18" charset="0"/>
              </a:rPr>
              <a:t> on y-axis</a:t>
            </a:r>
            <a:endParaRPr lang="en-IN" i="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3390001-BBF9-B2B6-EC52-CA9BA911F378}"/>
              </a:ext>
            </a:extLst>
          </p:cNvPr>
          <p:cNvSpPr txBox="1"/>
          <p:nvPr/>
        </p:nvSpPr>
        <p:spPr>
          <a:xfrm>
            <a:off x="7664263" y="5817554"/>
            <a:ext cx="4358936" cy="523220"/>
          </a:xfrm>
          <a:prstGeom prst="rect">
            <a:avLst/>
          </a:prstGeom>
          <a:noFill/>
        </p:spPr>
        <p:txBody>
          <a:bodyPr wrap="square" rtlCol="0">
            <a:spAutoFit/>
          </a:bodyPr>
          <a:lstStyle/>
          <a:p>
            <a:r>
              <a:rPr lang="en-US" sz="1400" b="1" i="1" dirty="0"/>
              <a:t>figure2</a:t>
            </a:r>
            <a:r>
              <a:rPr lang="en-US" sz="1400" i="1" dirty="0"/>
              <a:t>: </a:t>
            </a:r>
            <a:r>
              <a:rPr lang="en-US" sz="1400" i="1" dirty="0">
                <a:latin typeface="Times New Roman" panose="02020603050405020304" pitchFamily="18" charset="0"/>
                <a:cs typeface="Times New Roman" panose="02020603050405020304" pitchFamily="18" charset="0"/>
              </a:rPr>
              <a:t>Bar chart with </a:t>
            </a:r>
            <a:r>
              <a:rPr lang="en-US" sz="1400" i="1" dirty="0" err="1">
                <a:latin typeface="Times New Roman" panose="02020603050405020304" pitchFamily="18" charset="0"/>
                <a:cs typeface="Times New Roman" panose="02020603050405020304" pitchFamily="18" charset="0"/>
              </a:rPr>
              <a:t>deposit_type</a:t>
            </a:r>
            <a:r>
              <a:rPr lang="en-US" sz="1400" i="1" dirty="0">
                <a:latin typeface="Times New Roman" panose="02020603050405020304" pitchFamily="18" charset="0"/>
                <a:cs typeface="Times New Roman" panose="02020603050405020304" pitchFamily="18" charset="0"/>
              </a:rPr>
              <a:t> on x-axis and </a:t>
            </a:r>
          </a:p>
          <a:p>
            <a:r>
              <a:rPr lang="en-US" sz="1400" i="1" dirty="0">
                <a:latin typeface="Times New Roman" panose="02020603050405020304" pitchFamily="18" charset="0"/>
                <a:cs typeface="Times New Roman" panose="02020603050405020304" pitchFamily="18" charset="0"/>
              </a:rPr>
              <a:t>             count of </a:t>
            </a:r>
            <a:r>
              <a:rPr lang="en-US" sz="1400" i="1" dirty="0" err="1">
                <a:latin typeface="Times New Roman" panose="02020603050405020304" pitchFamily="18" charset="0"/>
                <a:cs typeface="Times New Roman" panose="02020603050405020304" pitchFamily="18" charset="0"/>
              </a:rPr>
              <a:t>is_canceled</a:t>
            </a:r>
            <a:r>
              <a:rPr lang="en-US" sz="1400" i="1" dirty="0">
                <a:latin typeface="Times New Roman" panose="02020603050405020304" pitchFamily="18" charset="0"/>
                <a:cs typeface="Times New Roman" panose="02020603050405020304" pitchFamily="18" charset="0"/>
              </a:rPr>
              <a:t> on y-axis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02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6E11E3-C9C6-748D-682D-F72EA31DC931}"/>
              </a:ext>
            </a:extLst>
          </p:cNvPr>
          <p:cNvSpPr>
            <a:spLocks noGrp="1"/>
          </p:cNvSpPr>
          <p:nvPr>
            <p:ph idx="1"/>
          </p:nvPr>
        </p:nvSpPr>
        <p:spPr/>
        <p:txBody>
          <a:bodyPr>
            <a:normAutofit/>
          </a:bodyPr>
          <a:lstStyle/>
          <a:p>
            <a:pPr marL="457200" indent="-457200" algn="just">
              <a:buFont typeface="+mj-lt"/>
              <a:buAutoNum type="arabicPeriod"/>
            </a:pPr>
            <a:r>
              <a:rPr lang="en-US" sz="2400" i="1" dirty="0">
                <a:latin typeface="Times New Roman" panose="02020603050405020304" pitchFamily="18" charset="0"/>
                <a:cs typeface="Times New Roman" panose="02020603050405020304" pitchFamily="18" charset="0"/>
              </a:rPr>
              <a:t>figure1</a:t>
            </a:r>
            <a:r>
              <a:rPr lang="en-US" sz="2400" dirty="0">
                <a:latin typeface="Times New Roman" panose="02020603050405020304" pitchFamily="18" charset="0"/>
                <a:cs typeface="Times New Roman" panose="02020603050405020304" pitchFamily="18" charset="0"/>
              </a:rPr>
              <a:t> represents bar chart between the independent variable customer type and target variable </a:t>
            </a:r>
            <a:r>
              <a:rPr lang="en-US" sz="2400" dirty="0" err="1">
                <a:latin typeface="Times New Roman" panose="02020603050405020304" pitchFamily="18" charset="0"/>
                <a:cs typeface="Times New Roman" panose="02020603050405020304" pitchFamily="18" charset="0"/>
              </a:rPr>
              <a:t>is_canceled</a:t>
            </a:r>
            <a:r>
              <a:rPr lang="en-US" sz="2400" dirty="0">
                <a:latin typeface="Times New Roman" panose="02020603050405020304" pitchFamily="18" charset="0"/>
                <a:cs typeface="Times New Roman" panose="02020603050405020304" pitchFamily="18" charset="0"/>
              </a:rPr>
              <a:t>. Inference from this graph is customer type of transient and transient party are more  involved in canceling bookings comparative to the other customers.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i="1" dirty="0">
                <a:latin typeface="Times New Roman" panose="02020603050405020304" pitchFamily="18" charset="0"/>
                <a:cs typeface="Times New Roman" panose="02020603050405020304" pitchFamily="18" charset="0"/>
              </a:rPr>
              <a:t>figure2</a:t>
            </a:r>
            <a:r>
              <a:rPr lang="en-US" sz="2400" dirty="0">
                <a:latin typeface="Times New Roman" panose="02020603050405020304" pitchFamily="18" charset="0"/>
                <a:cs typeface="Times New Roman" panose="02020603050405020304" pitchFamily="18" charset="0"/>
              </a:rPr>
              <a:t> represents bar chart between the independent variable deposit type and target variable </a:t>
            </a:r>
            <a:r>
              <a:rPr lang="en-US" sz="2400" dirty="0" err="1">
                <a:latin typeface="Times New Roman" panose="02020603050405020304" pitchFamily="18" charset="0"/>
                <a:cs typeface="Times New Roman" panose="02020603050405020304" pitchFamily="18" charset="0"/>
              </a:rPr>
              <a:t>is_canceled</a:t>
            </a:r>
            <a:r>
              <a:rPr lang="en-US" sz="2400" dirty="0">
                <a:latin typeface="Times New Roman" panose="02020603050405020304" pitchFamily="18" charset="0"/>
                <a:cs typeface="Times New Roman" panose="02020603050405020304" pitchFamily="18" charset="0"/>
              </a:rPr>
              <a:t>. Residents with deposit type no deposit and refund are canceling more than residents of deposit type refundable.</a:t>
            </a: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7</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spTree>
    <p:extLst>
      <p:ext uri="{BB962C8B-B14F-4D97-AF65-F5344CB8AC3E}">
        <p14:creationId xmlns:p14="http://schemas.microsoft.com/office/powerpoint/2010/main" val="14328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8</a:t>
            </a:fld>
            <a:endParaRPr lang="en-IN"/>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pic>
        <p:nvPicPr>
          <p:cNvPr id="8" name="Picture 7">
            <a:extLst>
              <a:ext uri="{FF2B5EF4-FFF2-40B4-BE49-F238E27FC236}">
                <a16:creationId xmlns:a16="http://schemas.microsoft.com/office/drawing/2014/main" id="{4EFEFD2F-9996-5CF8-5C57-3540DAAA2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1626608"/>
            <a:ext cx="6182728" cy="4912304"/>
          </a:xfrm>
          <a:prstGeom prst="rect">
            <a:avLst/>
          </a:prstGeom>
        </p:spPr>
      </p:pic>
      <p:sp>
        <p:nvSpPr>
          <p:cNvPr id="9" name="Content Placeholder 2">
            <a:extLst>
              <a:ext uri="{FF2B5EF4-FFF2-40B4-BE49-F238E27FC236}">
                <a16:creationId xmlns:a16="http://schemas.microsoft.com/office/drawing/2014/main" id="{6AC23AB8-3AB5-A9A7-331F-2EF3EDE65CB8}"/>
              </a:ext>
            </a:extLst>
          </p:cNvPr>
          <p:cNvSpPr>
            <a:spLocks noGrp="1"/>
          </p:cNvSpPr>
          <p:nvPr>
            <p:ph idx="1"/>
          </p:nvPr>
        </p:nvSpPr>
        <p:spPr>
          <a:xfrm>
            <a:off x="7026442" y="1825625"/>
            <a:ext cx="4327358" cy="4351338"/>
          </a:xfrm>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Correlation Matrix:</a:t>
            </a:r>
          </a:p>
          <a:p>
            <a:pPr marL="0" indent="0" algn="just">
              <a:buNone/>
            </a:pPr>
            <a:r>
              <a:rPr lang="en-US" sz="2400" i="1" dirty="0">
                <a:latin typeface="Times New Roman" panose="02020603050405020304" pitchFamily="18" charset="0"/>
                <a:cs typeface="Times New Roman" panose="02020603050405020304" pitchFamily="18" charset="0"/>
              </a:rPr>
              <a:t>figure3</a:t>
            </a:r>
            <a:r>
              <a:rPr lang="en-US" sz="2400" dirty="0">
                <a:latin typeface="Times New Roman" panose="02020603050405020304" pitchFamily="18" charset="0"/>
                <a:cs typeface="Times New Roman" panose="02020603050405020304" pitchFamily="18" charset="0"/>
              </a:rPr>
              <a:t> represents heatmap of  correlation matrix between different variables. Using this heatmap we could able to get information of relation between two variables.</a:t>
            </a:r>
          </a:p>
          <a:p>
            <a:pPr marL="0" indent="0" algn="just">
              <a:buNone/>
            </a:pPr>
            <a:r>
              <a:rPr lang="en-US" sz="2400" dirty="0">
                <a:latin typeface="Times New Roman" panose="02020603050405020304" pitchFamily="18" charset="0"/>
                <a:cs typeface="Times New Roman" panose="02020603050405020304" pitchFamily="18" charset="0"/>
              </a:rPr>
              <a:t>We have positive correlation between</a:t>
            </a:r>
          </a:p>
          <a:p>
            <a:r>
              <a:rPr lang="en-US" sz="2400" dirty="0" err="1">
                <a:latin typeface="Times New Roman" panose="02020603050405020304" pitchFamily="18" charset="0"/>
                <a:cs typeface="Times New Roman" panose="02020603050405020304" pitchFamily="18" charset="0"/>
              </a:rPr>
              <a:t>Lead_time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is_canceled</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adr</a:t>
            </a:r>
            <a:r>
              <a:rPr lang="en-US" sz="2400" dirty="0">
                <a:latin typeface="Times New Roman" panose="02020603050405020304" pitchFamily="18" charset="0"/>
                <a:cs typeface="Times New Roman" panose="02020603050405020304" pitchFamily="18" charset="0"/>
              </a:rPr>
              <a:t> and adults</a:t>
            </a:r>
          </a:p>
          <a:p>
            <a:r>
              <a:rPr lang="en-US" sz="2400" dirty="0">
                <a:latin typeface="Times New Roman" panose="02020603050405020304" pitchFamily="18" charset="0"/>
                <a:cs typeface="Times New Roman" panose="02020603050405020304" pitchFamily="18" charset="0"/>
              </a:rPr>
              <a:t>agent and company</a:t>
            </a:r>
          </a:p>
          <a:p>
            <a:r>
              <a:rPr lang="en-US" sz="2400" dirty="0" err="1">
                <a:latin typeface="Times New Roman" panose="02020603050405020304" pitchFamily="18" charset="0"/>
                <a:cs typeface="Times New Roman" panose="02020603050405020304" pitchFamily="18" charset="0"/>
              </a:rPr>
              <a:t>is_repeated_guests</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previous_bookings_not_canceled</a:t>
            </a:r>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4DCEC8A-7603-1EC5-66F0-9CF0D5FD079A}"/>
              </a:ext>
            </a:extLst>
          </p:cNvPr>
          <p:cNvSpPr txBox="1"/>
          <p:nvPr/>
        </p:nvSpPr>
        <p:spPr>
          <a:xfrm>
            <a:off x="1802985" y="6356350"/>
            <a:ext cx="2235615" cy="307777"/>
          </a:xfrm>
          <a:prstGeom prst="rect">
            <a:avLst/>
          </a:prstGeom>
          <a:noFill/>
        </p:spPr>
        <p:txBody>
          <a:bodyPr wrap="square" rtlCol="0">
            <a:spAutoFit/>
          </a:bodyPr>
          <a:lstStyle/>
          <a:p>
            <a:r>
              <a:rPr lang="en-US" sz="1400" b="1" i="1" dirty="0"/>
              <a:t>figure3</a:t>
            </a:r>
            <a:r>
              <a:rPr lang="en-US" sz="1400" i="1" dirty="0"/>
              <a:t>: </a:t>
            </a:r>
            <a:r>
              <a:rPr lang="en-US" sz="1400" i="1" dirty="0">
                <a:latin typeface="Times New Roman" panose="02020603050405020304" pitchFamily="18" charset="0"/>
                <a:cs typeface="Times New Roman" panose="02020603050405020304" pitchFamily="18" charset="0"/>
              </a:rPr>
              <a:t>correlation matrix</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06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3FFB2B-B244-E306-8C5E-188EC8948C2C}"/>
              </a:ext>
            </a:extLst>
          </p:cNvPr>
          <p:cNvSpPr/>
          <p:nvPr/>
        </p:nvSpPr>
        <p:spPr>
          <a:xfrm>
            <a:off x="0" y="0"/>
            <a:ext cx="12192000" cy="1466850"/>
          </a:xfrm>
          <a:prstGeom prst="rect">
            <a:avLst/>
          </a:prstGeom>
          <a:gradFill flip="none" rotWithShape="1">
            <a:gsLst>
              <a:gs pos="0">
                <a:schemeClr val="accent1">
                  <a:lumMod val="89000"/>
                </a:schemeClr>
              </a:gs>
              <a:gs pos="93000">
                <a:srgbClr val="223C6C"/>
              </a:gs>
              <a:gs pos="82000">
                <a:schemeClr val="accent1">
                  <a:lumMod val="70000"/>
                </a:schemeClr>
              </a:gs>
            </a:gsLst>
            <a:path path="circle">
              <a:fillToRect l="50000" t="50000" r="50000" b="50000"/>
            </a:path>
            <a:tileRect/>
          </a:gradFill>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59AA681-D5E4-DDF5-F9FF-7C8856CD3DD9}"/>
              </a:ext>
            </a:extLst>
          </p:cNvPr>
          <p:cNvSpPr>
            <a:spLocks noGrp="1"/>
          </p:cNvSpPr>
          <p:nvPr>
            <p:ph type="title"/>
          </p:nvPr>
        </p:nvSpPr>
        <p:spPr>
          <a:xfrm>
            <a:off x="314325" y="70643"/>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Data Visualization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3B722F9-2C22-8FEE-D1FF-72D7B159AC62}"/>
              </a:ext>
            </a:extLst>
          </p:cNvPr>
          <p:cNvSpPr>
            <a:spLocks noGrp="1"/>
          </p:cNvSpPr>
          <p:nvPr>
            <p:ph type="sldNum" sz="quarter" idx="12"/>
          </p:nvPr>
        </p:nvSpPr>
        <p:spPr/>
        <p:txBody>
          <a:bodyPr/>
          <a:lstStyle/>
          <a:p>
            <a:fld id="{4F6A8726-5B8A-4413-90B7-04408A0D7B03}" type="slidenum">
              <a:rPr lang="en-IN" smtClean="0"/>
              <a:t>9</a:t>
            </a:fld>
            <a:endParaRPr lang="en-IN" dirty="0"/>
          </a:p>
        </p:txBody>
      </p:sp>
      <p:sp>
        <p:nvSpPr>
          <p:cNvPr id="7" name="Footer Placeholder 6">
            <a:extLst>
              <a:ext uri="{FF2B5EF4-FFF2-40B4-BE49-F238E27FC236}">
                <a16:creationId xmlns:a16="http://schemas.microsoft.com/office/drawing/2014/main" id="{3DB17926-5E1B-5795-0062-82930B20F224}"/>
              </a:ext>
            </a:extLst>
          </p:cNvPr>
          <p:cNvSpPr>
            <a:spLocks noGrp="1"/>
          </p:cNvSpPr>
          <p:nvPr>
            <p:ph type="ftr" sz="quarter" idx="11"/>
          </p:nvPr>
        </p:nvSpPr>
        <p:spPr/>
        <p:txBody>
          <a:bodyPr/>
          <a:lstStyle/>
          <a:p>
            <a:r>
              <a:rPr lang="en-IN"/>
              <a:t>Samsung Innovation Campus</a:t>
            </a:r>
          </a:p>
        </p:txBody>
      </p:sp>
      <p:pic>
        <p:nvPicPr>
          <p:cNvPr id="8" name="Picture 7">
            <a:extLst>
              <a:ext uri="{FF2B5EF4-FFF2-40B4-BE49-F238E27FC236}">
                <a16:creationId xmlns:a16="http://schemas.microsoft.com/office/drawing/2014/main" id="{50385B06-438F-966F-9390-B1535201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358" y="1854200"/>
            <a:ext cx="4114800" cy="4114800"/>
          </a:xfrm>
          <a:prstGeom prst="rect">
            <a:avLst/>
          </a:prstGeom>
        </p:spPr>
      </p:pic>
      <p:sp>
        <p:nvSpPr>
          <p:cNvPr id="9" name="TextBox 8">
            <a:extLst>
              <a:ext uri="{FF2B5EF4-FFF2-40B4-BE49-F238E27FC236}">
                <a16:creationId xmlns:a16="http://schemas.microsoft.com/office/drawing/2014/main" id="{8AC92024-06FA-FF4A-3FED-368A5C8E5447}"/>
              </a:ext>
            </a:extLst>
          </p:cNvPr>
          <p:cNvSpPr txBox="1"/>
          <p:nvPr/>
        </p:nvSpPr>
        <p:spPr>
          <a:xfrm>
            <a:off x="1973179" y="6202461"/>
            <a:ext cx="2954629" cy="307777"/>
          </a:xfrm>
          <a:prstGeom prst="rect">
            <a:avLst/>
          </a:prstGeom>
          <a:noFill/>
        </p:spPr>
        <p:txBody>
          <a:bodyPr wrap="square" rtlCol="0">
            <a:spAutoFit/>
          </a:bodyPr>
          <a:lstStyle/>
          <a:p>
            <a:r>
              <a:rPr lang="en-US" sz="1400" b="1" i="1" dirty="0"/>
              <a:t>figure4</a:t>
            </a:r>
            <a:r>
              <a:rPr lang="en-US" sz="1400" i="1" dirty="0"/>
              <a:t>: </a:t>
            </a:r>
            <a:r>
              <a:rPr lang="en-US" sz="1400" i="1" dirty="0">
                <a:latin typeface="Times New Roman" panose="02020603050405020304" pitchFamily="18" charset="0"/>
                <a:cs typeface="Times New Roman" panose="02020603050405020304" pitchFamily="18" charset="0"/>
              </a:rPr>
              <a:t>pair plot of  given data frame</a:t>
            </a:r>
            <a:endParaRPr lang="en-IN" i="1"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DD17DCB6-C6BF-09C3-A422-09C9CE9C39CA}"/>
              </a:ext>
            </a:extLst>
          </p:cNvPr>
          <p:cNvSpPr>
            <a:spLocks noGrp="1"/>
          </p:cNvSpPr>
          <p:nvPr>
            <p:ph idx="1"/>
          </p:nvPr>
        </p:nvSpPr>
        <p:spPr>
          <a:xfrm>
            <a:off x="6797844" y="1895642"/>
            <a:ext cx="4327358" cy="4351338"/>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Pair plot:</a:t>
            </a:r>
          </a:p>
          <a:p>
            <a:pPr marL="0" indent="0" algn="just">
              <a:buNone/>
            </a:pPr>
            <a:r>
              <a:rPr lang="en-US" sz="2400" i="1" dirty="0">
                <a:latin typeface="Times New Roman" panose="02020603050405020304" pitchFamily="18" charset="0"/>
                <a:cs typeface="Times New Roman" panose="02020603050405020304" pitchFamily="18" charset="0"/>
              </a:rPr>
              <a:t>figure4</a:t>
            </a:r>
            <a:r>
              <a:rPr lang="en-US" sz="2400" dirty="0">
                <a:latin typeface="Times New Roman" panose="02020603050405020304" pitchFamily="18" charset="0"/>
                <a:cs typeface="Times New Roman" panose="02020603050405020304" pitchFamily="18" charset="0"/>
              </a:rPr>
              <a:t> represents pair plot between all the numerical data type variables. This graph helps us to understand the relation of a variable with all the other variables.</a:t>
            </a:r>
          </a:p>
        </p:txBody>
      </p:sp>
    </p:spTree>
    <p:extLst>
      <p:ext uri="{BB962C8B-B14F-4D97-AF65-F5344CB8AC3E}">
        <p14:creationId xmlns:p14="http://schemas.microsoft.com/office/powerpoint/2010/main" val="231170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1750</Words>
  <Application>Microsoft Office PowerPoint</Application>
  <PresentationFormat>Widescreen</PresentationFormat>
  <Paragraphs>194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BOOKING CANCELATION  STATUS  PREDICTION PROJECT</vt:lpstr>
      <vt:lpstr>Contents</vt:lpstr>
      <vt:lpstr>Problem statement</vt:lpstr>
      <vt:lpstr>Dataset Details</vt:lpstr>
      <vt:lpstr>Data Visualization</vt:lpstr>
      <vt:lpstr>Data Visualization</vt:lpstr>
      <vt:lpstr>Data Visualization</vt:lpstr>
      <vt:lpstr>Data Visualization</vt:lpstr>
      <vt:lpstr>Data Visualization</vt:lpstr>
      <vt:lpstr>Data Visualization</vt:lpstr>
      <vt:lpstr>Data Visualization</vt:lpstr>
      <vt:lpstr>Procedure</vt:lpstr>
      <vt:lpstr>Procedure</vt:lpstr>
      <vt:lpstr>Procedure</vt:lpstr>
      <vt:lpstr>Procedure</vt:lpstr>
      <vt:lpstr>Procedure</vt:lpstr>
      <vt:lpstr>Procedure</vt:lpstr>
      <vt:lpstr>Procedure</vt:lpstr>
      <vt:lpstr>Procedure</vt:lpstr>
      <vt:lpstr>Procedure</vt:lpstr>
      <vt:lpstr>Procedure</vt:lpstr>
      <vt:lpstr>Procedure</vt:lpstr>
      <vt:lpstr>Choosing Best fit Model</vt:lpstr>
      <vt:lpstr>Choosing Best fit Model</vt:lpstr>
      <vt:lpstr>Choosing Best fit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poojith sri sai</dc:creator>
  <cp:lastModifiedBy>poojith sri sai</cp:lastModifiedBy>
  <cp:revision>3</cp:revision>
  <dcterms:created xsi:type="dcterms:W3CDTF">2022-10-02T13:40:20Z</dcterms:created>
  <dcterms:modified xsi:type="dcterms:W3CDTF">2022-10-02T21:20:50Z</dcterms:modified>
</cp:coreProperties>
</file>