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6"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378481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AFCA46-9237-429E-BABB-4BB94EABA331}" type="datetimeFigureOut">
              <a:rPr lang="en-US" smtClean="0"/>
              <a:t>07-May-24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381101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34948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465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759315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79070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71337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832023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42202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93047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2181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FCA46-9237-429E-BABB-4BB94EABA331}" type="datetimeFigureOut">
              <a:rPr lang="en-US" smtClean="0"/>
              <a:t>07-May-24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376613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FCA46-9237-429E-BABB-4BB94EABA331}" type="datetimeFigureOut">
              <a:rPr lang="en-US" smtClean="0"/>
              <a:t>07-May-24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69860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7076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7749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AFCA46-9237-429E-BABB-4BB94EABA331}" type="datetimeFigureOut">
              <a:rPr lang="en-US" smtClean="0"/>
              <a:t>07-May-24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16480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AFCA46-9237-429E-BABB-4BB94EABA331}" type="datetimeFigureOut">
              <a:rPr lang="en-US" smtClean="0"/>
              <a:t>07-May-24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2381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AFCA46-9237-429E-BABB-4BB94EABA331}" type="datetimeFigureOut">
              <a:rPr lang="en-US" smtClean="0"/>
              <a:t>07-May-24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3C8DD4-8D61-43FC-A537-D6CD4AE1336C}" type="slidenum">
              <a:rPr lang="en-US" smtClean="0"/>
              <a:t>‹#›</a:t>
            </a:fld>
            <a:endParaRPr lang="en-US"/>
          </a:p>
        </p:txBody>
      </p:sp>
    </p:spTree>
    <p:extLst>
      <p:ext uri="{BB962C8B-B14F-4D97-AF65-F5344CB8AC3E}">
        <p14:creationId xmlns:p14="http://schemas.microsoft.com/office/powerpoint/2010/main" val="12481112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DB48-1F7E-E914-7605-7DFB8F030A03}"/>
              </a:ext>
            </a:extLst>
          </p:cNvPr>
          <p:cNvSpPr>
            <a:spLocks noGrp="1"/>
          </p:cNvSpPr>
          <p:nvPr>
            <p:ph type="ctrTitle"/>
          </p:nvPr>
        </p:nvSpPr>
        <p:spPr>
          <a:xfrm>
            <a:off x="994699" y="415829"/>
            <a:ext cx="8825658" cy="3329581"/>
          </a:xfrm>
        </p:spPr>
        <p:txBody>
          <a:bodyPr/>
          <a:lstStyle/>
          <a:p>
            <a:r>
              <a:rPr lang="en-US" sz="4000" dirty="0"/>
              <a:t>Integrative Machine learning approach for Stock price prediction with Apple Inc. and S&amp;P500 datasets</a:t>
            </a:r>
          </a:p>
        </p:txBody>
      </p:sp>
      <p:sp>
        <p:nvSpPr>
          <p:cNvPr id="3" name="Subtitle 2">
            <a:extLst>
              <a:ext uri="{FF2B5EF4-FFF2-40B4-BE49-F238E27FC236}">
                <a16:creationId xmlns:a16="http://schemas.microsoft.com/office/drawing/2014/main" id="{83B5A9E9-3C1D-3CAA-487C-03F390D86A68}"/>
              </a:ext>
            </a:extLst>
          </p:cNvPr>
          <p:cNvSpPr>
            <a:spLocks noGrp="1"/>
          </p:cNvSpPr>
          <p:nvPr>
            <p:ph type="subTitle" idx="1"/>
          </p:nvPr>
        </p:nvSpPr>
        <p:spPr>
          <a:xfrm>
            <a:off x="1126675" y="4447442"/>
            <a:ext cx="8825658" cy="861420"/>
          </a:xfrm>
        </p:spPr>
        <p:txBody>
          <a:bodyPr>
            <a:normAutofit/>
          </a:bodyPr>
          <a:lstStyle/>
          <a:p>
            <a:r>
              <a:rPr lang="en-US" sz="2400" dirty="0"/>
              <a:t>Poojith </a:t>
            </a:r>
            <a:r>
              <a:rPr lang="en-US" sz="2400" dirty="0" err="1"/>
              <a:t>Sonti</a:t>
            </a:r>
            <a:r>
              <a:rPr lang="en-US" sz="2400" dirty="0"/>
              <a:t> (02080247)</a:t>
            </a:r>
          </a:p>
        </p:txBody>
      </p:sp>
    </p:spTree>
    <p:extLst>
      <p:ext uri="{BB962C8B-B14F-4D97-AF65-F5344CB8AC3E}">
        <p14:creationId xmlns:p14="http://schemas.microsoft.com/office/powerpoint/2010/main" val="232666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54126E-8881-87CF-1DED-B7EEC6A6DF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95" y="316416"/>
            <a:ext cx="6400218" cy="4104755"/>
          </a:xfrm>
          <a:prstGeom prst="rect">
            <a:avLst/>
          </a:prstGeom>
          <a:noFill/>
          <a:ln>
            <a:noFill/>
          </a:ln>
        </p:spPr>
      </p:pic>
      <p:pic>
        <p:nvPicPr>
          <p:cNvPr id="3" name="Picture 2">
            <a:extLst>
              <a:ext uri="{FF2B5EF4-FFF2-40B4-BE49-F238E27FC236}">
                <a16:creationId xmlns:a16="http://schemas.microsoft.com/office/drawing/2014/main" id="{968B1BF2-A62C-6FBD-5886-B996D7464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6725" y="2941116"/>
            <a:ext cx="4584569" cy="3549391"/>
          </a:xfrm>
          <a:prstGeom prst="rect">
            <a:avLst/>
          </a:prstGeom>
          <a:noFill/>
          <a:ln>
            <a:noFill/>
          </a:ln>
        </p:spPr>
      </p:pic>
    </p:spTree>
    <p:extLst>
      <p:ext uri="{BB962C8B-B14F-4D97-AF65-F5344CB8AC3E}">
        <p14:creationId xmlns:p14="http://schemas.microsoft.com/office/powerpoint/2010/main" val="230818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3D45D-358D-489A-3C3B-E534F2F81F27}"/>
              </a:ext>
            </a:extLst>
          </p:cNvPr>
          <p:cNvSpPr txBox="1"/>
          <p:nvPr/>
        </p:nvSpPr>
        <p:spPr>
          <a:xfrm>
            <a:off x="254524" y="254524"/>
            <a:ext cx="11632676" cy="5632311"/>
          </a:xfrm>
          <a:prstGeom prst="rect">
            <a:avLst/>
          </a:prstGeom>
          <a:noFill/>
        </p:spPr>
        <p:txBody>
          <a:bodyPr wrap="square" rtlCol="0">
            <a:spAutoFit/>
          </a:bodyPr>
          <a:lstStyle/>
          <a:p>
            <a:pPr algn="just"/>
            <a:r>
              <a:rPr lang="en-US" dirty="0"/>
              <a:t>In the second part of the project I have used a particular dataset that is taken from yahoo datasets of the company Apple Inc. This dataset </a:t>
            </a:r>
            <a:r>
              <a:rPr lang="en-IN" dirty="0"/>
              <a:t>consists of the data of stock prices of Apple company from 2023 may to 2024 </a:t>
            </a:r>
            <a:r>
              <a:rPr lang="en-IN" dirty="0" err="1"/>
              <a:t>april</a:t>
            </a:r>
            <a:r>
              <a:rPr lang="en-IN" dirty="0"/>
              <a:t>.</a:t>
            </a:r>
          </a:p>
          <a:p>
            <a:pPr algn="just"/>
            <a:endParaRPr lang="en-IN" dirty="0"/>
          </a:p>
          <a:p>
            <a:pPr algn="just"/>
            <a:r>
              <a:rPr lang="en-IN" dirty="0"/>
              <a:t>The image depicts the historical closing prices of Apple stock over a span of approximately 251 days. The y-axis shows the stock price in USD, and the x-axis represents the day count starting from zero. The plot provides a visual representation of the stock's performance over time, showing trends such as increases or decreases in value. This visualization helps in </a:t>
            </a:r>
            <a:r>
              <a:rPr lang="en-IN" dirty="0" err="1"/>
              <a:t>analyzing</a:t>
            </a:r>
            <a:r>
              <a:rPr lang="en-IN" dirty="0"/>
              <a:t> the stock’s </a:t>
            </a:r>
            <a:r>
              <a:rPr lang="en-IN" dirty="0" err="1"/>
              <a:t>behavior</a:t>
            </a:r>
            <a:r>
              <a:rPr lang="en-IN" dirty="0"/>
              <a:t> for further financial analysis or predictive </a:t>
            </a:r>
            <a:r>
              <a:rPr lang="en-IN" dirty="0" err="1"/>
              <a:t>modeling</a:t>
            </a:r>
            <a:r>
              <a:rPr lang="en-IN" dirty="0"/>
              <a:t>.</a:t>
            </a:r>
          </a:p>
          <a:p>
            <a:pPr algn="just"/>
            <a:endParaRPr lang="en-IN" dirty="0"/>
          </a:p>
          <a:p>
            <a:pPr algn="just"/>
            <a:r>
              <a:rPr lang="en-IN" dirty="0"/>
              <a:t>The graph shows the predictions made by a Random Forest model on the same stock prices, depicted with dashed lines diverging from the actual prices near the end of the series. A Random Forest Regressor is used here, which is a robust machine learning model for </a:t>
            </a:r>
            <a:r>
              <a:rPr lang="en-IN"/>
              <a:t>regression tasks.</a:t>
            </a:r>
            <a:endParaRPr lang="en-IN" dirty="0"/>
          </a:p>
          <a:p>
            <a:pPr algn="just"/>
            <a:r>
              <a:rPr lang="en-IN" dirty="0"/>
              <a:t>Similar to LSTM, the features might be scaled, although it's not necessary for tree-based models.</a:t>
            </a:r>
          </a:p>
          <a:p>
            <a:pPr algn="just"/>
            <a:r>
              <a:rPr lang="en-IN" dirty="0"/>
              <a:t>This involves initializing a </a:t>
            </a:r>
            <a:r>
              <a:rPr lang="en-IN" dirty="0" err="1"/>
              <a:t>RandomForestRegressor</a:t>
            </a:r>
            <a:r>
              <a:rPr lang="en-IN" dirty="0"/>
              <a:t> with parameters like the number of estimators.</a:t>
            </a:r>
          </a:p>
          <a:p>
            <a:pPr algn="just"/>
            <a:r>
              <a:rPr lang="en-IN" dirty="0"/>
              <a:t>The model is trained on historical price data and used to forecast future prices.</a:t>
            </a:r>
          </a:p>
          <a:p>
            <a:pPr algn="just"/>
            <a:r>
              <a:rPr lang="en-IN" dirty="0"/>
              <a:t>Predicted values are plotted against actual stock prices to evaluate the model’s predictive performance.</a:t>
            </a:r>
          </a:p>
          <a:p>
            <a:pPr algn="just"/>
            <a:endParaRPr lang="en-IN" dirty="0"/>
          </a:p>
          <a:p>
            <a:pPr algn="just"/>
            <a:endParaRPr lang="en-US" dirty="0"/>
          </a:p>
        </p:txBody>
      </p:sp>
    </p:spTree>
    <p:extLst>
      <p:ext uri="{BB962C8B-B14F-4D97-AF65-F5344CB8AC3E}">
        <p14:creationId xmlns:p14="http://schemas.microsoft.com/office/powerpoint/2010/main" val="85858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8E9049-D1A3-1FCE-C1DB-ABAAF56DFC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62250"/>
            <a:ext cx="5743270" cy="2972802"/>
          </a:xfrm>
          <a:prstGeom prst="rect">
            <a:avLst/>
          </a:prstGeom>
          <a:noFill/>
          <a:ln>
            <a:noFill/>
          </a:ln>
        </p:spPr>
      </p:pic>
      <p:pic>
        <p:nvPicPr>
          <p:cNvPr id="3" name="Picture 2">
            <a:extLst>
              <a:ext uri="{FF2B5EF4-FFF2-40B4-BE49-F238E27FC236}">
                <a16:creationId xmlns:a16="http://schemas.microsoft.com/office/drawing/2014/main" id="{E1A515B6-DBFA-C477-2942-68A5890BA1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74925"/>
            <a:ext cx="5943600" cy="3827145"/>
          </a:xfrm>
          <a:prstGeom prst="rect">
            <a:avLst/>
          </a:prstGeom>
          <a:noFill/>
          <a:ln>
            <a:noFill/>
          </a:ln>
        </p:spPr>
      </p:pic>
    </p:spTree>
    <p:extLst>
      <p:ext uri="{BB962C8B-B14F-4D97-AF65-F5344CB8AC3E}">
        <p14:creationId xmlns:p14="http://schemas.microsoft.com/office/powerpoint/2010/main" val="224375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6A3F9E-57D3-01E2-CF2E-B029E8D42AC9}"/>
              </a:ext>
            </a:extLst>
          </p:cNvPr>
          <p:cNvSpPr txBox="1"/>
          <p:nvPr/>
        </p:nvSpPr>
        <p:spPr>
          <a:xfrm>
            <a:off x="216816" y="537328"/>
            <a:ext cx="11660957" cy="3298980"/>
          </a:xfrm>
          <a:prstGeom prst="rect">
            <a:avLst/>
          </a:prstGeom>
          <a:noFill/>
        </p:spPr>
        <p:txBody>
          <a:bodyPr wrap="square" rtlCol="0">
            <a:spAutoFit/>
          </a:bodyPr>
          <a:lstStyle/>
          <a:p>
            <a:pPr>
              <a:spcBef>
                <a:spcPts val="0"/>
              </a:spcBef>
              <a:spcAft>
                <a:spcPts val="0"/>
              </a:spcAft>
            </a:pPr>
            <a:endParaRPr lang="en-US" sz="1400" dirty="0">
              <a:effectLst/>
            </a:endParaRP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400" dirty="0">
                <a:effectLst/>
                <a:ea typeface="Times New Roman" panose="02020603050405020304" pitchFamily="18" charset="0"/>
                <a:cs typeface="Times New Roman" panose="02020603050405020304" pitchFamily="18" charset="0"/>
              </a:rPr>
              <a:t>The data is first scaled using </a:t>
            </a:r>
            <a:r>
              <a:rPr lang="en-US" sz="1400" b="1" dirty="0" err="1">
                <a:effectLst/>
                <a:ea typeface="Times New Roman" panose="02020603050405020304" pitchFamily="18" charset="0"/>
                <a:cs typeface="Times New Roman" panose="02020603050405020304" pitchFamily="18" charset="0"/>
              </a:rPr>
              <a:t>MinMaxScaler</a:t>
            </a:r>
            <a:r>
              <a:rPr lang="en-US" sz="1400" dirty="0">
                <a:effectLst/>
                <a:ea typeface="Times New Roman" panose="02020603050405020304" pitchFamily="18" charset="0"/>
                <a:cs typeface="Times New Roman" panose="02020603050405020304" pitchFamily="18" charset="0"/>
              </a:rPr>
              <a:t> to normalize the input features to the range [0,1].</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400" dirty="0">
                <a:effectLst/>
                <a:ea typeface="Times New Roman" panose="02020603050405020304" pitchFamily="18" charset="0"/>
                <a:cs typeface="Times New Roman" panose="02020603050405020304" pitchFamily="18" charset="0"/>
              </a:rPr>
              <a:t>A dataset creation function </a:t>
            </a:r>
            <a:r>
              <a:rPr lang="en-US" sz="1400" b="1" dirty="0" err="1">
                <a:effectLst/>
                <a:ea typeface="Times New Roman" panose="02020603050405020304" pitchFamily="18" charset="0"/>
                <a:cs typeface="Times New Roman" panose="02020603050405020304" pitchFamily="18" charset="0"/>
              </a:rPr>
              <a:t>create_dataset</a:t>
            </a:r>
            <a:r>
              <a:rPr lang="en-US" sz="1400" dirty="0">
                <a:effectLst/>
                <a:ea typeface="Times New Roman" panose="02020603050405020304" pitchFamily="18" charset="0"/>
                <a:cs typeface="Times New Roman" panose="02020603050405020304" pitchFamily="18" charset="0"/>
              </a:rPr>
              <a:t> is utilized to generate input sequences for the LSTM model from the time series data.</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IN" sz="1400" dirty="0">
                <a:effectLst/>
                <a:ea typeface="Times New Roman" panose="02020603050405020304" pitchFamily="18" charset="0"/>
                <a:cs typeface="Times New Roman" panose="02020603050405020304" pitchFamily="18" charset="0"/>
              </a:rPr>
              <a:t>•	The LSTM model is constructed using the Sequential model from </a:t>
            </a:r>
            <a:r>
              <a:rPr lang="en-IN" sz="1400" dirty="0" err="1">
                <a:effectLst/>
                <a:ea typeface="Times New Roman" panose="02020603050405020304" pitchFamily="18" charset="0"/>
                <a:cs typeface="Times New Roman" panose="02020603050405020304" pitchFamily="18" charset="0"/>
              </a:rPr>
              <a:t>Keras</a:t>
            </a:r>
            <a:r>
              <a:rPr lang="en-IN" sz="1400" dirty="0">
                <a:effectLst/>
                <a:ea typeface="Times New Roman" panose="02020603050405020304" pitchFamily="18" charset="0"/>
                <a:cs typeface="Times New Roman" panose="02020603050405020304" pitchFamily="18" charset="0"/>
              </a:rPr>
              <a:t>, incorporating LSTM layers for learning the sequential dependencies and Dense layers for outputting the prediction.</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IN" sz="1400" dirty="0">
                <a:effectLst/>
                <a:ea typeface="Times New Roman" panose="02020603050405020304" pitchFamily="18" charset="0"/>
                <a:cs typeface="Times New Roman" panose="02020603050405020304" pitchFamily="18" charset="0"/>
              </a:rPr>
              <a:t>•	The model is trained using historical data, where the input is the past 'n' stock prices (determined by </a:t>
            </a:r>
            <a:r>
              <a:rPr lang="en-IN" sz="1400" dirty="0" err="1">
                <a:effectLst/>
                <a:ea typeface="Times New Roman" panose="02020603050405020304" pitchFamily="18" charset="0"/>
                <a:cs typeface="Times New Roman" panose="02020603050405020304" pitchFamily="18" charset="0"/>
              </a:rPr>
              <a:t>look_back</a:t>
            </a:r>
            <a:r>
              <a:rPr lang="en-IN" sz="1400" dirty="0">
                <a:effectLst/>
                <a:ea typeface="Times New Roman" panose="02020603050405020304" pitchFamily="18" charset="0"/>
                <a:cs typeface="Times New Roman" panose="02020603050405020304" pitchFamily="18" charset="0"/>
              </a:rPr>
              <a:t>) and the target is the next day's price.</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IN" sz="1400" dirty="0">
                <a:effectLst/>
                <a:ea typeface="Times New Roman" panose="02020603050405020304" pitchFamily="18" charset="0"/>
                <a:cs typeface="Times New Roman" panose="02020603050405020304" pitchFamily="18" charset="0"/>
              </a:rPr>
              <a:t>The graph indicates that the LSTM model has a good fit on both the training and testing data, as evidenced by the close alignment between the model's predictions and the actual values. The future predictions provide a speculative trajectory of the stock price, useful for planning and risk assessment in financial activities. </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AE1474-9A4F-421D-4AC5-95BAF951A1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340" y="3620770"/>
            <a:ext cx="5943600" cy="3237230"/>
          </a:xfrm>
          <a:prstGeom prst="rect">
            <a:avLst/>
          </a:prstGeom>
          <a:noFill/>
          <a:ln>
            <a:noFill/>
          </a:ln>
        </p:spPr>
      </p:pic>
    </p:spTree>
    <p:extLst>
      <p:ext uri="{BB962C8B-B14F-4D97-AF65-F5344CB8AC3E}">
        <p14:creationId xmlns:p14="http://schemas.microsoft.com/office/powerpoint/2010/main" val="382808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47DA-BFE0-B416-89D3-24F7D3E5D973}"/>
              </a:ext>
            </a:extLst>
          </p:cNvPr>
          <p:cNvSpPr>
            <a:spLocks noGrp="1"/>
          </p:cNvSpPr>
          <p:nvPr>
            <p:ph type="title"/>
          </p:nvPr>
        </p:nvSpPr>
        <p:spPr>
          <a:xfrm>
            <a:off x="646111" y="452718"/>
            <a:ext cx="9404723" cy="650218"/>
          </a:xfrm>
        </p:spPr>
        <p:txBody>
          <a:bodyPr/>
          <a:lstStyle/>
          <a:p>
            <a:r>
              <a:rPr lang="en-US" dirty="0"/>
              <a:t>Limitations</a:t>
            </a:r>
          </a:p>
        </p:txBody>
      </p:sp>
      <p:sp>
        <p:nvSpPr>
          <p:cNvPr id="3" name="Content Placeholder 2">
            <a:extLst>
              <a:ext uri="{FF2B5EF4-FFF2-40B4-BE49-F238E27FC236}">
                <a16:creationId xmlns:a16="http://schemas.microsoft.com/office/drawing/2014/main" id="{893E3D9A-71CE-C8D6-E935-0664B1692670}"/>
              </a:ext>
            </a:extLst>
          </p:cNvPr>
          <p:cNvSpPr>
            <a:spLocks noGrp="1"/>
          </p:cNvSpPr>
          <p:nvPr>
            <p:ph idx="1"/>
          </p:nvPr>
        </p:nvSpPr>
        <p:spPr>
          <a:xfrm>
            <a:off x="645132" y="1168924"/>
            <a:ext cx="9404722" cy="5079475"/>
          </a:xfrm>
        </p:spPr>
        <p:txBody>
          <a:bodyPr>
            <a:normAutofit fontScale="77500" lnSpcReduction="20000"/>
          </a:bodyPr>
          <a:lstStyle/>
          <a:p>
            <a:r>
              <a:rPr lang="en-IN" dirty="0"/>
              <a:t>Data Quality and Completeness:</a:t>
            </a:r>
          </a:p>
          <a:p>
            <a:r>
              <a:rPr lang="en-IN" dirty="0"/>
              <a:t>The reliability of predictive insights heavily depends on the accuracy and completeness of the data. Missing data points or errors in data collection can significantly impact model outcomes.</a:t>
            </a:r>
          </a:p>
          <a:p>
            <a:r>
              <a:rPr lang="en-IN" dirty="0"/>
              <a:t>Historical Data Limitations:</a:t>
            </a:r>
          </a:p>
          <a:p>
            <a:r>
              <a:rPr lang="en-IN" dirty="0"/>
              <a:t>Predictive models primarily rely on historical data, which may not always be indicative of future trends, especially during periods of high market volatility or economic upheaval.</a:t>
            </a:r>
          </a:p>
          <a:p>
            <a:r>
              <a:rPr lang="en-IN" dirty="0"/>
              <a:t>Scope of Data:</a:t>
            </a:r>
          </a:p>
          <a:p>
            <a:r>
              <a:rPr lang="en-IN" dirty="0"/>
              <a:t>The analysis might be limited to specific stocks or time frames, reducing the generalizability of the findings to other sectors or broader market indices.</a:t>
            </a:r>
          </a:p>
          <a:p>
            <a:r>
              <a:rPr lang="en-IN" dirty="0" err="1"/>
              <a:t>Modeling</a:t>
            </a:r>
            <a:r>
              <a:rPr lang="en-IN" dirty="0"/>
              <a:t> Assumptions:</a:t>
            </a:r>
          </a:p>
          <a:p>
            <a:r>
              <a:rPr lang="en-IN" dirty="0"/>
              <a:t>All predictive models operate under certain assumptions, which might not hold under all market conditions. This can limit the model's ability to generalize and predict future trends accurately.</a:t>
            </a:r>
          </a:p>
          <a:p>
            <a:r>
              <a:rPr lang="en-IN" dirty="0"/>
              <a:t>Financial Market Complexity:</a:t>
            </a:r>
          </a:p>
          <a:p>
            <a:r>
              <a:rPr lang="en-IN" dirty="0"/>
              <a:t>Stock prices are influenced by numerous factors including economic indicators, company performance, political events, and market sentiment. Simplifying these complex interactions in a model can lead to significant inaccuracies.</a:t>
            </a:r>
            <a:endParaRPr lang="en-US" dirty="0"/>
          </a:p>
        </p:txBody>
      </p:sp>
    </p:spTree>
    <p:extLst>
      <p:ext uri="{BB962C8B-B14F-4D97-AF65-F5344CB8AC3E}">
        <p14:creationId xmlns:p14="http://schemas.microsoft.com/office/powerpoint/2010/main" val="43900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1123-5576-79B4-719A-96FBE8CF8C08}"/>
              </a:ext>
            </a:extLst>
          </p:cNvPr>
          <p:cNvSpPr>
            <a:spLocks noGrp="1"/>
          </p:cNvSpPr>
          <p:nvPr>
            <p:ph type="title"/>
          </p:nvPr>
        </p:nvSpPr>
        <p:spPr>
          <a:xfrm>
            <a:off x="646111" y="452718"/>
            <a:ext cx="9404723" cy="716206"/>
          </a:xfrm>
        </p:spPr>
        <p:txBody>
          <a:bodyPr/>
          <a:lstStyle/>
          <a:p>
            <a:r>
              <a:rPr lang="en-US" dirty="0"/>
              <a:t>Conclusion</a:t>
            </a:r>
          </a:p>
        </p:txBody>
      </p:sp>
      <p:sp>
        <p:nvSpPr>
          <p:cNvPr id="3" name="Content Placeholder 2">
            <a:extLst>
              <a:ext uri="{FF2B5EF4-FFF2-40B4-BE49-F238E27FC236}">
                <a16:creationId xmlns:a16="http://schemas.microsoft.com/office/drawing/2014/main" id="{71B3616A-1A41-E6FF-92D5-87D699130EB6}"/>
              </a:ext>
            </a:extLst>
          </p:cNvPr>
          <p:cNvSpPr>
            <a:spLocks noGrp="1"/>
          </p:cNvSpPr>
          <p:nvPr>
            <p:ph idx="1"/>
          </p:nvPr>
        </p:nvSpPr>
        <p:spPr>
          <a:xfrm>
            <a:off x="645130" y="1168924"/>
            <a:ext cx="9404723" cy="5079475"/>
          </a:xfrm>
        </p:spPr>
        <p:txBody>
          <a:bodyPr>
            <a:normAutofit lnSpcReduction="10000"/>
          </a:bodyPr>
          <a:lstStyle/>
          <a:p>
            <a:r>
              <a:rPr lang="en-IN" dirty="0"/>
              <a:t>Project Summary: Developed a robust model leveraging machine learning to predict Apple Inc.'s stock prices, using historical data to </a:t>
            </a:r>
            <a:r>
              <a:rPr lang="en-IN" dirty="0" err="1"/>
              <a:t>analyze</a:t>
            </a:r>
            <a:r>
              <a:rPr lang="en-IN" dirty="0"/>
              <a:t> and forecast future market </a:t>
            </a:r>
            <a:r>
              <a:rPr lang="en-IN" dirty="0" err="1"/>
              <a:t>behaviors</a:t>
            </a:r>
            <a:r>
              <a:rPr lang="en-IN" dirty="0"/>
              <a:t> effectively.</a:t>
            </a:r>
          </a:p>
          <a:p>
            <a:r>
              <a:rPr lang="en-IN" dirty="0"/>
              <a:t>Key Achievements:</a:t>
            </a:r>
          </a:p>
          <a:p>
            <a:r>
              <a:rPr lang="en-IN" dirty="0"/>
              <a:t>Accuracy: Achieved high predictive accuracy with models like Linear Regression, ANN, LSTM, and CNN, demonstrating strong capability in capturing stock price trends.</a:t>
            </a:r>
          </a:p>
          <a:p>
            <a:r>
              <a:rPr lang="en-IN" dirty="0"/>
              <a:t>Insights: Provided valuable insights into the dynamics of stock prices, enhancing investment strategies and risk management.</a:t>
            </a:r>
          </a:p>
          <a:p>
            <a:r>
              <a:rPr lang="en-IN" dirty="0"/>
              <a:t>Academic and Practical Impact:</a:t>
            </a:r>
          </a:p>
          <a:p>
            <a:r>
              <a:rPr lang="en-IN" dirty="0"/>
              <a:t>Financial Sector: Offers tools that improve the accuracy of portfolio forecasts and investment strategies, directly enhancing profitability.</a:t>
            </a:r>
          </a:p>
          <a:p>
            <a:r>
              <a:rPr lang="en-IN" dirty="0"/>
              <a:t>Educational Contributions: Serves as a practical case study for applying advanced machine learning techniques in real-world financial scenarios.</a:t>
            </a:r>
            <a:endParaRPr lang="en-US" dirty="0"/>
          </a:p>
        </p:txBody>
      </p:sp>
    </p:spTree>
    <p:extLst>
      <p:ext uri="{BB962C8B-B14F-4D97-AF65-F5344CB8AC3E}">
        <p14:creationId xmlns:p14="http://schemas.microsoft.com/office/powerpoint/2010/main" val="340976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740F-5FDD-7256-E910-77F833EDD443}"/>
              </a:ext>
            </a:extLst>
          </p:cNvPr>
          <p:cNvSpPr>
            <a:spLocks noGrp="1"/>
          </p:cNvSpPr>
          <p:nvPr>
            <p:ph type="title"/>
          </p:nvPr>
        </p:nvSpPr>
        <p:spPr>
          <a:xfrm>
            <a:off x="646111" y="452718"/>
            <a:ext cx="9404723" cy="725633"/>
          </a:xfrm>
        </p:spPr>
        <p:txBody>
          <a:bodyPr/>
          <a:lstStyle/>
          <a:p>
            <a:r>
              <a:rPr lang="en-US" dirty="0"/>
              <a:t>Future Work</a:t>
            </a:r>
          </a:p>
        </p:txBody>
      </p:sp>
      <p:sp>
        <p:nvSpPr>
          <p:cNvPr id="3" name="Content Placeholder 2">
            <a:extLst>
              <a:ext uri="{FF2B5EF4-FFF2-40B4-BE49-F238E27FC236}">
                <a16:creationId xmlns:a16="http://schemas.microsoft.com/office/drawing/2014/main" id="{E3D35AB4-887B-963F-353E-6BF7AD227386}"/>
              </a:ext>
            </a:extLst>
          </p:cNvPr>
          <p:cNvSpPr>
            <a:spLocks noGrp="1"/>
          </p:cNvSpPr>
          <p:nvPr>
            <p:ph idx="1"/>
          </p:nvPr>
        </p:nvSpPr>
        <p:spPr>
          <a:xfrm>
            <a:off x="645132" y="1178352"/>
            <a:ext cx="9404722" cy="5070048"/>
          </a:xfrm>
        </p:spPr>
        <p:txBody>
          <a:bodyPr>
            <a:normAutofit fontScale="85000" lnSpcReduction="10000"/>
          </a:bodyPr>
          <a:lstStyle/>
          <a:p>
            <a:r>
              <a:rPr lang="en-IN" dirty="0"/>
              <a:t>Advanced Model Integration:</a:t>
            </a:r>
          </a:p>
          <a:p>
            <a:r>
              <a:rPr lang="en-IN" dirty="0"/>
              <a:t>Explore Hybrid Models: Combine features of different models (e.g., LSTM with CNN) to capture both temporal dependencies and spatial features more effectively.</a:t>
            </a:r>
          </a:p>
          <a:p>
            <a:r>
              <a:rPr lang="en-IN" dirty="0"/>
              <a:t>Incorporate Reinforcement Learning: Utilize reinforcement learning techniques to adaptively refine trading strategies based on market </a:t>
            </a:r>
            <a:r>
              <a:rPr lang="en-IN" dirty="0" err="1"/>
              <a:t>behavior</a:t>
            </a:r>
            <a:r>
              <a:rPr lang="en-IN" dirty="0"/>
              <a:t>.</a:t>
            </a:r>
          </a:p>
          <a:p>
            <a:r>
              <a:rPr lang="en-IN" dirty="0"/>
              <a:t>Data Enrichment:</a:t>
            </a:r>
          </a:p>
          <a:p>
            <a:r>
              <a:rPr lang="en-IN" dirty="0"/>
              <a:t>Real-Time Data Feeds: Implement real-time data processing to react promptly to market changes.</a:t>
            </a:r>
          </a:p>
          <a:p>
            <a:r>
              <a:rPr lang="en-IN" dirty="0"/>
              <a:t>Alternative Data Sources: Integrate sentiment analysis from social media and news sources to gauge market sentiment and its impact on stock prices.</a:t>
            </a:r>
          </a:p>
          <a:p>
            <a:r>
              <a:rPr lang="en-IN" dirty="0"/>
              <a:t>Robustness and Scalability:</a:t>
            </a:r>
          </a:p>
          <a:p>
            <a:r>
              <a:rPr lang="en-IN" dirty="0"/>
              <a:t>Stress Testing Models: Conduct rigorous stress tests under various economic scenarios to ensure robustness.</a:t>
            </a:r>
          </a:p>
          <a:p>
            <a:r>
              <a:rPr lang="en-IN" dirty="0"/>
              <a:t>Scalability Improvements: Optimize computational efficiency to scale the models for processing larger datasets across more stocks.</a:t>
            </a:r>
            <a:endParaRPr lang="en-US" dirty="0"/>
          </a:p>
        </p:txBody>
      </p:sp>
    </p:spTree>
    <p:extLst>
      <p:ext uri="{BB962C8B-B14F-4D97-AF65-F5344CB8AC3E}">
        <p14:creationId xmlns:p14="http://schemas.microsoft.com/office/powerpoint/2010/main" val="180408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8011-20DB-8132-F646-C130D6186859}"/>
              </a:ext>
            </a:extLst>
          </p:cNvPr>
          <p:cNvSpPr>
            <a:spLocks noGrp="1"/>
          </p:cNvSpPr>
          <p:nvPr>
            <p:ph type="title"/>
          </p:nvPr>
        </p:nvSpPr>
        <p:spPr>
          <a:xfrm>
            <a:off x="1032406" y="1879863"/>
            <a:ext cx="8825660" cy="1653180"/>
          </a:xfrm>
        </p:spPr>
        <p:txBody>
          <a:bodyPr/>
          <a:lstStyle/>
          <a:p>
            <a:pPr algn="ctr"/>
            <a:r>
              <a:rPr lang="en-US" sz="6000" dirty="0"/>
              <a:t>THANK YOU</a:t>
            </a:r>
          </a:p>
        </p:txBody>
      </p:sp>
    </p:spTree>
    <p:extLst>
      <p:ext uri="{BB962C8B-B14F-4D97-AF65-F5344CB8AC3E}">
        <p14:creationId xmlns:p14="http://schemas.microsoft.com/office/powerpoint/2010/main" val="15275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8A3-9D6A-6606-E95D-2EECAA9EC59D}"/>
              </a:ext>
            </a:extLst>
          </p:cNvPr>
          <p:cNvSpPr>
            <a:spLocks noGrp="1"/>
          </p:cNvSpPr>
          <p:nvPr>
            <p:ph type="title"/>
          </p:nvPr>
        </p:nvSpPr>
        <p:spPr>
          <a:xfrm>
            <a:off x="646111" y="452718"/>
            <a:ext cx="9404723" cy="819901"/>
          </a:xfrm>
        </p:spPr>
        <p:txBody>
          <a:bodyPr/>
          <a:lstStyle/>
          <a:p>
            <a:r>
              <a:rPr lang="en-US" dirty="0"/>
              <a:t>Introduction</a:t>
            </a:r>
          </a:p>
        </p:txBody>
      </p:sp>
      <p:sp>
        <p:nvSpPr>
          <p:cNvPr id="3" name="Content Placeholder 2">
            <a:extLst>
              <a:ext uri="{FF2B5EF4-FFF2-40B4-BE49-F238E27FC236}">
                <a16:creationId xmlns:a16="http://schemas.microsoft.com/office/drawing/2014/main" id="{4015F557-4D38-9668-BCED-2D28E9BD2138}"/>
              </a:ext>
            </a:extLst>
          </p:cNvPr>
          <p:cNvSpPr>
            <a:spLocks noGrp="1"/>
          </p:cNvSpPr>
          <p:nvPr>
            <p:ph idx="1"/>
          </p:nvPr>
        </p:nvSpPr>
        <p:spPr>
          <a:xfrm>
            <a:off x="645132" y="1272620"/>
            <a:ext cx="10469070" cy="4975780"/>
          </a:xfrm>
        </p:spPr>
        <p:txBody>
          <a:bodyPr>
            <a:normAutofit lnSpcReduction="10000"/>
          </a:bodyPr>
          <a:lstStyle/>
          <a:p>
            <a:pPr algn="just"/>
            <a:r>
              <a:rPr lang="en-IN" dirty="0"/>
              <a:t>This project aims to develop a robust predictive model using the historical stock data of Apple Inc. and S&amp;P 500, focusing on daily trading metrics like open, close, high, low prices, and volume. The model’s goal is to </a:t>
            </a:r>
            <a:r>
              <a:rPr lang="en-IN" dirty="0" err="1"/>
              <a:t>analyze</a:t>
            </a:r>
            <a:r>
              <a:rPr lang="en-IN" dirty="0"/>
              <a:t> trends and patterns to accurately forecast future stock prices. The significance of this project lies in its ability to transform raw financial data into actionable insights, which is crucial for the high-stakes environment of stock trading. Accurate predictions can lead to substantial economic gains, effective portfolio management, and strategic financial planning, thereby contributing to the financial industry's stability.</a:t>
            </a:r>
          </a:p>
          <a:p>
            <a:pPr algn="just"/>
            <a:endParaRPr lang="en-IN" dirty="0"/>
          </a:p>
          <a:p>
            <a:pPr algn="just"/>
            <a:r>
              <a:rPr lang="en-IN" dirty="0"/>
              <a:t>By employing a variety of machine learning techniques and a detailed dataset, this project focuses on understanding the stock price dynamics of the tech industry. It introduces innovative data preprocessing and feature engineering to enhance model performance. Comprehensive documentation and open-source sharing of the methodology encourage further academic and practical exploration.</a:t>
            </a:r>
            <a:endParaRPr lang="en-US" dirty="0"/>
          </a:p>
        </p:txBody>
      </p:sp>
    </p:spTree>
    <p:extLst>
      <p:ext uri="{BB962C8B-B14F-4D97-AF65-F5344CB8AC3E}">
        <p14:creationId xmlns:p14="http://schemas.microsoft.com/office/powerpoint/2010/main" val="148314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F9CA-13D3-9BA8-B613-AB923C897E66}"/>
              </a:ext>
            </a:extLst>
          </p:cNvPr>
          <p:cNvSpPr>
            <a:spLocks noGrp="1"/>
          </p:cNvSpPr>
          <p:nvPr>
            <p:ph type="title"/>
          </p:nvPr>
        </p:nvSpPr>
        <p:spPr/>
        <p:txBody>
          <a:bodyPr/>
          <a:lstStyle/>
          <a:p>
            <a:r>
              <a:rPr lang="en-US" dirty="0"/>
              <a:t>Aim of the project</a:t>
            </a:r>
          </a:p>
        </p:txBody>
      </p:sp>
      <p:sp>
        <p:nvSpPr>
          <p:cNvPr id="3" name="Content Placeholder 2">
            <a:extLst>
              <a:ext uri="{FF2B5EF4-FFF2-40B4-BE49-F238E27FC236}">
                <a16:creationId xmlns:a16="http://schemas.microsoft.com/office/drawing/2014/main" id="{72A338AC-3A31-D5A1-78D0-3DBF1A40D1C0}"/>
              </a:ext>
            </a:extLst>
          </p:cNvPr>
          <p:cNvSpPr>
            <a:spLocks noGrp="1"/>
          </p:cNvSpPr>
          <p:nvPr>
            <p:ph idx="1"/>
          </p:nvPr>
        </p:nvSpPr>
        <p:spPr/>
        <p:txBody>
          <a:bodyPr/>
          <a:lstStyle/>
          <a:p>
            <a:pPr algn="just"/>
            <a:r>
              <a:rPr lang="en-IN" dirty="0"/>
              <a:t>The primary goal of this project is to harness the capabilities of machine learning to predict the stock prices of Apple Inc. (AAPL) using historical trading data. By implementing advanced algorithmic strategies and utilizing a comprehensive dataset including daily open, close, high, low, and volume metrics, the project seeks to develop a predictive model that forecasts future prices with high accuracy. This </a:t>
            </a:r>
            <a:r>
              <a:rPr lang="en-IN" dirty="0" err="1"/>
              <a:t>endeavor</a:t>
            </a:r>
            <a:r>
              <a:rPr lang="en-IN" dirty="0"/>
              <a:t> aims not only to provide actionable insights for investors but also to contribute to the broader academic and practical understanding of financial market dynamics.</a:t>
            </a:r>
            <a:endParaRPr lang="en-US" dirty="0"/>
          </a:p>
        </p:txBody>
      </p:sp>
    </p:spTree>
    <p:extLst>
      <p:ext uri="{BB962C8B-B14F-4D97-AF65-F5344CB8AC3E}">
        <p14:creationId xmlns:p14="http://schemas.microsoft.com/office/powerpoint/2010/main" val="71083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4811-5ADB-62C2-35F8-0CBA1B34F4E7}"/>
              </a:ext>
            </a:extLst>
          </p:cNvPr>
          <p:cNvSpPr>
            <a:spLocks noGrp="1"/>
          </p:cNvSpPr>
          <p:nvPr>
            <p:ph type="title"/>
          </p:nvPr>
        </p:nvSpPr>
        <p:spPr>
          <a:xfrm>
            <a:off x="646111" y="452718"/>
            <a:ext cx="9404723" cy="763340"/>
          </a:xfrm>
        </p:spPr>
        <p:txBody>
          <a:bodyPr/>
          <a:lstStyle/>
          <a:p>
            <a:r>
              <a:rPr lang="en-US" dirty="0"/>
              <a:t>Methodology</a:t>
            </a:r>
          </a:p>
        </p:txBody>
      </p:sp>
      <p:sp>
        <p:nvSpPr>
          <p:cNvPr id="3" name="Content Placeholder 2">
            <a:extLst>
              <a:ext uri="{FF2B5EF4-FFF2-40B4-BE49-F238E27FC236}">
                <a16:creationId xmlns:a16="http://schemas.microsoft.com/office/drawing/2014/main" id="{FBF4AA58-0F53-0B57-D924-A3DC48EE7A36}"/>
              </a:ext>
            </a:extLst>
          </p:cNvPr>
          <p:cNvSpPr>
            <a:spLocks noGrp="1"/>
          </p:cNvSpPr>
          <p:nvPr>
            <p:ph idx="1"/>
          </p:nvPr>
        </p:nvSpPr>
        <p:spPr>
          <a:xfrm>
            <a:off x="645131" y="1300900"/>
            <a:ext cx="10525631" cy="4947500"/>
          </a:xfrm>
        </p:spPr>
        <p:txBody>
          <a:bodyPr>
            <a:noAutofit/>
          </a:bodyPr>
          <a:lstStyle/>
          <a:p>
            <a:pPr algn="just"/>
            <a:r>
              <a:rPr lang="en-IN" sz="1600" dirty="0">
                <a:latin typeface="+mn-lt"/>
              </a:rPr>
              <a:t>Historical trading data for Apple Inc. and S&amp;P 500 from a comprehensive dataset including daily open, high, low, close, and volume metrics.</a:t>
            </a:r>
          </a:p>
          <a:p>
            <a:pPr algn="just"/>
            <a:r>
              <a:rPr lang="en-IN" sz="1600" dirty="0">
                <a:latin typeface="+mn-lt"/>
              </a:rPr>
              <a:t>Preprocessing: Data cleaning, handling missing values, and transformations to ensure consistency and accuracy.</a:t>
            </a:r>
          </a:p>
          <a:p>
            <a:pPr algn="just"/>
            <a:r>
              <a:rPr lang="en-IN" sz="1600" dirty="0">
                <a:latin typeface="+mn-lt"/>
              </a:rPr>
              <a:t>Selection: Identifying and isolating significant features like close prices to predict future values.</a:t>
            </a:r>
          </a:p>
          <a:p>
            <a:pPr algn="just"/>
            <a:r>
              <a:rPr lang="en-IN" sz="1600" dirty="0">
                <a:latin typeface="+mn-lt"/>
              </a:rPr>
              <a:t>Normalization: Utilizing </a:t>
            </a:r>
            <a:r>
              <a:rPr lang="en-IN" sz="1600" dirty="0" err="1">
                <a:latin typeface="+mn-lt"/>
              </a:rPr>
              <a:t>MinMaxScaler</a:t>
            </a:r>
            <a:r>
              <a:rPr lang="en-IN" sz="1600" dirty="0">
                <a:latin typeface="+mn-lt"/>
              </a:rPr>
              <a:t> to scale features, ensuring uniform input for model training.</a:t>
            </a:r>
          </a:p>
          <a:p>
            <a:pPr algn="just"/>
            <a:r>
              <a:rPr lang="en-IN" sz="1600" dirty="0">
                <a:latin typeface="+mn-lt"/>
              </a:rPr>
              <a:t>Algorithms: Implementation of diverse models including Linear Regression, ANN, CNN, and LSTM to capture various stock price </a:t>
            </a:r>
            <a:r>
              <a:rPr lang="en-IN" sz="1600" dirty="0" err="1">
                <a:latin typeface="+mn-lt"/>
              </a:rPr>
              <a:t>behaviors</a:t>
            </a:r>
            <a:r>
              <a:rPr lang="en-IN" sz="1600" dirty="0">
                <a:latin typeface="+mn-lt"/>
              </a:rPr>
              <a:t>.</a:t>
            </a:r>
          </a:p>
          <a:p>
            <a:pPr algn="just"/>
            <a:r>
              <a:rPr lang="en-IN" sz="1600" dirty="0">
                <a:latin typeface="+mn-lt"/>
              </a:rPr>
              <a:t>Training: Models are trained on prepared datasets, optimizing parameters to improve predictive performance.</a:t>
            </a:r>
          </a:p>
          <a:p>
            <a:pPr algn="just"/>
            <a:r>
              <a:rPr lang="en-IN" sz="1600" dirty="0">
                <a:latin typeface="+mn-lt"/>
              </a:rPr>
              <a:t>Metrics: Use of R² score and Mean Squared Error (MSE) for assessing model accuracy.</a:t>
            </a:r>
          </a:p>
          <a:p>
            <a:pPr algn="just"/>
            <a:r>
              <a:rPr lang="en-IN" sz="1600" dirty="0">
                <a:latin typeface="+mn-lt"/>
              </a:rPr>
              <a:t>Visualization: Comparison of predicted versus actual stock prices through graphical representations to evaluate model effectiveness.</a:t>
            </a:r>
          </a:p>
          <a:p>
            <a:pPr algn="just"/>
            <a:r>
              <a:rPr lang="en-IN" sz="1600" dirty="0">
                <a:latin typeface="+mn-lt"/>
              </a:rPr>
              <a:t>Predictive Tool Development: Creation of a tool that assists investors in decision-making by forecasting stock price movements.</a:t>
            </a:r>
          </a:p>
        </p:txBody>
      </p:sp>
    </p:spTree>
    <p:extLst>
      <p:ext uri="{BB962C8B-B14F-4D97-AF65-F5344CB8AC3E}">
        <p14:creationId xmlns:p14="http://schemas.microsoft.com/office/powerpoint/2010/main" val="213924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B5D3-8EE9-CD58-C646-B297C7451C2E}"/>
              </a:ext>
            </a:extLst>
          </p:cNvPr>
          <p:cNvSpPr>
            <a:spLocks noGrp="1"/>
          </p:cNvSpPr>
          <p:nvPr>
            <p:ph type="title"/>
          </p:nvPr>
        </p:nvSpPr>
        <p:spPr>
          <a:xfrm>
            <a:off x="646111" y="452718"/>
            <a:ext cx="9404723" cy="772767"/>
          </a:xfrm>
        </p:spPr>
        <p:txBody>
          <a:bodyPr/>
          <a:lstStyle/>
          <a:p>
            <a:r>
              <a:rPr lang="en-US" dirty="0"/>
              <a:t>Techniques</a:t>
            </a:r>
          </a:p>
        </p:txBody>
      </p:sp>
      <p:sp>
        <p:nvSpPr>
          <p:cNvPr id="3" name="Content Placeholder 2">
            <a:extLst>
              <a:ext uri="{FF2B5EF4-FFF2-40B4-BE49-F238E27FC236}">
                <a16:creationId xmlns:a16="http://schemas.microsoft.com/office/drawing/2014/main" id="{A2CBC634-95D6-FB54-5BDE-29795ECA0EAD}"/>
              </a:ext>
            </a:extLst>
          </p:cNvPr>
          <p:cNvSpPr>
            <a:spLocks noGrp="1"/>
          </p:cNvSpPr>
          <p:nvPr>
            <p:ph idx="1"/>
          </p:nvPr>
        </p:nvSpPr>
        <p:spPr>
          <a:xfrm>
            <a:off x="646111" y="1225485"/>
            <a:ext cx="11156248" cy="5022915"/>
          </a:xfrm>
        </p:spPr>
        <p:txBody>
          <a:bodyPr>
            <a:normAutofit/>
          </a:bodyPr>
          <a:lstStyle/>
          <a:p>
            <a:pPr algn="just"/>
            <a:r>
              <a:rPr lang="en-IN" dirty="0"/>
              <a:t>1. Linear Regression : A statistical method that predicts future prices by establishing a linear relationship between independent variables (like past stock prices) and the dependent variable. Functionality: It calculates coefficients to minimize prediction errors, creating a line of best fit for future price forecasts. Importance: Serves as a baseline model due to its simplicity and efficiency, fundamental for initial analyses and comparisons. </a:t>
            </a:r>
          </a:p>
          <a:p>
            <a:pPr algn="just"/>
            <a:r>
              <a:rPr lang="en-IN" dirty="0"/>
              <a:t>2. Convolutional Neural Network (CNN): Originally designed for image processing, CNNs are applied to sequential stock data, treating price movements as image-like structures for pattern recognition. Functionality: Uses convolutional layers to detect features and temporal dependencies automatically, essential for capturing local patterns in data. Importance: Critical for recognizing patterns in time-series data like trends and cycles, which may be overlooked by other models. </a:t>
            </a:r>
          </a:p>
          <a:p>
            <a:pPr marL="0" indent="0" algn="just">
              <a:buNone/>
            </a:pPr>
            <a:endParaRPr lang="en-US" dirty="0"/>
          </a:p>
        </p:txBody>
      </p:sp>
    </p:spTree>
    <p:extLst>
      <p:ext uri="{BB962C8B-B14F-4D97-AF65-F5344CB8AC3E}">
        <p14:creationId xmlns:p14="http://schemas.microsoft.com/office/powerpoint/2010/main" val="185116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CA15-C33A-5C19-CECC-6404A4855A0D}"/>
              </a:ext>
            </a:extLst>
          </p:cNvPr>
          <p:cNvSpPr txBox="1"/>
          <p:nvPr/>
        </p:nvSpPr>
        <p:spPr>
          <a:xfrm>
            <a:off x="952107" y="612742"/>
            <a:ext cx="10718277" cy="5078313"/>
          </a:xfrm>
          <a:prstGeom prst="rect">
            <a:avLst/>
          </a:prstGeom>
          <a:noFill/>
        </p:spPr>
        <p:txBody>
          <a:bodyPr wrap="square" rtlCol="0">
            <a:spAutoFit/>
          </a:bodyPr>
          <a:lstStyle/>
          <a:p>
            <a:pPr algn="just"/>
            <a:r>
              <a:rPr lang="en-IN" dirty="0"/>
              <a:t>3. Artificial Neural Network (ANN) Description: Networks of neurons that simulate the way a human brain operates, capable of learning complex patterns in data. Functionality: Processes inputs through multiple layers, making it highly effective for non-linear relationship </a:t>
            </a:r>
            <a:r>
              <a:rPr lang="en-IN" dirty="0" err="1"/>
              <a:t>modeling</a:t>
            </a:r>
            <a:r>
              <a:rPr lang="en-IN" dirty="0"/>
              <a:t>. Importance: Indispensable for capturing the intricate dynamics of stock markets due to its ability to model complex and non-linear interactions.</a:t>
            </a:r>
          </a:p>
          <a:p>
            <a:pPr algn="just"/>
            <a:endParaRPr lang="en-IN" dirty="0"/>
          </a:p>
          <a:p>
            <a:pPr algn="just"/>
            <a:r>
              <a:rPr lang="en-IN" dirty="0"/>
              <a:t>4. Long Short-Term Memory (LSTM) Description: A type of RNN specialized in learning long-term dependencies, LSTMs can remember information for extended periods, ideal for data with long temporal sequences. Functionality: Avoids the vanishing gradient problem common in traditional RNNs, making it suited for predicting future stock prices based on past data. Importance: Particularly effective in volatile markets where past events significantly influence future trends. </a:t>
            </a:r>
          </a:p>
          <a:p>
            <a:pPr algn="just"/>
            <a:endParaRPr lang="en-IN" dirty="0"/>
          </a:p>
          <a:p>
            <a:pPr algn="just"/>
            <a:r>
              <a:rPr lang="en-IN" dirty="0"/>
              <a:t>5. Random Forest Regressor Description: An ensemble method that uses multiple decision trees to make predictions, improving accuracy and controlling over-fitting. Functionality: Builds several decision trees on different data samples and averages their predictions to enhance reliability. Importance: Excellent for handling complex datasets with interactions between variables, providing robustness against overfitting.</a:t>
            </a:r>
            <a:endParaRPr lang="en-US" dirty="0"/>
          </a:p>
        </p:txBody>
      </p:sp>
    </p:spTree>
    <p:extLst>
      <p:ext uri="{BB962C8B-B14F-4D97-AF65-F5344CB8AC3E}">
        <p14:creationId xmlns:p14="http://schemas.microsoft.com/office/powerpoint/2010/main" val="356474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B8D8-B59A-7E7C-4E00-7AA177931E59}"/>
              </a:ext>
            </a:extLst>
          </p:cNvPr>
          <p:cNvSpPr>
            <a:spLocks noGrp="1"/>
          </p:cNvSpPr>
          <p:nvPr>
            <p:ph type="title"/>
          </p:nvPr>
        </p:nvSpPr>
        <p:spPr>
          <a:xfrm>
            <a:off x="646111" y="452718"/>
            <a:ext cx="9404723" cy="725633"/>
          </a:xfrm>
        </p:spPr>
        <p:txBody>
          <a:bodyPr/>
          <a:lstStyle/>
          <a:p>
            <a:r>
              <a:rPr lang="en-US" dirty="0"/>
              <a:t>Results</a:t>
            </a:r>
          </a:p>
        </p:txBody>
      </p:sp>
      <p:sp>
        <p:nvSpPr>
          <p:cNvPr id="6" name="Content Placeholder 5">
            <a:extLst>
              <a:ext uri="{FF2B5EF4-FFF2-40B4-BE49-F238E27FC236}">
                <a16:creationId xmlns:a16="http://schemas.microsoft.com/office/drawing/2014/main" id="{EE5A24CB-6E56-66E1-57DF-7D79DBEFDF82}"/>
              </a:ext>
            </a:extLst>
          </p:cNvPr>
          <p:cNvSpPr>
            <a:spLocks noGrp="1"/>
          </p:cNvSpPr>
          <p:nvPr>
            <p:ph idx="1"/>
          </p:nvPr>
        </p:nvSpPr>
        <p:spPr>
          <a:xfrm>
            <a:off x="645132" y="1112364"/>
            <a:ext cx="11194934" cy="5136036"/>
          </a:xfrm>
        </p:spPr>
        <p:txBody>
          <a:bodyPr/>
          <a:lstStyle/>
          <a:p>
            <a:pPr algn="just"/>
            <a:r>
              <a:rPr lang="en-IN" dirty="0">
                <a:latin typeface="+mn-lt"/>
              </a:rPr>
              <a:t>A heatmap displaying the correlation coefficients among different trading metrics such as open, close, high, low, and volume for AAPL stock. High correlation coefficients (close to 1) among the open, close, high, and low prices suggest strong linear relationships, essential for feature selection in predictive </a:t>
            </a:r>
            <a:r>
              <a:rPr lang="en-IN" dirty="0" err="1">
                <a:latin typeface="+mn-lt"/>
              </a:rPr>
              <a:t>modeling</a:t>
            </a:r>
            <a:r>
              <a:rPr lang="en-IN" dirty="0">
                <a:latin typeface="+mn-lt"/>
              </a:rPr>
              <a:t>. The volume shows weaker correlations, indicating less direct impact on price movements.</a:t>
            </a:r>
          </a:p>
          <a:p>
            <a:pPr algn="just"/>
            <a:r>
              <a:rPr lang="en-IN" dirty="0">
                <a:latin typeface="+mn-lt"/>
              </a:rPr>
              <a:t>Linear regression model: A plot comparing the actual stock prices with those predicted by a Linear Regression model over time. The model achieved a high R² score of 0.9931, indicating excellent predictive accuracy. The plot shows the predicted values (red line) closely following the actual stock values (blue line), though some divergences suggest areas for model improvement. The close fit suggests strong linear predictability in the data, with potential overfitting risks needing further investigation.</a:t>
            </a:r>
          </a:p>
          <a:p>
            <a:pPr algn="just"/>
            <a:r>
              <a:rPr lang="en-IN" dirty="0">
                <a:latin typeface="+mn-lt"/>
              </a:rPr>
              <a:t>ANN model: </a:t>
            </a:r>
            <a:r>
              <a:rPr lang="en-US" sz="1800" dirty="0">
                <a:effectLst/>
                <a:latin typeface="+mn-lt"/>
                <a:ea typeface="Times New Roman" panose="02020603050405020304" pitchFamily="18" charset="0"/>
                <a:cs typeface="Times New Roman" panose="02020603050405020304" pitchFamily="18" charset="0"/>
              </a:rPr>
              <a:t>This value is very close to 1, indicating that the ANN model explains approximately 98.8% of the variance in the stock prices from the dataset. This is a high score and suggests that the model has a strong predictive performance.</a:t>
            </a:r>
          </a:p>
          <a:p>
            <a:pPr algn="just"/>
            <a:endParaRPr lang="en-US" dirty="0">
              <a:latin typeface="+mn-lt"/>
            </a:endParaRPr>
          </a:p>
        </p:txBody>
      </p:sp>
    </p:spTree>
    <p:extLst>
      <p:ext uri="{BB962C8B-B14F-4D97-AF65-F5344CB8AC3E}">
        <p14:creationId xmlns:p14="http://schemas.microsoft.com/office/powerpoint/2010/main" val="90931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9BDAD6-D9F7-8BEE-C2A8-51C049129D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6" y="218175"/>
            <a:ext cx="5994854" cy="3844777"/>
          </a:xfrm>
          <a:prstGeom prst="rect">
            <a:avLst/>
          </a:prstGeom>
          <a:noFill/>
          <a:ln>
            <a:noFill/>
          </a:ln>
        </p:spPr>
      </p:pic>
      <p:pic>
        <p:nvPicPr>
          <p:cNvPr id="6" name="Picture 5">
            <a:extLst>
              <a:ext uri="{FF2B5EF4-FFF2-40B4-BE49-F238E27FC236}">
                <a16:creationId xmlns:a16="http://schemas.microsoft.com/office/drawing/2014/main" id="{1DCC8B73-63CC-B1C9-F19D-77A405C7DF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7254" y="2270122"/>
            <a:ext cx="5943600" cy="3811905"/>
          </a:xfrm>
          <a:prstGeom prst="rect">
            <a:avLst/>
          </a:prstGeom>
          <a:noFill/>
          <a:ln>
            <a:noFill/>
          </a:ln>
        </p:spPr>
      </p:pic>
    </p:spTree>
    <p:extLst>
      <p:ext uri="{BB962C8B-B14F-4D97-AF65-F5344CB8AC3E}">
        <p14:creationId xmlns:p14="http://schemas.microsoft.com/office/powerpoint/2010/main" val="28794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15EC2-84D2-3F9D-8001-59539EFBF499}"/>
              </a:ext>
            </a:extLst>
          </p:cNvPr>
          <p:cNvSpPr txBox="1"/>
          <p:nvPr/>
        </p:nvSpPr>
        <p:spPr>
          <a:xfrm>
            <a:off x="197963" y="452487"/>
            <a:ext cx="11660957" cy="5909310"/>
          </a:xfrm>
          <a:prstGeom prst="rect">
            <a:avLst/>
          </a:prstGeom>
          <a:noFill/>
        </p:spPr>
        <p:txBody>
          <a:bodyPr wrap="square" rtlCol="0">
            <a:spAutoFit/>
          </a:bodyPr>
          <a:lstStyle/>
          <a:p>
            <a:pPr algn="just"/>
            <a:r>
              <a:rPr lang="en-US" dirty="0"/>
              <a:t>CNN model: </a:t>
            </a:r>
            <a:r>
              <a:rPr lang="en-US" sz="1800" dirty="0">
                <a:effectLst/>
                <a:ea typeface="Times New Roman" panose="02020603050405020304" pitchFamily="18" charset="0"/>
              </a:rPr>
              <a:t>The R2 score for the CNN model is 0.9878283769495727. This score is a statistical measure that represents the proportion of the variance for a dependent variable that's explained by an independent variable or variables in a regression model. An R2 score close to 1 indicates that the model explains a large portion of the variance in the response variable. An R2 score of approximately 0.988 suggests that the CNN model captures about 98.8% of the variance in stock prices, highlighting its effectiveness in modeling and predicting stock price movements.</a:t>
            </a:r>
          </a:p>
          <a:p>
            <a:pPr algn="just"/>
            <a:endParaRPr lang="en-US" sz="1800" dirty="0">
              <a:effectLst/>
              <a:ea typeface="Times New Roman" panose="02020603050405020304" pitchFamily="18" charset="0"/>
            </a:endParaRPr>
          </a:p>
          <a:p>
            <a:pPr algn="just"/>
            <a:r>
              <a:rPr lang="en-US" dirty="0">
                <a:ea typeface="Times New Roman" panose="02020603050405020304" pitchFamily="18" charset="0"/>
              </a:rPr>
              <a:t>After the data transformation into time series we perform with some more models. </a:t>
            </a:r>
          </a:p>
          <a:p>
            <a:pPr algn="just"/>
            <a:endParaRPr lang="en-US" sz="1800" dirty="0">
              <a:effectLst/>
              <a:ea typeface="Times New Roman" panose="02020603050405020304" pitchFamily="18" charset="0"/>
            </a:endParaRPr>
          </a:p>
          <a:p>
            <a:pPr algn="just"/>
            <a:r>
              <a:rPr lang="en-US" sz="1800" dirty="0">
                <a:effectLst/>
                <a:ea typeface="Times New Roman" panose="02020603050405020304" pitchFamily="18" charset="0"/>
              </a:rPr>
              <a:t>LSTM model:</a:t>
            </a:r>
            <a:r>
              <a:rPr lang="en-US" dirty="0">
                <a:ea typeface="Times New Roman" panose="02020603050405020304" pitchFamily="18" charset="0"/>
              </a:rPr>
              <a:t> </a:t>
            </a:r>
            <a:r>
              <a:rPr lang="en-IN" dirty="0">
                <a:ea typeface="Times New Roman" panose="02020603050405020304" pitchFamily="18" charset="0"/>
              </a:rPr>
              <a:t>: The R2 score is 0.9333625. The LSTM's ability to remember information over long periods is highly beneficial in this context, allowing it to achieve a high R2 score, suggesting that it can predict stock prices with high accuracy. </a:t>
            </a:r>
          </a:p>
          <a:p>
            <a:pPr algn="just"/>
            <a:endParaRPr lang="en-IN" dirty="0">
              <a:ea typeface="Times New Roman" panose="02020603050405020304" pitchFamily="18" charset="0"/>
            </a:endParaRPr>
          </a:p>
          <a:p>
            <a:pPr algn="just"/>
            <a:r>
              <a:rPr lang="en-IN" sz="1800" dirty="0">
                <a:effectLst/>
                <a:ea typeface="Times New Roman" panose="02020603050405020304" pitchFamily="18" charset="0"/>
              </a:rPr>
              <a:t>ANN model: The R2 score is 0.920894. The ANN model performs slightly worse than the LSTM but still shows a robust ability to predict stock prices, as reflected in its R2 score. This suggests that while it can model non-linear relationships well, it lacks the sequential memory capability of LSTMs.</a:t>
            </a:r>
          </a:p>
          <a:p>
            <a:pPr algn="just"/>
            <a:endParaRPr lang="en-US" sz="1800" dirty="0">
              <a:effectLst/>
              <a:ea typeface="Times New Roman" panose="02020603050405020304" pitchFamily="18" charset="0"/>
            </a:endParaRPr>
          </a:p>
          <a:p>
            <a:pPr algn="just"/>
            <a:r>
              <a:rPr lang="en-US" dirty="0"/>
              <a:t>CNN model: </a:t>
            </a:r>
            <a:r>
              <a:rPr lang="en-IN" dirty="0"/>
              <a:t>CNN Time Series R2 score: 0.9133435550008135. The CNN model, typically used for spatial data, provides a reasonable prediction of stock prices. However, its R2 score is slightly lower than the LSTM and ANN, indicating that while useful, it may not fully capture the temporal dependencies as effectively as models specifically designed for time series analysis.</a:t>
            </a:r>
            <a:endParaRPr lang="en-US" dirty="0"/>
          </a:p>
        </p:txBody>
      </p:sp>
    </p:spTree>
    <p:extLst>
      <p:ext uri="{BB962C8B-B14F-4D97-AF65-F5344CB8AC3E}">
        <p14:creationId xmlns:p14="http://schemas.microsoft.com/office/powerpoint/2010/main" val="3414232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Retrospect</Template>
  <TotalTime>183</TotalTime>
  <Words>2134</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Symbol</vt:lpstr>
      <vt:lpstr>Times New Roman</vt:lpstr>
      <vt:lpstr>Wingdings 3</vt:lpstr>
      <vt:lpstr>Ion</vt:lpstr>
      <vt:lpstr>Integrative Machine learning approach for Stock price prediction with Apple Inc. and S&amp;P500 datasets</vt:lpstr>
      <vt:lpstr>Introduction</vt:lpstr>
      <vt:lpstr>Aim of the project</vt:lpstr>
      <vt:lpstr>Methodology</vt:lpstr>
      <vt:lpstr>Techniques</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Limitations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Integrative Machine learning approach for Stock price prediction with Apple Inc. and S&amp;P500 datasets</dc:title>
  <dc:creator>Poojith S</dc:creator>
  <cp:lastModifiedBy>Poojith S</cp:lastModifiedBy>
  <cp:revision>34</cp:revision>
  <dcterms:created xsi:type="dcterms:W3CDTF">2024-05-07T00:38:49Z</dcterms:created>
  <dcterms:modified xsi:type="dcterms:W3CDTF">2024-05-07T06:12:10Z</dcterms:modified>
</cp:coreProperties>
</file>