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56" r:id="rId5"/>
  </p:sldMasterIdLst>
  <p:notesMasterIdLst>
    <p:notesMasterId r:id="rId10"/>
  </p:notesMasterIdLst>
  <p:handoutMasterIdLst>
    <p:handoutMasterId r:id="rId11"/>
  </p:handoutMasterIdLst>
  <p:sldIdLst>
    <p:sldId id="315" r:id="rId6"/>
    <p:sldId id="2147470099" r:id="rId7"/>
    <p:sldId id="2147470102" r:id="rId8"/>
    <p:sldId id="42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5"/>
    <p:restoredTop sz="93387" autoAdjust="0"/>
  </p:normalViewPr>
  <p:slideViewPr>
    <p:cSldViewPr snapToGrid="0">
      <p:cViewPr varScale="1">
        <p:scale>
          <a:sx n="67" d="100"/>
          <a:sy n="67" d="100"/>
        </p:scale>
        <p:origin x="696" y="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6/15/2023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32,000⁺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dirty="0"/>
                <a:t>Industry verticals</a:t>
              </a:r>
            </a:p>
            <a:p>
              <a:pPr algn="r">
                <a:spcBef>
                  <a:spcPts val="300"/>
                </a:spcBef>
                <a:buSzPct val="100000"/>
              </a:pPr>
              <a:r>
                <a:rPr lang="en-US" sz="1000" dirty="0"/>
                <a:t>Financial Services</a:t>
              </a:r>
            </a:p>
            <a:p>
              <a:pPr algn="r">
                <a:spcBef>
                  <a:spcPts val="300"/>
                </a:spcBef>
                <a:buSzPct val="100000"/>
              </a:pPr>
              <a:r>
                <a:rPr lang="en-US" sz="1000" dirty="0"/>
                <a:t>Healthcare</a:t>
              </a:r>
            </a:p>
            <a:p>
              <a:pPr algn="r">
                <a:spcBef>
                  <a:spcPts val="300"/>
                </a:spcBef>
                <a:buSzPct val="100000"/>
              </a:pPr>
              <a:r>
                <a:rPr lang="en-US" sz="1000" dirty="0"/>
                <a:t>Retail &amp; CPG</a:t>
              </a:r>
            </a:p>
            <a:p>
              <a:pPr algn="r">
                <a:spcBef>
                  <a:spcPts val="300"/>
                </a:spcBef>
                <a:buSzPct val="100000"/>
              </a:pPr>
              <a:r>
                <a:rPr lang="en-US" sz="1000" dirty="0"/>
                <a:t>Manufacturing</a:t>
              </a:r>
            </a:p>
            <a:p>
              <a:pPr algn="r">
                <a:spcBef>
                  <a:spcPts val="300"/>
                </a:spcBef>
                <a:buSzPct val="100000"/>
              </a:pPr>
              <a:r>
                <a:rPr lang="en-US" sz="1000" dirty="0"/>
                <a:t>Technology, Media &amp; Telecom</a:t>
              </a:r>
            </a:p>
            <a:p>
              <a:pPr algn="r">
                <a:spcBef>
                  <a:spcPts val="300"/>
                </a:spcBef>
                <a:buSzPct val="100000"/>
              </a:pPr>
              <a:r>
                <a:rPr lang="en-US" sz="1000" dirty="0"/>
                <a:t>Engineering Services</a:t>
              </a:r>
            </a:p>
            <a:p>
              <a:pPr algn="r">
                <a:spcBef>
                  <a:spcPts val="300"/>
                </a:spcBef>
                <a:buSzPct val="100000"/>
              </a:pPr>
              <a:r>
                <a:rPr lang="en-US" sz="1000" dirty="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26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Ukraine,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10577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6546">
          <p15:clr>
            <a:srgbClr val="FBAE40"/>
          </p15:clr>
        </p15:guide>
        <p15:guide id="3" orient="horz" pos="776">
          <p15:clr>
            <a:srgbClr val="FBAE40"/>
          </p15:clr>
        </p15:guide>
        <p15:guide id="4" pos="74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41977976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4218621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p15:clr>
            <a:srgbClr val="FBAE40"/>
          </p15:clr>
        </p15:guide>
        <p15:guide id="5" pos="748">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32,000⁺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dirty="0"/>
                <a:t>Industry verticals</a:t>
              </a:r>
            </a:p>
            <a:p>
              <a:pPr algn="r">
                <a:spcBef>
                  <a:spcPts val="300"/>
                </a:spcBef>
                <a:buSzPct val="100000"/>
              </a:pPr>
              <a:r>
                <a:rPr lang="en-US" sz="1000" dirty="0"/>
                <a:t>Financial Services</a:t>
              </a:r>
            </a:p>
            <a:p>
              <a:pPr algn="r">
                <a:spcBef>
                  <a:spcPts val="300"/>
                </a:spcBef>
                <a:buSzPct val="100000"/>
              </a:pPr>
              <a:r>
                <a:rPr lang="en-US" sz="1000" dirty="0"/>
                <a:t>Healthcare</a:t>
              </a:r>
            </a:p>
            <a:p>
              <a:pPr algn="r">
                <a:spcBef>
                  <a:spcPts val="300"/>
                </a:spcBef>
                <a:buSzPct val="100000"/>
              </a:pPr>
              <a:r>
                <a:rPr lang="en-US" sz="1000" dirty="0"/>
                <a:t>Retail &amp; CPG</a:t>
              </a:r>
            </a:p>
            <a:p>
              <a:pPr algn="r">
                <a:spcBef>
                  <a:spcPts val="300"/>
                </a:spcBef>
                <a:buSzPct val="100000"/>
              </a:pPr>
              <a:r>
                <a:rPr lang="en-US" sz="1000" dirty="0"/>
                <a:t>Manufacturing</a:t>
              </a:r>
            </a:p>
            <a:p>
              <a:pPr algn="r">
                <a:spcBef>
                  <a:spcPts val="300"/>
                </a:spcBef>
                <a:buSzPct val="100000"/>
              </a:pPr>
              <a:r>
                <a:rPr lang="en-US" sz="1000" dirty="0"/>
                <a:t>Technology, Media &amp; Telecom</a:t>
              </a:r>
            </a:p>
            <a:p>
              <a:pPr algn="r">
                <a:spcBef>
                  <a:spcPts val="300"/>
                </a:spcBef>
                <a:buSzPct val="100000"/>
              </a:pPr>
              <a:r>
                <a:rPr lang="en-US" sz="1000" dirty="0"/>
                <a:t>Engineering Services</a:t>
              </a:r>
            </a:p>
            <a:p>
              <a:pPr algn="r">
                <a:spcBef>
                  <a:spcPts val="300"/>
                </a:spcBef>
                <a:buSzPct val="100000"/>
              </a:pPr>
              <a:r>
                <a:rPr lang="en-US" sz="1000" dirty="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26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Ukraine,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2553873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p15:clr>
            <a:srgbClr val="FBAE40"/>
          </p15:clr>
        </p15:guide>
        <p15:guide id="3" orient="horz" pos="4148">
          <p15:clr>
            <a:srgbClr val="FBAE40"/>
          </p15:clr>
        </p15:guide>
        <p15:guide id="4" orient="horz" pos="115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113630"/>
            <a:ext cx="11826240" cy="914400"/>
          </a:xfrm>
          <a:prstGeom prst="rect">
            <a:avLst/>
          </a:prstGeom>
        </p:spPr>
        <p:txBody>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t>Our global presence is driven by our client’s needs and to acquire specific capabilities</a:t>
            </a:r>
          </a:p>
        </p:txBody>
      </p:sp>
      <p:sp>
        <p:nvSpPr>
          <p:cNvPr id="4" name="World">
            <a:extLst>
              <a:ext uri="{FF2B5EF4-FFF2-40B4-BE49-F238E27FC236}">
                <a16:creationId xmlns:a16="http://schemas.microsoft.com/office/drawing/2014/main" id="{97ED8C1C-7434-9843-AF03-2E99D3463483}"/>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Square">
            <a:extLst>
              <a:ext uri="{FF2B5EF4-FFF2-40B4-BE49-F238E27FC236}">
                <a16:creationId xmlns:a16="http://schemas.microsoft.com/office/drawing/2014/main" id="{31347C3B-B78C-C546-8AF0-CD31ADB556BD}"/>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Square">
            <a:extLst>
              <a:ext uri="{FF2B5EF4-FFF2-40B4-BE49-F238E27FC236}">
                <a16:creationId xmlns:a16="http://schemas.microsoft.com/office/drawing/2014/main" id="{059E63DB-127F-D840-82F8-A0B0612D5970}"/>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Square">
            <a:extLst>
              <a:ext uri="{FF2B5EF4-FFF2-40B4-BE49-F238E27FC236}">
                <a16:creationId xmlns:a16="http://schemas.microsoft.com/office/drawing/2014/main" id="{368F0EA9-6C41-F745-9BD8-79E417397172}"/>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Square">
            <a:extLst>
              <a:ext uri="{FF2B5EF4-FFF2-40B4-BE49-F238E27FC236}">
                <a16:creationId xmlns:a16="http://schemas.microsoft.com/office/drawing/2014/main" id="{30822C56-0F20-B849-B880-A56543C1EF97}"/>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Square">
            <a:extLst>
              <a:ext uri="{FF2B5EF4-FFF2-40B4-BE49-F238E27FC236}">
                <a16:creationId xmlns:a16="http://schemas.microsoft.com/office/drawing/2014/main" id="{051F22B7-A041-4F4E-BAE0-775F06D9E63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Square">
            <a:extLst>
              <a:ext uri="{FF2B5EF4-FFF2-40B4-BE49-F238E27FC236}">
                <a16:creationId xmlns:a16="http://schemas.microsoft.com/office/drawing/2014/main" id="{C26B72E0-E378-9C45-9FB9-986A0D890D9B}"/>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AB1D1D4B-558E-4645-8E92-4571F10F3EE0}"/>
              </a:ext>
            </a:extLst>
          </p:cNvPr>
          <p:cNvSpPr txBox="1"/>
          <p:nvPr userDrawn="1"/>
        </p:nvSpPr>
        <p:spPr>
          <a:xfrm>
            <a:off x="2466926" y="3285572"/>
            <a:ext cx="2216761" cy="1609351"/>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New York, NY</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12" name="TextBox 11">
            <a:extLst>
              <a:ext uri="{FF2B5EF4-FFF2-40B4-BE49-F238E27FC236}">
                <a16:creationId xmlns:a16="http://schemas.microsoft.com/office/drawing/2014/main" id="{2B0362C5-978D-134F-AB78-1596A129D791}"/>
              </a:ext>
            </a:extLst>
          </p:cNvPr>
          <p:cNvSpPr txBox="1"/>
          <p:nvPr userDrawn="1"/>
        </p:nvSpPr>
        <p:spPr>
          <a:xfrm>
            <a:off x="8756199" y="4062645"/>
            <a:ext cx="1014581" cy="2015616"/>
          </a:xfrm>
          <a:prstGeom prst="rect">
            <a:avLst/>
          </a:prstGeom>
          <a:noFill/>
        </p:spPr>
        <p:txBody>
          <a:bodyPr wrap="square" lIns="0" tIns="0" rIns="0" bIns="0" rtlCol="0">
            <a:spAutoFit/>
          </a:bodyPr>
          <a:lstStyle/>
          <a:p>
            <a:pPr>
              <a:lnSpc>
                <a:spcPct val="110000"/>
              </a:lnSpc>
              <a:buSzPct val="100000"/>
            </a:pPr>
            <a:r>
              <a:rPr lang="en-US" sz="1200" b="1" dirty="0"/>
              <a:t>INDIA</a:t>
            </a:r>
          </a:p>
          <a:p>
            <a:pPr>
              <a:lnSpc>
                <a:spcPct val="110000"/>
              </a:lnSpc>
              <a:buSzPct val="100000"/>
            </a:pPr>
            <a:r>
              <a:rPr lang="en-US" sz="1200" dirty="0"/>
              <a:t>Trivandrum</a:t>
            </a:r>
          </a:p>
          <a:p>
            <a:pPr>
              <a:lnSpc>
                <a:spcPct val="110000"/>
              </a:lnSpc>
              <a:buSzPct val="100000"/>
            </a:pPr>
            <a:r>
              <a:rPr lang="en-US" sz="1200" dirty="0"/>
              <a:t>Bangalore</a:t>
            </a:r>
          </a:p>
          <a:p>
            <a:pPr>
              <a:lnSpc>
                <a:spcPct val="110000"/>
              </a:lnSpc>
              <a:buSzPct val="100000"/>
            </a:pPr>
            <a:r>
              <a:rPr lang="en-US" sz="1200" dirty="0"/>
              <a:t>Chennai</a:t>
            </a:r>
          </a:p>
          <a:p>
            <a:pPr>
              <a:lnSpc>
                <a:spcPct val="110000"/>
              </a:lnSpc>
              <a:buSzPct val="100000"/>
            </a:pPr>
            <a:r>
              <a:rPr lang="en-US" sz="1200" dirty="0"/>
              <a:t>Hyderabad</a:t>
            </a:r>
          </a:p>
          <a:p>
            <a:pPr>
              <a:lnSpc>
                <a:spcPct val="110000"/>
              </a:lnSpc>
              <a:buSzPct val="100000"/>
            </a:pPr>
            <a:r>
              <a:rPr lang="en-US" sz="1200" dirty="0"/>
              <a:t>Kochi</a:t>
            </a:r>
          </a:p>
          <a:p>
            <a:pPr>
              <a:lnSpc>
                <a:spcPct val="110000"/>
              </a:lnSpc>
              <a:buSzPct val="100000"/>
            </a:pPr>
            <a:r>
              <a:rPr lang="en-US" sz="1200" dirty="0"/>
              <a:t>Pune</a:t>
            </a:r>
          </a:p>
          <a:p>
            <a:pPr>
              <a:lnSpc>
                <a:spcPct val="110000"/>
              </a:lnSpc>
              <a:buSzPct val="100000"/>
            </a:pPr>
            <a:r>
              <a:rPr lang="en-US" sz="1200" dirty="0"/>
              <a:t>Gurgaon</a:t>
            </a:r>
          </a:p>
          <a:p>
            <a:pPr>
              <a:lnSpc>
                <a:spcPct val="110000"/>
              </a:lnSpc>
              <a:buSzPct val="100000"/>
            </a:pPr>
            <a:r>
              <a:rPr lang="en-US" sz="1200" dirty="0"/>
              <a:t>Ahmedabad</a:t>
            </a:r>
          </a:p>
          <a:p>
            <a:pPr>
              <a:lnSpc>
                <a:spcPct val="110000"/>
              </a:lnSpc>
              <a:buSzPct val="100000"/>
            </a:pPr>
            <a:r>
              <a:rPr lang="en-US" sz="1200" dirty="0"/>
              <a:t>Kolkata</a:t>
            </a:r>
          </a:p>
        </p:txBody>
      </p:sp>
      <p:sp>
        <p:nvSpPr>
          <p:cNvPr id="13" name="TextBox 12">
            <a:extLst>
              <a:ext uri="{FF2B5EF4-FFF2-40B4-BE49-F238E27FC236}">
                <a16:creationId xmlns:a16="http://schemas.microsoft.com/office/drawing/2014/main" id="{6E55AE7C-DA3F-CF42-A924-222CB0DDD8F8}"/>
              </a:ext>
            </a:extLst>
          </p:cNvPr>
          <p:cNvSpPr txBox="1"/>
          <p:nvPr userDrawn="1"/>
        </p:nvSpPr>
        <p:spPr>
          <a:xfrm>
            <a:off x="10846833" y="2793396"/>
            <a:ext cx="766235" cy="1609351"/>
          </a:xfrm>
          <a:prstGeom prst="rect">
            <a:avLst/>
          </a:prstGeom>
          <a:noFill/>
        </p:spPr>
        <p:txBody>
          <a:bodyPr wrap="none" lIns="0" tIns="0" rIns="0" bIns="0" rtlCol="0">
            <a:spAutoFit/>
          </a:bodyPr>
          <a:lstStyle/>
          <a:p>
            <a:pPr>
              <a:lnSpc>
                <a:spcPct val="110000"/>
              </a:lnSpc>
              <a:buSzPct val="100000"/>
            </a:pPr>
            <a:r>
              <a:rPr lang="en-US" sz="1200" b="1" dirty="0"/>
              <a:t>APAC</a:t>
            </a:r>
          </a:p>
          <a:p>
            <a:pPr>
              <a:lnSpc>
                <a:spcPct val="110000"/>
              </a:lnSpc>
              <a:buSzPct val="100000"/>
            </a:pPr>
            <a:r>
              <a:rPr lang="en-US" sz="1200" dirty="0"/>
              <a:t>Singapore</a:t>
            </a:r>
          </a:p>
          <a:p>
            <a:pPr>
              <a:lnSpc>
                <a:spcPct val="110000"/>
              </a:lnSpc>
              <a:buSzPct val="100000"/>
            </a:pPr>
            <a:r>
              <a:rPr lang="en-US" sz="1200" dirty="0"/>
              <a:t>Manila </a:t>
            </a:r>
          </a:p>
          <a:p>
            <a:pPr>
              <a:lnSpc>
                <a:spcPct val="110000"/>
              </a:lnSpc>
              <a:buSzPct val="100000"/>
            </a:pPr>
            <a:r>
              <a:rPr lang="en-US" sz="1200" dirty="0"/>
              <a:t>Penang</a:t>
            </a:r>
          </a:p>
          <a:p>
            <a:pPr>
              <a:lnSpc>
                <a:spcPct val="110000"/>
              </a:lnSpc>
              <a:buSzPct val="100000"/>
            </a:pPr>
            <a:r>
              <a:rPr lang="en-US" sz="1200" dirty="0"/>
              <a:t>Hong Kong</a:t>
            </a:r>
          </a:p>
          <a:p>
            <a:pPr>
              <a:lnSpc>
                <a:spcPct val="110000"/>
              </a:lnSpc>
              <a:buSzPct val="100000"/>
            </a:pPr>
            <a:r>
              <a:rPr lang="en-US" sz="1200" dirty="0"/>
              <a:t>Taiwan</a:t>
            </a:r>
            <a:endParaRPr lang="en-US" sz="1200" b="1" dirty="0"/>
          </a:p>
          <a:p>
            <a:pPr>
              <a:lnSpc>
                <a:spcPct val="110000"/>
              </a:lnSpc>
              <a:buSzPct val="100000"/>
            </a:pPr>
            <a:r>
              <a:rPr lang="en-US" sz="1200" dirty="0"/>
              <a:t>Sydney</a:t>
            </a:r>
          </a:p>
          <a:p>
            <a:pPr>
              <a:lnSpc>
                <a:spcPct val="110000"/>
              </a:lnSpc>
              <a:buSzPct val="100000"/>
            </a:pPr>
            <a:r>
              <a:rPr lang="en-US" sz="1200" dirty="0"/>
              <a:t>Melbourne</a:t>
            </a:r>
          </a:p>
        </p:txBody>
      </p:sp>
      <p:sp>
        <p:nvSpPr>
          <p:cNvPr id="14" name="Square">
            <a:extLst>
              <a:ext uri="{FF2B5EF4-FFF2-40B4-BE49-F238E27FC236}">
                <a16:creationId xmlns:a16="http://schemas.microsoft.com/office/drawing/2014/main" id="{8DF8FA9E-7DCF-194C-B2AE-D8295E58B01B}"/>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Square">
            <a:extLst>
              <a:ext uri="{FF2B5EF4-FFF2-40B4-BE49-F238E27FC236}">
                <a16:creationId xmlns:a16="http://schemas.microsoft.com/office/drawing/2014/main" id="{A9D6CDDE-29C0-B34E-A0A0-F20361CFB3FB}"/>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Square">
            <a:extLst>
              <a:ext uri="{FF2B5EF4-FFF2-40B4-BE49-F238E27FC236}">
                <a16:creationId xmlns:a16="http://schemas.microsoft.com/office/drawing/2014/main" id="{00DF4B66-6261-8047-A165-EE326A4F62A2}"/>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Square">
            <a:extLst>
              <a:ext uri="{FF2B5EF4-FFF2-40B4-BE49-F238E27FC236}">
                <a16:creationId xmlns:a16="http://schemas.microsoft.com/office/drawing/2014/main" id="{E03427C8-ABC2-744F-A5B8-693074AE79A0}"/>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Square">
            <a:extLst>
              <a:ext uri="{FF2B5EF4-FFF2-40B4-BE49-F238E27FC236}">
                <a16:creationId xmlns:a16="http://schemas.microsoft.com/office/drawing/2014/main" id="{669CCC4B-3FF3-624B-9895-A87337F551A9}"/>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Square">
            <a:extLst>
              <a:ext uri="{FF2B5EF4-FFF2-40B4-BE49-F238E27FC236}">
                <a16:creationId xmlns:a16="http://schemas.microsoft.com/office/drawing/2014/main" id="{AD6346E5-7E1E-314D-BE49-D472D2130095}"/>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0" name="Group 19">
            <a:extLst>
              <a:ext uri="{FF2B5EF4-FFF2-40B4-BE49-F238E27FC236}">
                <a16:creationId xmlns:a16="http://schemas.microsoft.com/office/drawing/2014/main" id="{CD52518A-0434-9148-B978-9DFAC7B711A0}"/>
              </a:ext>
            </a:extLst>
          </p:cNvPr>
          <p:cNvGrpSpPr/>
          <p:nvPr userDrawn="1"/>
        </p:nvGrpSpPr>
        <p:grpSpPr>
          <a:xfrm>
            <a:off x="505022" y="1248216"/>
            <a:ext cx="2393683" cy="493424"/>
            <a:chOff x="505022" y="1102421"/>
            <a:chExt cx="2393683" cy="493424"/>
          </a:xfrm>
        </p:grpSpPr>
        <p:sp>
          <p:nvSpPr>
            <p:cNvPr id="21" name="TextBox 20">
              <a:extLst>
                <a:ext uri="{FF2B5EF4-FFF2-40B4-BE49-F238E27FC236}">
                  <a16:creationId xmlns:a16="http://schemas.microsoft.com/office/drawing/2014/main" id="{21F825BE-DB9D-7E4F-B5C3-CD3C2CA3B828}"/>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22" name="Square">
              <a:extLst>
                <a:ext uri="{FF2B5EF4-FFF2-40B4-BE49-F238E27FC236}">
                  <a16:creationId xmlns:a16="http://schemas.microsoft.com/office/drawing/2014/main" id="{3CD37C21-CBA4-D14E-95B0-023C0E800BA5}"/>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Square">
              <a:extLst>
                <a:ext uri="{FF2B5EF4-FFF2-40B4-BE49-F238E27FC236}">
                  <a16:creationId xmlns:a16="http://schemas.microsoft.com/office/drawing/2014/main" id="{E14F2041-438F-6D47-AAD2-263C6FB3EABB}"/>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TextBox 23">
              <a:extLst>
                <a:ext uri="{FF2B5EF4-FFF2-40B4-BE49-F238E27FC236}">
                  <a16:creationId xmlns:a16="http://schemas.microsoft.com/office/drawing/2014/main" id="{214B06A6-04CA-4147-81BF-C8AD4E872EBF}"/>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25" name="TextBox 24">
            <a:extLst>
              <a:ext uri="{FF2B5EF4-FFF2-40B4-BE49-F238E27FC236}">
                <a16:creationId xmlns:a16="http://schemas.microsoft.com/office/drawing/2014/main" id="{C4682E6C-36D0-AC4D-AEF0-2B7BDDD5A0B7}"/>
              </a:ext>
            </a:extLst>
          </p:cNvPr>
          <p:cNvSpPr txBox="1"/>
          <p:nvPr userDrawn="1"/>
        </p:nvSpPr>
        <p:spPr>
          <a:xfrm>
            <a:off x="6814623" y="3872499"/>
            <a:ext cx="689291" cy="3031214"/>
          </a:xfrm>
          <a:prstGeom prst="rect">
            <a:avLst/>
          </a:prstGeom>
          <a:noFill/>
        </p:spPr>
        <p:txBody>
          <a:bodyPr wrap="none" lIns="0" tIns="0" rIns="0" bIns="0" rtlCol="0">
            <a:spAutoFit/>
          </a:bodyPr>
          <a:lstStyle/>
          <a:p>
            <a:pPr>
              <a:lnSpc>
                <a:spcPct val="110000"/>
              </a:lnSpc>
              <a:buSzPct val="100000"/>
            </a:pPr>
            <a:r>
              <a:rPr lang="en-US" sz="1200" b="1" dirty="0"/>
              <a:t>EMEA</a:t>
            </a:r>
          </a:p>
          <a:p>
            <a:pPr>
              <a:lnSpc>
                <a:spcPct val="110000"/>
              </a:lnSpc>
              <a:buSzPct val="100000"/>
            </a:pPr>
            <a:r>
              <a:rPr lang="en-US" sz="1200" dirty="0"/>
              <a:t>London</a:t>
            </a:r>
          </a:p>
          <a:p>
            <a:pPr>
              <a:lnSpc>
                <a:spcPct val="110000"/>
              </a:lnSpc>
              <a:buSzPct val="100000"/>
            </a:pPr>
            <a:r>
              <a:rPr lang="en-US" sz="1200" dirty="0"/>
              <a:t>Leeds</a:t>
            </a:r>
          </a:p>
          <a:p>
            <a:pPr>
              <a:lnSpc>
                <a:spcPct val="110000"/>
              </a:lnSpc>
              <a:buSzPct val="100000"/>
            </a:pPr>
            <a:r>
              <a:rPr lang="en-US" sz="1200" dirty="0"/>
              <a:t>Madrid</a:t>
            </a:r>
          </a:p>
          <a:p>
            <a:pPr>
              <a:lnSpc>
                <a:spcPct val="110000"/>
              </a:lnSpc>
              <a:buSzPct val="100000"/>
            </a:pPr>
            <a:r>
              <a:rPr lang="en-US" sz="1200" dirty="0"/>
              <a:t>Barcelona</a:t>
            </a:r>
          </a:p>
          <a:p>
            <a:pPr>
              <a:lnSpc>
                <a:spcPct val="110000"/>
              </a:lnSpc>
              <a:buSzPct val="100000"/>
            </a:pPr>
            <a:r>
              <a:rPr lang="en-US" sz="1200" dirty="0"/>
              <a:t>Tel Aviv </a:t>
            </a:r>
          </a:p>
          <a:p>
            <a:pPr>
              <a:lnSpc>
                <a:spcPct val="110000"/>
              </a:lnSpc>
              <a:buSzPct val="100000"/>
            </a:pPr>
            <a:r>
              <a:rPr lang="en-US" sz="1200" dirty="0"/>
              <a:t>Berlin</a:t>
            </a:r>
          </a:p>
          <a:p>
            <a:pPr>
              <a:lnSpc>
                <a:spcPct val="110000"/>
              </a:lnSpc>
              <a:buSzPct val="100000"/>
            </a:pPr>
            <a:r>
              <a:rPr lang="en-US" sz="1200" dirty="0"/>
              <a:t>Munich</a:t>
            </a:r>
          </a:p>
          <a:p>
            <a:pPr>
              <a:lnSpc>
                <a:spcPct val="110000"/>
              </a:lnSpc>
              <a:buSzPct val="100000"/>
            </a:pPr>
            <a:r>
              <a:rPr lang="en-US" sz="1200" dirty="0"/>
              <a:t>Lisbon</a:t>
            </a:r>
          </a:p>
          <a:p>
            <a:pPr>
              <a:lnSpc>
                <a:spcPct val="110000"/>
              </a:lnSpc>
              <a:buSzPct val="100000"/>
            </a:pPr>
            <a:r>
              <a:rPr lang="en-US" sz="1200" dirty="0"/>
              <a:t>Paris</a:t>
            </a:r>
          </a:p>
          <a:p>
            <a:pPr>
              <a:lnSpc>
                <a:spcPct val="110000"/>
              </a:lnSpc>
              <a:buSzPct val="100000"/>
            </a:pPr>
            <a:r>
              <a:rPr lang="en-US" sz="1200" dirty="0"/>
              <a:t>Gdansk</a:t>
            </a:r>
          </a:p>
          <a:p>
            <a:pPr>
              <a:lnSpc>
                <a:spcPct val="110000"/>
              </a:lnSpc>
              <a:buSzPct val="100000"/>
            </a:pPr>
            <a:r>
              <a:rPr lang="en-US" sz="1200" dirty="0"/>
              <a:t>Krakow</a:t>
            </a:r>
          </a:p>
          <a:p>
            <a:pPr>
              <a:lnSpc>
                <a:spcPct val="110000"/>
              </a:lnSpc>
              <a:buSzPct val="100000"/>
            </a:pPr>
            <a:r>
              <a:rPr lang="en-US" sz="1200" dirty="0"/>
              <a:t>Sofia</a:t>
            </a:r>
          </a:p>
          <a:p>
            <a:pPr>
              <a:lnSpc>
                <a:spcPct val="110000"/>
              </a:lnSpc>
              <a:buSzPct val="100000"/>
            </a:pPr>
            <a:r>
              <a:rPr lang="en-US" sz="1200" dirty="0"/>
              <a:t>Bucharest</a:t>
            </a:r>
          </a:p>
          <a:p>
            <a:pPr>
              <a:lnSpc>
                <a:spcPct val="110000"/>
              </a:lnSpc>
              <a:buSzPct val="100000"/>
            </a:pPr>
            <a:endParaRPr lang="en-US" sz="1200" dirty="0"/>
          </a:p>
        </p:txBody>
      </p:sp>
      <p:sp>
        <p:nvSpPr>
          <p:cNvPr id="26" name="TextBox 25">
            <a:extLst>
              <a:ext uri="{FF2B5EF4-FFF2-40B4-BE49-F238E27FC236}">
                <a16:creationId xmlns:a16="http://schemas.microsoft.com/office/drawing/2014/main" id="{B708DAB0-47C0-FB43-A8B9-CFB5F6690E39}"/>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27" name="TextBox 26">
            <a:hlinkClick r:id="rId2"/>
            <a:extLst>
              <a:ext uri="{FF2B5EF4-FFF2-40B4-BE49-F238E27FC236}">
                <a16:creationId xmlns:a16="http://schemas.microsoft.com/office/drawing/2014/main" id="{3B49823A-7AF5-044F-9AC4-462E8F6B83AF}"/>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28" name="Square">
            <a:extLst>
              <a:ext uri="{FF2B5EF4-FFF2-40B4-BE49-F238E27FC236}">
                <a16:creationId xmlns:a16="http://schemas.microsoft.com/office/drawing/2014/main" id="{43873493-0727-294B-B0BE-14523BB19C1E}"/>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Square">
            <a:extLst>
              <a:ext uri="{FF2B5EF4-FFF2-40B4-BE49-F238E27FC236}">
                <a16:creationId xmlns:a16="http://schemas.microsoft.com/office/drawing/2014/main" id="{3A2DB7C0-1311-AF4C-9A3B-DC7DB458EF9A}"/>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Square">
            <a:extLst>
              <a:ext uri="{FF2B5EF4-FFF2-40B4-BE49-F238E27FC236}">
                <a16:creationId xmlns:a16="http://schemas.microsoft.com/office/drawing/2014/main" id="{4F143F49-854A-4B43-9C24-DEBF6F460FD2}"/>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Square">
            <a:extLst>
              <a:ext uri="{FF2B5EF4-FFF2-40B4-BE49-F238E27FC236}">
                <a16:creationId xmlns:a16="http://schemas.microsoft.com/office/drawing/2014/main" id="{F7AD946B-A829-D745-82B6-EFBF765D7213}"/>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Square">
            <a:extLst>
              <a:ext uri="{FF2B5EF4-FFF2-40B4-BE49-F238E27FC236}">
                <a16:creationId xmlns:a16="http://schemas.microsoft.com/office/drawing/2014/main" id="{C5081E55-9FE9-CA4A-944E-A07EDD680733}"/>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Square">
            <a:extLst>
              <a:ext uri="{FF2B5EF4-FFF2-40B4-BE49-F238E27FC236}">
                <a16:creationId xmlns:a16="http://schemas.microsoft.com/office/drawing/2014/main" id="{DCC19668-0600-5044-A908-D7583AA0FFFE}"/>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Square">
            <a:extLst>
              <a:ext uri="{FF2B5EF4-FFF2-40B4-BE49-F238E27FC236}">
                <a16:creationId xmlns:a16="http://schemas.microsoft.com/office/drawing/2014/main" id="{9668A2B1-0D6E-BF48-83A0-79889E0A21CD}"/>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2C7CDD38-4226-194C-8ED9-FFCA4EACE632}"/>
              </a:ext>
            </a:extLst>
          </p:cNvPr>
          <p:cNvSpPr txBox="1"/>
          <p:nvPr userDrawn="1"/>
        </p:nvSpPr>
        <p:spPr>
          <a:xfrm>
            <a:off x="10342880" y="656336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dirty="0"/>
          </a:p>
        </p:txBody>
      </p:sp>
      <p:sp>
        <p:nvSpPr>
          <p:cNvPr id="35" name="TextBox 34">
            <a:extLst>
              <a:ext uri="{FF2B5EF4-FFF2-40B4-BE49-F238E27FC236}">
                <a16:creationId xmlns:a16="http://schemas.microsoft.com/office/drawing/2014/main" id="{8C287D2C-26C2-394B-A5A3-05558B1B78B6}"/>
              </a:ext>
            </a:extLst>
          </p:cNvPr>
          <p:cNvSpPr txBox="1"/>
          <p:nvPr userDrawn="1"/>
        </p:nvSpPr>
        <p:spPr>
          <a:xfrm>
            <a:off x="11071654" y="653672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dirty="0"/>
          </a:p>
        </p:txBody>
      </p:sp>
      <p:sp>
        <p:nvSpPr>
          <p:cNvPr id="36" name="TextBox 35">
            <a:extLst>
              <a:ext uri="{FF2B5EF4-FFF2-40B4-BE49-F238E27FC236}">
                <a16:creationId xmlns:a16="http://schemas.microsoft.com/office/drawing/2014/main" id="{3BD773E3-B619-6A49-9E0F-F99586B07BC1}"/>
              </a:ext>
            </a:extLst>
          </p:cNvPr>
          <p:cNvSpPr txBox="1"/>
          <p:nvPr userDrawn="1"/>
        </p:nvSpPr>
        <p:spPr>
          <a:xfrm>
            <a:off x="-406400" y="431800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dirty="0"/>
          </a:p>
        </p:txBody>
      </p:sp>
    </p:spTree>
    <p:extLst>
      <p:ext uri="{BB962C8B-B14F-4D97-AF65-F5344CB8AC3E}">
        <p14:creationId xmlns:p14="http://schemas.microsoft.com/office/powerpoint/2010/main" val="37933834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52922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p15:clr>
            <a:srgbClr val="FBAE40"/>
          </p15:clr>
        </p15:guide>
        <p15:guide id="2" pos="4138">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Where you'll find us</a:t>
            </a:r>
          </a:p>
        </p:txBody>
      </p:sp>
      <p:sp>
        <p:nvSpPr>
          <p:cNvPr id="4" name="World">
            <a:extLst>
              <a:ext uri="{FF2B5EF4-FFF2-40B4-BE49-F238E27FC236}">
                <a16:creationId xmlns:a16="http://schemas.microsoft.com/office/drawing/2014/main" id="{97ED8C1C-7434-9843-AF03-2E99D3463483}"/>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Square">
            <a:extLst>
              <a:ext uri="{FF2B5EF4-FFF2-40B4-BE49-F238E27FC236}">
                <a16:creationId xmlns:a16="http://schemas.microsoft.com/office/drawing/2014/main" id="{31347C3B-B78C-C546-8AF0-CD31ADB556BD}"/>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Square">
            <a:extLst>
              <a:ext uri="{FF2B5EF4-FFF2-40B4-BE49-F238E27FC236}">
                <a16:creationId xmlns:a16="http://schemas.microsoft.com/office/drawing/2014/main" id="{059E63DB-127F-D840-82F8-A0B0612D5970}"/>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Square">
            <a:extLst>
              <a:ext uri="{FF2B5EF4-FFF2-40B4-BE49-F238E27FC236}">
                <a16:creationId xmlns:a16="http://schemas.microsoft.com/office/drawing/2014/main" id="{368F0EA9-6C41-F745-9BD8-79E417397172}"/>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Square">
            <a:extLst>
              <a:ext uri="{FF2B5EF4-FFF2-40B4-BE49-F238E27FC236}">
                <a16:creationId xmlns:a16="http://schemas.microsoft.com/office/drawing/2014/main" id="{30822C56-0F20-B849-B880-A56543C1EF97}"/>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Square">
            <a:extLst>
              <a:ext uri="{FF2B5EF4-FFF2-40B4-BE49-F238E27FC236}">
                <a16:creationId xmlns:a16="http://schemas.microsoft.com/office/drawing/2014/main" id="{051F22B7-A041-4F4E-BAE0-775F06D9E63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Square">
            <a:extLst>
              <a:ext uri="{FF2B5EF4-FFF2-40B4-BE49-F238E27FC236}">
                <a16:creationId xmlns:a16="http://schemas.microsoft.com/office/drawing/2014/main" id="{C26B72E0-E378-9C45-9FB9-986A0D890D9B}"/>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AB1D1D4B-558E-4645-8E92-4571F10F3EE0}"/>
              </a:ext>
            </a:extLst>
          </p:cNvPr>
          <p:cNvSpPr txBox="1"/>
          <p:nvPr userDrawn="1"/>
        </p:nvSpPr>
        <p:spPr>
          <a:xfrm>
            <a:off x="2466926" y="3285572"/>
            <a:ext cx="2216761" cy="1609351"/>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New York, NY</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12" name="TextBox 11">
            <a:extLst>
              <a:ext uri="{FF2B5EF4-FFF2-40B4-BE49-F238E27FC236}">
                <a16:creationId xmlns:a16="http://schemas.microsoft.com/office/drawing/2014/main" id="{2B0362C5-978D-134F-AB78-1596A129D791}"/>
              </a:ext>
            </a:extLst>
          </p:cNvPr>
          <p:cNvSpPr txBox="1"/>
          <p:nvPr userDrawn="1"/>
        </p:nvSpPr>
        <p:spPr>
          <a:xfrm>
            <a:off x="8756199" y="4062645"/>
            <a:ext cx="1014581" cy="1812484"/>
          </a:xfrm>
          <a:prstGeom prst="rect">
            <a:avLst/>
          </a:prstGeom>
          <a:noFill/>
        </p:spPr>
        <p:txBody>
          <a:bodyPr wrap="square" lIns="0" tIns="0" rIns="0" bIns="0" rtlCol="0">
            <a:spAutoFit/>
          </a:bodyPr>
          <a:lstStyle/>
          <a:p>
            <a:pPr>
              <a:lnSpc>
                <a:spcPct val="110000"/>
              </a:lnSpc>
              <a:buSzPct val="100000"/>
            </a:pPr>
            <a:r>
              <a:rPr lang="en-US" sz="1200" b="1" dirty="0"/>
              <a:t>INDIA</a:t>
            </a:r>
          </a:p>
          <a:p>
            <a:pPr>
              <a:lnSpc>
                <a:spcPct val="110000"/>
              </a:lnSpc>
              <a:buSzPct val="100000"/>
            </a:pPr>
            <a:r>
              <a:rPr lang="en-US" sz="1200" dirty="0"/>
              <a:t>Trivandrum</a:t>
            </a:r>
          </a:p>
          <a:p>
            <a:pPr>
              <a:lnSpc>
                <a:spcPct val="110000"/>
              </a:lnSpc>
              <a:buSzPct val="100000"/>
            </a:pPr>
            <a:r>
              <a:rPr lang="en-US" sz="1200" dirty="0"/>
              <a:t>Bangalore</a:t>
            </a:r>
          </a:p>
          <a:p>
            <a:pPr>
              <a:lnSpc>
                <a:spcPct val="110000"/>
              </a:lnSpc>
              <a:buSzPct val="100000"/>
            </a:pPr>
            <a:r>
              <a:rPr lang="en-US" sz="1200" dirty="0"/>
              <a:t>Chennai</a:t>
            </a:r>
          </a:p>
          <a:p>
            <a:pPr>
              <a:lnSpc>
                <a:spcPct val="110000"/>
              </a:lnSpc>
              <a:buSzPct val="100000"/>
            </a:pPr>
            <a:r>
              <a:rPr lang="en-US" sz="1200" dirty="0"/>
              <a:t>Hyderabad</a:t>
            </a:r>
          </a:p>
          <a:p>
            <a:pPr>
              <a:lnSpc>
                <a:spcPct val="110000"/>
              </a:lnSpc>
              <a:buSzPct val="100000"/>
            </a:pPr>
            <a:r>
              <a:rPr lang="en-US" sz="1200" dirty="0"/>
              <a:t>Kochi</a:t>
            </a:r>
          </a:p>
          <a:p>
            <a:pPr>
              <a:lnSpc>
                <a:spcPct val="110000"/>
              </a:lnSpc>
              <a:buSzPct val="100000"/>
            </a:pPr>
            <a:r>
              <a:rPr lang="en-US" sz="1200" dirty="0"/>
              <a:t>Pune</a:t>
            </a:r>
          </a:p>
          <a:p>
            <a:pPr>
              <a:lnSpc>
                <a:spcPct val="110000"/>
              </a:lnSpc>
              <a:buSzPct val="100000"/>
            </a:pPr>
            <a:r>
              <a:rPr lang="en-US" sz="1200" dirty="0"/>
              <a:t>Gurgaon</a:t>
            </a:r>
          </a:p>
          <a:p>
            <a:pPr>
              <a:lnSpc>
                <a:spcPct val="110000"/>
              </a:lnSpc>
              <a:buSzPct val="100000"/>
            </a:pPr>
            <a:r>
              <a:rPr lang="en-US" sz="1200" dirty="0"/>
              <a:t>Kolkata</a:t>
            </a:r>
          </a:p>
        </p:txBody>
      </p:sp>
      <p:sp>
        <p:nvSpPr>
          <p:cNvPr id="13" name="TextBox 12">
            <a:extLst>
              <a:ext uri="{FF2B5EF4-FFF2-40B4-BE49-F238E27FC236}">
                <a16:creationId xmlns:a16="http://schemas.microsoft.com/office/drawing/2014/main" id="{6E55AE7C-DA3F-CF42-A924-222CB0DDD8F8}"/>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14" name="Square">
            <a:extLst>
              <a:ext uri="{FF2B5EF4-FFF2-40B4-BE49-F238E27FC236}">
                <a16:creationId xmlns:a16="http://schemas.microsoft.com/office/drawing/2014/main" id="{8DF8FA9E-7DCF-194C-B2AE-D8295E58B01B}"/>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Square">
            <a:extLst>
              <a:ext uri="{FF2B5EF4-FFF2-40B4-BE49-F238E27FC236}">
                <a16:creationId xmlns:a16="http://schemas.microsoft.com/office/drawing/2014/main" id="{A9D6CDDE-29C0-B34E-A0A0-F20361CFB3FB}"/>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Square">
            <a:extLst>
              <a:ext uri="{FF2B5EF4-FFF2-40B4-BE49-F238E27FC236}">
                <a16:creationId xmlns:a16="http://schemas.microsoft.com/office/drawing/2014/main" id="{00DF4B66-6261-8047-A165-EE326A4F62A2}"/>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Square">
            <a:extLst>
              <a:ext uri="{FF2B5EF4-FFF2-40B4-BE49-F238E27FC236}">
                <a16:creationId xmlns:a16="http://schemas.microsoft.com/office/drawing/2014/main" id="{E03427C8-ABC2-744F-A5B8-693074AE79A0}"/>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Square">
            <a:extLst>
              <a:ext uri="{FF2B5EF4-FFF2-40B4-BE49-F238E27FC236}">
                <a16:creationId xmlns:a16="http://schemas.microsoft.com/office/drawing/2014/main" id="{669CCC4B-3FF3-624B-9895-A87337F551A9}"/>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Square">
            <a:extLst>
              <a:ext uri="{FF2B5EF4-FFF2-40B4-BE49-F238E27FC236}">
                <a16:creationId xmlns:a16="http://schemas.microsoft.com/office/drawing/2014/main" id="{AD6346E5-7E1E-314D-BE49-D472D2130095}"/>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0" name="Group 19">
            <a:extLst>
              <a:ext uri="{FF2B5EF4-FFF2-40B4-BE49-F238E27FC236}">
                <a16:creationId xmlns:a16="http://schemas.microsoft.com/office/drawing/2014/main" id="{CD52518A-0434-9148-B978-9DFAC7B711A0}"/>
              </a:ext>
            </a:extLst>
          </p:cNvPr>
          <p:cNvGrpSpPr/>
          <p:nvPr userDrawn="1"/>
        </p:nvGrpSpPr>
        <p:grpSpPr>
          <a:xfrm>
            <a:off x="505022" y="1248216"/>
            <a:ext cx="2393683" cy="493424"/>
            <a:chOff x="505022" y="1102421"/>
            <a:chExt cx="2393683" cy="493424"/>
          </a:xfrm>
        </p:grpSpPr>
        <p:sp>
          <p:nvSpPr>
            <p:cNvPr id="21" name="TextBox 20">
              <a:extLst>
                <a:ext uri="{FF2B5EF4-FFF2-40B4-BE49-F238E27FC236}">
                  <a16:creationId xmlns:a16="http://schemas.microsoft.com/office/drawing/2014/main" id="{21F825BE-DB9D-7E4F-B5C3-CD3C2CA3B828}"/>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22" name="Square">
              <a:extLst>
                <a:ext uri="{FF2B5EF4-FFF2-40B4-BE49-F238E27FC236}">
                  <a16:creationId xmlns:a16="http://schemas.microsoft.com/office/drawing/2014/main" id="{3CD37C21-CBA4-D14E-95B0-023C0E800BA5}"/>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Square">
              <a:extLst>
                <a:ext uri="{FF2B5EF4-FFF2-40B4-BE49-F238E27FC236}">
                  <a16:creationId xmlns:a16="http://schemas.microsoft.com/office/drawing/2014/main" id="{E14F2041-438F-6D47-AAD2-263C6FB3EABB}"/>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TextBox 23">
              <a:extLst>
                <a:ext uri="{FF2B5EF4-FFF2-40B4-BE49-F238E27FC236}">
                  <a16:creationId xmlns:a16="http://schemas.microsoft.com/office/drawing/2014/main" id="{214B06A6-04CA-4147-81BF-C8AD4E872EBF}"/>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25" name="TextBox 24">
            <a:extLst>
              <a:ext uri="{FF2B5EF4-FFF2-40B4-BE49-F238E27FC236}">
                <a16:creationId xmlns:a16="http://schemas.microsoft.com/office/drawing/2014/main" id="{C4682E6C-36D0-AC4D-AEF0-2B7BDDD5A0B7}"/>
              </a:ext>
            </a:extLst>
          </p:cNvPr>
          <p:cNvSpPr txBox="1"/>
          <p:nvPr userDrawn="1"/>
        </p:nvSpPr>
        <p:spPr>
          <a:xfrm>
            <a:off x="6814623" y="4126499"/>
            <a:ext cx="689291" cy="2828147"/>
          </a:xfrm>
          <a:prstGeom prst="rect">
            <a:avLst/>
          </a:prstGeom>
          <a:noFill/>
        </p:spPr>
        <p:txBody>
          <a:bodyPr wrap="none" lIns="0" tIns="0" rIns="0" bIns="0" rtlCol="0">
            <a:spAutoFit/>
          </a:bodyPr>
          <a:lstStyle/>
          <a:p>
            <a:pPr>
              <a:lnSpc>
                <a:spcPct val="110000"/>
              </a:lnSpc>
              <a:buSzPct val="100000"/>
            </a:pPr>
            <a:r>
              <a:rPr lang="en-US" sz="1200" b="1" dirty="0"/>
              <a:t>EMEA</a:t>
            </a:r>
          </a:p>
          <a:p>
            <a:pPr>
              <a:lnSpc>
                <a:spcPct val="110000"/>
              </a:lnSpc>
              <a:buSzPct val="100000"/>
            </a:pPr>
            <a:r>
              <a:rPr lang="en-US" sz="1200" dirty="0"/>
              <a:t>London</a:t>
            </a:r>
          </a:p>
          <a:p>
            <a:pPr>
              <a:lnSpc>
                <a:spcPct val="110000"/>
              </a:lnSpc>
              <a:buSzPct val="100000"/>
            </a:pPr>
            <a:r>
              <a:rPr lang="en-US" sz="1200" dirty="0"/>
              <a:t>Madrid</a:t>
            </a:r>
          </a:p>
          <a:p>
            <a:pPr>
              <a:lnSpc>
                <a:spcPct val="110000"/>
              </a:lnSpc>
              <a:buSzPct val="100000"/>
            </a:pPr>
            <a:r>
              <a:rPr lang="en-US" sz="1200" dirty="0"/>
              <a:t>Barcelona</a:t>
            </a:r>
          </a:p>
          <a:p>
            <a:pPr>
              <a:lnSpc>
                <a:spcPct val="110000"/>
              </a:lnSpc>
              <a:buSzPct val="100000"/>
            </a:pPr>
            <a:r>
              <a:rPr lang="en-US" sz="1200" dirty="0"/>
              <a:t>Tel Aviv </a:t>
            </a:r>
          </a:p>
          <a:p>
            <a:pPr>
              <a:lnSpc>
                <a:spcPct val="110000"/>
              </a:lnSpc>
              <a:buSzPct val="100000"/>
            </a:pPr>
            <a:r>
              <a:rPr lang="en-US" sz="1200" dirty="0"/>
              <a:t>Berlin</a:t>
            </a:r>
          </a:p>
          <a:p>
            <a:pPr>
              <a:lnSpc>
                <a:spcPct val="110000"/>
              </a:lnSpc>
              <a:buSzPct val="100000"/>
            </a:pPr>
            <a:r>
              <a:rPr lang="en-US" sz="1200" dirty="0"/>
              <a:t>Munich</a:t>
            </a:r>
          </a:p>
          <a:p>
            <a:pPr>
              <a:lnSpc>
                <a:spcPct val="110000"/>
              </a:lnSpc>
              <a:buSzPct val="100000"/>
            </a:pPr>
            <a:r>
              <a:rPr lang="en-US" sz="1200" dirty="0"/>
              <a:t>Lisbon</a:t>
            </a:r>
          </a:p>
          <a:p>
            <a:pPr>
              <a:lnSpc>
                <a:spcPct val="110000"/>
              </a:lnSpc>
              <a:buSzPct val="100000"/>
            </a:pPr>
            <a:r>
              <a:rPr lang="en-US" sz="1200" dirty="0"/>
              <a:t>Paris</a:t>
            </a:r>
          </a:p>
          <a:p>
            <a:pPr>
              <a:lnSpc>
                <a:spcPct val="110000"/>
              </a:lnSpc>
              <a:buSzPct val="100000"/>
            </a:pPr>
            <a:r>
              <a:rPr lang="en-US" sz="1200" dirty="0"/>
              <a:t>Gdansk</a:t>
            </a:r>
          </a:p>
          <a:p>
            <a:pPr>
              <a:lnSpc>
                <a:spcPct val="110000"/>
              </a:lnSpc>
              <a:buSzPct val="100000"/>
            </a:pPr>
            <a:r>
              <a:rPr lang="en-US" sz="1200" dirty="0"/>
              <a:t>Krakow</a:t>
            </a:r>
          </a:p>
          <a:p>
            <a:pPr>
              <a:lnSpc>
                <a:spcPct val="110000"/>
              </a:lnSpc>
              <a:buSzPct val="100000"/>
            </a:pPr>
            <a:r>
              <a:rPr lang="en-US" sz="1200" dirty="0"/>
              <a:t>Sofia</a:t>
            </a:r>
          </a:p>
          <a:p>
            <a:pPr>
              <a:lnSpc>
                <a:spcPct val="110000"/>
              </a:lnSpc>
              <a:buSzPct val="100000"/>
            </a:pPr>
            <a:r>
              <a:rPr lang="en-US" sz="1200" dirty="0"/>
              <a:t>Kyiv</a:t>
            </a:r>
          </a:p>
          <a:p>
            <a:pPr>
              <a:lnSpc>
                <a:spcPct val="110000"/>
              </a:lnSpc>
              <a:buSzPct val="100000"/>
            </a:pPr>
            <a:endParaRPr lang="en-US" sz="1200" dirty="0"/>
          </a:p>
        </p:txBody>
      </p:sp>
      <p:sp>
        <p:nvSpPr>
          <p:cNvPr id="26" name="TextBox 25">
            <a:extLst>
              <a:ext uri="{FF2B5EF4-FFF2-40B4-BE49-F238E27FC236}">
                <a16:creationId xmlns:a16="http://schemas.microsoft.com/office/drawing/2014/main" id="{B708DAB0-47C0-FB43-A8B9-CFB5F6690E39}"/>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27" name="TextBox 26">
            <a:hlinkClick r:id="rId2"/>
            <a:extLst>
              <a:ext uri="{FF2B5EF4-FFF2-40B4-BE49-F238E27FC236}">
                <a16:creationId xmlns:a16="http://schemas.microsoft.com/office/drawing/2014/main" id="{3B49823A-7AF5-044F-9AC4-462E8F6B83AF}"/>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28" name="Square">
            <a:extLst>
              <a:ext uri="{FF2B5EF4-FFF2-40B4-BE49-F238E27FC236}">
                <a16:creationId xmlns:a16="http://schemas.microsoft.com/office/drawing/2014/main" id="{43873493-0727-294B-B0BE-14523BB19C1E}"/>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Square">
            <a:extLst>
              <a:ext uri="{FF2B5EF4-FFF2-40B4-BE49-F238E27FC236}">
                <a16:creationId xmlns:a16="http://schemas.microsoft.com/office/drawing/2014/main" id="{3A2DB7C0-1311-AF4C-9A3B-DC7DB458EF9A}"/>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Square">
            <a:extLst>
              <a:ext uri="{FF2B5EF4-FFF2-40B4-BE49-F238E27FC236}">
                <a16:creationId xmlns:a16="http://schemas.microsoft.com/office/drawing/2014/main" id="{4F143F49-854A-4B43-9C24-DEBF6F460FD2}"/>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Square">
            <a:extLst>
              <a:ext uri="{FF2B5EF4-FFF2-40B4-BE49-F238E27FC236}">
                <a16:creationId xmlns:a16="http://schemas.microsoft.com/office/drawing/2014/main" id="{F7AD946B-A829-D745-82B6-EFBF765D7213}"/>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Square">
            <a:extLst>
              <a:ext uri="{FF2B5EF4-FFF2-40B4-BE49-F238E27FC236}">
                <a16:creationId xmlns:a16="http://schemas.microsoft.com/office/drawing/2014/main" id="{C5081E55-9FE9-CA4A-944E-A07EDD680733}"/>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Square">
            <a:extLst>
              <a:ext uri="{FF2B5EF4-FFF2-40B4-BE49-F238E27FC236}">
                <a16:creationId xmlns:a16="http://schemas.microsoft.com/office/drawing/2014/main" id="{DCC19668-0600-5044-A908-D7583AA0FFFE}"/>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Square">
            <a:extLst>
              <a:ext uri="{FF2B5EF4-FFF2-40B4-BE49-F238E27FC236}">
                <a16:creationId xmlns:a16="http://schemas.microsoft.com/office/drawing/2014/main" id="{9668A2B1-0D6E-BF48-83A0-79889E0A21CD}"/>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103016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p15:clr>
            <a:srgbClr val="FBAE40"/>
          </p15:clr>
        </p15:guide>
        <p15:guide id="2" pos="2700">
          <p15:clr>
            <a:srgbClr val="FBAE40"/>
          </p15:clr>
        </p15:guide>
        <p15:guide id="3" orient="horz" pos="1266">
          <p15:clr>
            <a:srgbClr val="FBAE40"/>
          </p15:clr>
        </p15:guide>
        <p15:guide id="5" orient="horz" pos="4148">
          <p15:clr>
            <a:srgbClr val="FBAE40"/>
          </p15:clr>
        </p15:guide>
        <p15:guide id="6" pos="4978">
          <p15:clr>
            <a:srgbClr val="FBAE40"/>
          </p15:clr>
        </p15:guide>
        <p15:guide id="7" pos="5172">
          <p15:clr>
            <a:srgbClr val="FBAE40"/>
          </p15:clr>
        </p15:guide>
        <p15:guide id="8" orient="horz" pos="368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88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p15:clr>
            <a:srgbClr val="FBAE40"/>
          </p15:clr>
        </p15:guide>
        <p15:guide id="2" orient="horz" pos="3832">
          <p15:clr>
            <a:srgbClr val="FBAE40"/>
          </p15:clr>
        </p15:guide>
        <p15:guide id="3" pos="5588">
          <p15:clr>
            <a:srgbClr val="FBAE40"/>
          </p15:clr>
        </p15:guide>
        <p15:guide id="4" orient="horz" pos="4148">
          <p15:clr>
            <a:srgbClr val="FBAE40"/>
          </p15:clr>
        </p15:guide>
        <p15:guide id="5" pos="5788">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527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189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190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p15:clr>
            <a:srgbClr val="FBAE40"/>
          </p15:clr>
        </p15:guide>
        <p15:guide id="2" pos="1890">
          <p15:clr>
            <a:srgbClr val="FBAE40"/>
          </p15:clr>
        </p15:guide>
        <p15:guide id="3" pos="5594">
          <p15:clr>
            <a:srgbClr val="FBAE40"/>
          </p15:clr>
        </p15:guide>
        <p15:guide id="4" pos="5788">
          <p15:clr>
            <a:srgbClr val="FBAE40"/>
          </p15:clr>
        </p15:guide>
        <p15:guide id="5" pos="3744">
          <p15:clr>
            <a:srgbClr val="FBAE40"/>
          </p15:clr>
        </p15:guide>
        <p15:guide id="6" pos="3934">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326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p15:clr>
            <a:srgbClr val="FBAE40"/>
          </p15:clr>
        </p15:guide>
        <p15:guide id="4" pos="5172">
          <p15:clr>
            <a:srgbClr val="FBAE40"/>
          </p15:clr>
        </p15:guide>
        <p15:guide id="5" orient="horz" pos="3832">
          <p15:clr>
            <a:srgbClr val="FBAE40"/>
          </p15:clr>
        </p15:guide>
        <p15:guide id="6" orient="horz" pos="1152">
          <p15:clr>
            <a:srgbClr val="FBAE40"/>
          </p15:clr>
        </p15:guide>
        <p15:guide id="7" orient="horz" pos="414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809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99750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p15:clr>
            <a:srgbClr val="FBAE40"/>
          </p15:clr>
        </p15:guide>
        <p15:guide id="2" pos="4032">
          <p15:clr>
            <a:srgbClr val="FBAE40"/>
          </p15:clr>
        </p15:guide>
        <p15:guide id="3" orient="horz" pos="3832">
          <p15:clr>
            <a:srgbClr val="FBAE40"/>
          </p15:clr>
        </p15:guide>
        <p15:guide id="4" orient="horz" pos="1440">
          <p15:clr>
            <a:srgbClr val="FBAE40"/>
          </p15:clr>
        </p15:guide>
        <p15:guide id="5" orient="horz" pos="4148">
          <p15:clr>
            <a:srgbClr val="FBAE40"/>
          </p15:clr>
        </p15:guide>
        <p15:guide id="6"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420669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5588">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9118582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p15:clr>
            <a:srgbClr val="FBAE40"/>
          </p15:clr>
        </p15:guide>
        <p15:guide id="6" pos="39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20748247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5588">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4909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92577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409625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p15:clr>
            <a:srgbClr val="FBAE40"/>
          </p15:clr>
        </p15:guide>
        <p15:guide id="4" pos="3744">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p15:clr>
            <a:srgbClr val="FBAE40"/>
          </p15:clr>
        </p15:guide>
        <p15:guide id="11" pos="476">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583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61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1836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357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3314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460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844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896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326973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p15:clr>
            <a:srgbClr val="FBAE40"/>
          </p15:clr>
        </p15:guide>
        <p15:guide id="9" orient="horz" pos="2592">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84227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p15:clr>
            <a:srgbClr val="FBAE40"/>
          </p15:clr>
        </p15:guide>
        <p15:guide id="2" pos="4580">
          <p15:clr>
            <a:srgbClr val="FBAE40"/>
          </p15:clr>
        </p15:guide>
        <p15:guide id="3" orient="horz" pos="1152">
          <p15:clr>
            <a:srgbClr val="FBAE40"/>
          </p15:clr>
        </p15:guide>
        <p15:guide id="4" orient="horz" pos="3832">
          <p15:clr>
            <a:srgbClr val="FBAE40"/>
          </p15:clr>
        </p15:guide>
        <p15:guide id="5" pos="1890">
          <p15:clr>
            <a:srgbClr val="FBAE40"/>
          </p15:clr>
        </p15:guide>
        <p15:guide id="6" pos="2084">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996650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22570149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p15:clr>
            <a:srgbClr val="FBAE40"/>
          </p15:clr>
        </p15:guide>
        <p15:guide id="3" orient="horz" pos="3832">
          <p15:clr>
            <a:srgbClr val="FBAE40"/>
          </p15:clr>
        </p15:guide>
        <p15:guide id="4" orient="horz" pos="4148">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1452567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6322758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4077813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942453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p15:clr>
            <a:srgbClr val="FBAE40"/>
          </p15:clr>
        </p15:guide>
        <p15:guide id="2" orient="horz" pos="3832">
          <p15:clr>
            <a:srgbClr val="FBAE40"/>
          </p15:clr>
        </p15:guide>
        <p15:guide id="3" orient="horz" pos="41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12820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p15:clr>
            <a:srgbClr val="FBAE40"/>
          </p15:clr>
        </p15:guide>
        <p15:guide id="2" orient="horz" pos="3832">
          <p15:clr>
            <a:srgbClr val="FBAE40"/>
          </p15:clr>
        </p15:guide>
        <p15:guide id="3" orient="horz" pos="4148">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9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p15:clr>
            <a:srgbClr val="FBAE40"/>
          </p15:clr>
        </p15:guide>
        <p15:guide id="3" orient="horz" pos="4148">
          <p15:clr>
            <a:srgbClr val="FBAE40"/>
          </p15:clr>
        </p15:guide>
        <p15:guide id="4" orient="horz" pos="115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81826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82845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10175178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p15:clr>
            <a:srgbClr val="FBAE40"/>
          </p15:clr>
        </p15:guide>
        <p15:guide id="5" orient="horz" pos="4090">
          <p15:clr>
            <a:srgbClr val="FBAE40"/>
          </p15:clr>
        </p15:guide>
        <p15:guide id="6" pos="559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2021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393191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p15:clr>
            <a:srgbClr val="FBAE40"/>
          </p15:clr>
        </p15:guide>
        <p15:guide id="2" orient="horz" pos="3832">
          <p15:clr>
            <a:srgbClr val="FBAE40"/>
          </p15:clr>
        </p15:guide>
        <p15:guide id="3" pos="5588">
          <p15:clr>
            <a:srgbClr val="FBAE40"/>
          </p15:clr>
        </p15:guide>
        <p15:guide id="4" pos="5786">
          <p15:clr>
            <a:srgbClr val="FBAE40"/>
          </p15:clr>
        </p15:guide>
        <p15:guide id="5" orient="horz" pos="4148">
          <p15:clr>
            <a:srgbClr val="FBAE40"/>
          </p15:clr>
        </p15:guide>
        <p15:guide id="6" pos="5386">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39525171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p15:clr>
            <a:srgbClr val="FBAE40"/>
          </p15:clr>
        </p15:guide>
        <p15:guide id="3" orient="horz" pos="3832">
          <p15:clr>
            <a:srgbClr val="FBAE40"/>
          </p15:clr>
        </p15:guide>
        <p15:guide id="4" orient="horz" pos="41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slideLayout" Target="../slideLayouts/slideLayout85.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4" Type="http://schemas.openxmlformats.org/officeDocument/2006/relationships/theme" Target="../theme/theme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43" Type="http://schemas.openxmlformats.org/officeDocument/2006/relationships/slideLayout" Target="../slideLayouts/slideLayout86.xml"/><Relationship Id="rId8" Type="http://schemas.openxmlformats.org/officeDocument/2006/relationships/slideLayout" Target="../slideLayouts/slideLayout51.xml"/><Relationship Id="rId3" Type="http://schemas.openxmlformats.org/officeDocument/2006/relationships/slideLayout" Target="../slideLayouts/slideLayout46.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345676926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 id="2147483784" r:id="rId28"/>
    <p:sldLayoutId id="2147483785" r:id="rId29"/>
    <p:sldLayoutId id="2147483786" r:id="rId30"/>
    <p:sldLayoutId id="2147483787" r:id="rId31"/>
    <p:sldLayoutId id="2147483788" r:id="rId32"/>
    <p:sldLayoutId id="2147483789" r:id="rId33"/>
    <p:sldLayoutId id="2147483790" r:id="rId34"/>
    <p:sldLayoutId id="2147483791" r:id="rId35"/>
    <p:sldLayoutId id="2147483792" r:id="rId36"/>
    <p:sldLayoutId id="2147483793" r:id="rId37"/>
    <p:sldLayoutId id="2147483794" r:id="rId38"/>
    <p:sldLayoutId id="2147483795" r:id="rId39"/>
    <p:sldLayoutId id="2147483796" r:id="rId40"/>
    <p:sldLayoutId id="2147483797" r:id="rId41"/>
    <p:sldLayoutId id="2147483798" r:id="rId42"/>
    <p:sldLayoutId id="2147483799"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p15:clr>
            <a:srgbClr val="F26B43"/>
          </p15:clr>
        </p15:guide>
        <p15:guide id="2" pos="230">
          <p15:clr>
            <a:srgbClr val="F26B43"/>
          </p15:clr>
        </p15:guide>
        <p15:guide id="3" pos="7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p:txBody>
          <a:bodyPr/>
          <a:lstStyle/>
          <a:p>
            <a:r>
              <a:rPr lang="en-US" b="1" dirty="0"/>
              <a:t>LinkedIn Based Skill Tracker</a:t>
            </a:r>
            <a:br>
              <a:rPr lang="en-US" dirty="0"/>
            </a:br>
            <a:br>
              <a:rPr lang="en-US" dirty="0"/>
            </a:br>
            <a:endParaRPr lang="en-US" dirty="0"/>
          </a:p>
        </p:txBody>
      </p:sp>
      <p:sp>
        <p:nvSpPr>
          <p:cNvPr id="4" name="Subtitle 2">
            <a:extLst>
              <a:ext uri="{FF2B5EF4-FFF2-40B4-BE49-F238E27FC236}">
                <a16:creationId xmlns:a16="http://schemas.microsoft.com/office/drawing/2014/main" id="{2A94B361-FE74-EE42-83B2-588F9BABF449}"/>
              </a:ext>
            </a:extLst>
          </p:cNvPr>
          <p:cNvSpPr>
            <a:spLocks noGrp="1"/>
          </p:cNvSpPr>
          <p:nvPr>
            <p:ph type="subTitle" idx="1"/>
          </p:nvPr>
        </p:nvSpPr>
        <p:spPr/>
        <p:txBody>
          <a:bodyPr/>
          <a:lstStyle/>
          <a:p>
            <a:r>
              <a:rPr lang="en-US" b="1" dirty="0"/>
              <a:t>Screening Interview Questions</a:t>
            </a:r>
          </a:p>
        </p:txBody>
      </p:sp>
      <p:sp>
        <p:nvSpPr>
          <p:cNvPr id="26" name="Text Placeholder 3">
            <a:extLst>
              <a:ext uri="{FF2B5EF4-FFF2-40B4-BE49-F238E27FC236}">
                <a16:creationId xmlns:a16="http://schemas.microsoft.com/office/drawing/2014/main" id="{9FB1D850-F815-674D-B510-ABCC2BADE57A}"/>
              </a:ext>
            </a:extLst>
          </p:cNvPr>
          <p:cNvSpPr>
            <a:spLocks noGrp="1"/>
          </p:cNvSpPr>
          <p:nvPr>
            <p:ph type="body" sz="quarter" idx="11"/>
          </p:nvPr>
        </p:nvSpPr>
        <p:spPr>
          <a:xfrm>
            <a:off x="1188720" y="5577840"/>
            <a:ext cx="5166360" cy="914400"/>
          </a:xfrm>
        </p:spPr>
        <p:txBody>
          <a:bodyPr/>
          <a:lstStyle/>
          <a:p>
            <a:r>
              <a:rPr lang="en-US" dirty="0"/>
              <a:t>Poojitha J</a:t>
            </a:r>
          </a:p>
          <a:p>
            <a:r>
              <a:rPr lang="en-US" dirty="0"/>
              <a:t>June 2023</a:t>
            </a:r>
          </a:p>
        </p:txBody>
      </p:sp>
      <p:pic>
        <p:nvPicPr>
          <p:cNvPr id="7" name="Picture Placeholder 6" descr="A picture containing building, grass, outdoor&#10;&#10;Description automatically generated">
            <a:extLst>
              <a:ext uri="{FF2B5EF4-FFF2-40B4-BE49-F238E27FC236}">
                <a16:creationId xmlns:a16="http://schemas.microsoft.com/office/drawing/2014/main" id="{A2310F0D-3ED8-4673-951D-9F234E405584}"/>
              </a:ext>
            </a:extLst>
          </p:cNvPr>
          <p:cNvPicPr>
            <a:picLocks noGrp="1" noChangeAspect="1"/>
          </p:cNvPicPr>
          <p:nvPr>
            <p:ph type="pic" sz="quarter" idx="10"/>
          </p:nvPr>
        </p:nvPicPr>
        <p:blipFill>
          <a:blip r:embed="rId2"/>
          <a:srcRect l="71" r="71"/>
          <a:stretch>
            <a:fillRect/>
          </a:stretch>
        </p:blipFill>
        <p:spPr/>
      </p:pic>
    </p:spTree>
    <p:extLst>
      <p:ext uri="{BB962C8B-B14F-4D97-AF65-F5344CB8AC3E}">
        <p14:creationId xmlns:p14="http://schemas.microsoft.com/office/powerpoint/2010/main" val="251875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04761-2D2A-05F1-7531-0D06ED273B35}"/>
              </a:ext>
            </a:extLst>
          </p:cNvPr>
          <p:cNvSpPr>
            <a:spLocks noGrp="1"/>
          </p:cNvSpPr>
          <p:nvPr>
            <p:ph type="title"/>
          </p:nvPr>
        </p:nvSpPr>
        <p:spPr>
          <a:xfrm>
            <a:off x="367284" y="688307"/>
            <a:ext cx="11457432" cy="950494"/>
          </a:xfrm>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                   </a:t>
            </a:r>
            <a:r>
              <a:rPr lang="en-US" sz="4400" dirty="0">
                <a:latin typeface="Calibri" panose="020F0502020204030204" pitchFamily="34" charset="0"/>
                <a:ea typeface="Calibri" panose="020F0502020204030204" pitchFamily="34" charset="0"/>
                <a:cs typeface="Times New Roman" panose="02020603050405020304" pitchFamily="18" charset="0"/>
              </a:rPr>
              <a:t>Screening Interview Questions</a:t>
            </a:r>
            <a:endParaRPr lang="en-US" sz="4400" dirty="0"/>
          </a:p>
        </p:txBody>
      </p:sp>
      <p:sp>
        <p:nvSpPr>
          <p:cNvPr id="3" name="Content Placeholder 2">
            <a:extLst>
              <a:ext uri="{FF2B5EF4-FFF2-40B4-BE49-F238E27FC236}">
                <a16:creationId xmlns:a16="http://schemas.microsoft.com/office/drawing/2014/main" id="{FBAE83A0-88D1-1B5C-E39B-13F7ACB650B9}"/>
              </a:ext>
            </a:extLst>
          </p:cNvPr>
          <p:cNvSpPr>
            <a:spLocks noGrp="1"/>
          </p:cNvSpPr>
          <p:nvPr>
            <p:ph idx="1"/>
          </p:nvPr>
        </p:nvSpPr>
        <p:spPr>
          <a:xfrm>
            <a:off x="790575" y="1733551"/>
            <a:ext cx="10696575" cy="4514850"/>
          </a:xfrm>
        </p:spPr>
        <p:txBody>
          <a:bodyPr>
            <a:normAutofit/>
          </a:bodyPr>
          <a:lstStyle/>
          <a:p>
            <a:r>
              <a:rPr lang="en-US" b="0" i="0" dirty="0">
                <a:effectLst/>
                <a:latin typeface="Calibri" panose="020F0502020204030204" pitchFamily="34" charset="0"/>
                <a:cs typeface="Calibri" panose="020F0502020204030204" pitchFamily="34" charset="0"/>
              </a:rPr>
              <a:t>Screening interview questions are a set of questions used to assess the qualifications, skills, experience, and fit of candidates during the hiring process</a:t>
            </a:r>
            <a:r>
              <a:rPr lang="en-US" dirty="0">
                <a:effectLst/>
                <a:latin typeface="Calibri" panose="020F0502020204030204" pitchFamily="34" charset="0"/>
                <a:ea typeface="Calibri" panose="020F0502020204030204" pitchFamily="34" charset="0"/>
                <a:cs typeface="Calibri" panose="020F0502020204030204" pitchFamily="34" charset="0"/>
              </a:rPr>
              <a:t>.</a:t>
            </a:r>
          </a:p>
          <a:p>
            <a:r>
              <a:rPr lang="en-US" b="0" i="0" dirty="0">
                <a:effectLst/>
                <a:latin typeface="Calibri" panose="020F0502020204030204" pitchFamily="34" charset="0"/>
                <a:cs typeface="Calibri" panose="020F0502020204030204" pitchFamily="34" charset="0"/>
              </a:rPr>
              <a:t>These are typically asked during the initial phase of screening to determine which candidates should progress to the next stages of the selection process.</a:t>
            </a:r>
          </a:p>
          <a:p>
            <a:r>
              <a:rPr lang="en-US" b="0" i="0" dirty="0">
                <a:effectLst/>
                <a:latin typeface="Calibri" panose="020F0502020204030204" pitchFamily="34" charset="0"/>
                <a:cs typeface="Calibri" panose="020F0502020204030204" pitchFamily="34" charset="0"/>
              </a:rPr>
              <a:t>Aim to quickly identify the most promising candidates and filter out those who may not meet the basic requirements or qualifications for the role. </a:t>
            </a:r>
          </a:p>
          <a:p>
            <a:r>
              <a:rPr lang="en-US" b="0" i="0" dirty="0">
                <a:effectLst/>
                <a:latin typeface="Calibri" panose="020F0502020204030204" pitchFamily="34" charset="0"/>
                <a:cs typeface="Calibri" panose="020F0502020204030204" pitchFamily="34" charset="0"/>
              </a:rPr>
              <a:t>Types of screening questions include:</a:t>
            </a:r>
          </a:p>
          <a:p>
            <a:pPr lvl="1">
              <a:buFont typeface="Wingdings" panose="05000000000000000000" pitchFamily="2" charset="2"/>
              <a:buChar char="§"/>
            </a:pPr>
            <a:r>
              <a:rPr lang="en-IN" b="0" i="0" dirty="0">
                <a:effectLst/>
                <a:latin typeface="Calibri" panose="020F0502020204030204" pitchFamily="34" charset="0"/>
                <a:cs typeface="Calibri" panose="020F0502020204030204" pitchFamily="34" charset="0"/>
              </a:rPr>
              <a:t>Resume and Qualification-Based Questions</a:t>
            </a:r>
            <a:endParaRPr lang="en-US" dirty="0">
              <a:latin typeface="Calibri" panose="020F0502020204030204" pitchFamily="34" charset="0"/>
              <a:cs typeface="Calibri" panose="020F0502020204030204" pitchFamily="34" charset="0"/>
            </a:endParaRPr>
          </a:p>
          <a:p>
            <a:pPr lvl="1">
              <a:buFont typeface="Wingdings" panose="05000000000000000000" pitchFamily="2" charset="2"/>
              <a:buChar char="§"/>
            </a:pPr>
            <a:r>
              <a:rPr lang="en-IN" b="0" i="0" dirty="0">
                <a:effectLst/>
                <a:latin typeface="Calibri" panose="020F0502020204030204" pitchFamily="34" charset="0"/>
                <a:cs typeface="Calibri" panose="020F0502020204030204" pitchFamily="34" charset="0"/>
              </a:rPr>
              <a:t>Behavioural and Situational Questions</a:t>
            </a:r>
            <a:endParaRPr lang="en-US" b="0" i="0" dirty="0">
              <a:effectLst/>
              <a:latin typeface="Calibri" panose="020F0502020204030204" pitchFamily="34" charset="0"/>
              <a:cs typeface="Calibri" panose="020F0502020204030204" pitchFamily="34" charset="0"/>
            </a:endParaRPr>
          </a:p>
          <a:p>
            <a:pPr lvl="1">
              <a:buFont typeface="Wingdings" panose="05000000000000000000" pitchFamily="2" charset="2"/>
              <a:buChar char="§"/>
            </a:pPr>
            <a:r>
              <a:rPr lang="en-IN" b="0" i="0" dirty="0">
                <a:effectLst/>
                <a:latin typeface="Calibri" panose="020F0502020204030204" pitchFamily="34" charset="0"/>
                <a:cs typeface="Calibri" panose="020F0502020204030204" pitchFamily="34" charset="0"/>
              </a:rPr>
              <a:t>Motivation and Fit Questions</a:t>
            </a:r>
            <a:endParaRPr lang="en-US" dirty="0">
              <a:latin typeface="Calibri" panose="020F0502020204030204" pitchFamily="34" charset="0"/>
              <a:cs typeface="Calibri" panose="020F0502020204030204" pitchFamily="34" charset="0"/>
            </a:endParaRPr>
          </a:p>
          <a:p>
            <a:pPr lvl="1">
              <a:buFont typeface="Wingdings" panose="05000000000000000000" pitchFamily="2" charset="2"/>
              <a:buChar char="§"/>
            </a:pPr>
            <a:r>
              <a:rPr lang="en-IN" b="0" i="0" dirty="0">
                <a:effectLst/>
                <a:latin typeface="Calibri" panose="020F0502020204030204" pitchFamily="34" charset="0"/>
                <a:cs typeface="Calibri" panose="020F0502020204030204" pitchFamily="34" charset="0"/>
              </a:rPr>
              <a:t>Scenario-Based Questions</a:t>
            </a:r>
            <a:endParaRPr lang="en-US" b="0" i="0" dirty="0">
              <a:effectLst/>
              <a:latin typeface="Calibri" panose="020F0502020204030204" pitchFamily="34" charset="0"/>
              <a:cs typeface="Calibri" panose="020F0502020204030204" pitchFamily="34" charset="0"/>
            </a:endParaRPr>
          </a:p>
          <a:p>
            <a:pPr lvl="1">
              <a:buFont typeface="Wingdings" panose="05000000000000000000" pitchFamily="2" charset="2"/>
              <a:buChar char="§"/>
            </a:pPr>
            <a:r>
              <a:rPr lang="en-IN" b="0" i="0" dirty="0">
                <a:effectLst/>
                <a:latin typeface="Calibri" panose="020F0502020204030204" pitchFamily="34" charset="0"/>
                <a:cs typeface="Calibri" panose="020F0502020204030204" pitchFamily="34" charset="0"/>
              </a:rPr>
              <a:t>Cultural Fit Questions</a:t>
            </a:r>
            <a:endParaRPr lang="en-US" b="0" i="0" dirty="0">
              <a:effectLst/>
              <a:latin typeface="Calibri" panose="020F0502020204030204" pitchFamily="34" charset="0"/>
              <a:cs typeface="Calibri" panose="020F0502020204030204" pitchFamily="34" charset="0"/>
            </a:endParaRPr>
          </a:p>
          <a:p>
            <a:endParaRPr lang="en-US" b="0" i="0" dirty="0">
              <a:effectLst/>
              <a:latin typeface="Söhne"/>
            </a:endParaRPr>
          </a:p>
        </p:txBody>
      </p:sp>
    </p:spTree>
    <p:extLst>
      <p:ext uri="{BB962C8B-B14F-4D97-AF65-F5344CB8AC3E}">
        <p14:creationId xmlns:p14="http://schemas.microsoft.com/office/powerpoint/2010/main" val="354471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Description automatically generated">
            <a:extLst>
              <a:ext uri="{FF2B5EF4-FFF2-40B4-BE49-F238E27FC236}">
                <a16:creationId xmlns:a16="http://schemas.microsoft.com/office/drawing/2014/main" id="{BC33208D-0C9B-5E5E-898B-EDCE7659671F}"/>
              </a:ext>
            </a:extLst>
          </p:cNvPr>
          <p:cNvPicPr>
            <a:picLocks noGrp="1" noChangeAspect="1"/>
          </p:cNvPicPr>
          <p:nvPr>
            <p:ph idx="1"/>
          </p:nvPr>
        </p:nvPicPr>
        <p:blipFill>
          <a:blip r:embed="rId2"/>
          <a:stretch>
            <a:fillRect/>
          </a:stretch>
        </p:blipFill>
        <p:spPr>
          <a:xfrm>
            <a:off x="1114426" y="590551"/>
            <a:ext cx="10058400" cy="5656246"/>
          </a:xfrm>
        </p:spPr>
      </p:pic>
    </p:spTree>
    <p:extLst>
      <p:ext uri="{BB962C8B-B14F-4D97-AF65-F5344CB8AC3E}">
        <p14:creationId xmlns:p14="http://schemas.microsoft.com/office/powerpoint/2010/main" val="76792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2_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4.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5C4A84D66A7A47A61200787B04AA52" ma:contentTypeVersion="11" ma:contentTypeDescription="Create a new document." ma:contentTypeScope="" ma:versionID="a33a866f8f7bb2fa006c1ca0b4d4b3b2">
  <xsd:schema xmlns:xsd="http://www.w3.org/2001/XMLSchema" xmlns:xs="http://www.w3.org/2001/XMLSchema" xmlns:p="http://schemas.microsoft.com/office/2006/metadata/properties" xmlns:ns2="cf4cb8a7-287e-4fad-b973-888d4f258631" xmlns:ns3="55946ade-677a-4b04-816f-0870dfc5c13b" targetNamespace="http://schemas.microsoft.com/office/2006/metadata/properties" ma:root="true" ma:fieldsID="73944fb68dfc935675c06ba2972487c8" ns2:_="" ns3:_="">
    <xsd:import namespace="cf4cb8a7-287e-4fad-b973-888d4f258631"/>
    <xsd:import namespace="55946ade-677a-4b04-816f-0870dfc5c13b"/>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4cb8a7-287e-4fad-b973-888d4f25863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5946ade-677a-4b04-816f-0870dfc5c13b"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4c542c59-8981-4bca-817b-2b49b1d2dfb7}" ma:internalName="TaxCatchAll" ma:showField="CatchAllData" ma:web="55946ade-677a-4b04-816f-0870dfc5c13b">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f4cb8a7-287e-4fad-b973-888d4f258631">
      <Terms xmlns="http://schemas.microsoft.com/office/infopath/2007/PartnerControls"/>
    </lcf76f155ced4ddcb4097134ff3c332f>
    <TaxCatchAll xmlns="55946ade-677a-4b04-816f-0870dfc5c13b" xsi:nil="true"/>
    <SharedWithUsers xmlns="55946ade-677a-4b04-816f-0870dfc5c13b">
      <UserInfo>
        <DisplayName>Sambi Reddy Bommareddy(UST,IN)</DisplayName>
        <AccountId>13</AccountId>
        <AccountType/>
      </UserInfo>
    </SharedWithUsers>
  </documentManagement>
</p:properties>
</file>

<file path=customXml/itemProps1.xml><?xml version="1.0" encoding="utf-8"?>
<ds:datastoreItem xmlns:ds="http://schemas.openxmlformats.org/officeDocument/2006/customXml" ds:itemID="{AF58A274-D0DC-4FAA-8101-031F9653DB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4cb8a7-287e-4fad-b973-888d4f258631"/>
    <ds:schemaRef ds:uri="55946ade-677a-4b04-816f-0870dfc5c1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938E9144-E3A5-41BC-AFE4-00414EB4BFE9}">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sharepoint/v3"/>
    <ds:schemaRef ds:uri="a3b5c737-56bb-4450-ad91-e94aa17d890d"/>
    <ds:schemaRef ds:uri="http://purl.org/dc/terms/"/>
    <ds:schemaRef ds:uri="http://schemas.openxmlformats.org/package/2006/metadata/core-properties"/>
    <ds:schemaRef ds:uri="3d490cd2-1cd2-4229-bf74-977b65ab40b2"/>
    <ds:schemaRef ds:uri="http://schemas.microsoft.com/office/2006/metadata/properties"/>
    <ds:schemaRef ds:uri="http://www.w3.org/XML/1998/namespace"/>
    <ds:schemaRef ds:uri="cf4cb8a7-287e-4fad-b973-888d4f258631"/>
    <ds:schemaRef ds:uri="55946ade-677a-4b04-816f-0870dfc5c13b"/>
  </ds:schemaRefs>
</ds:datastoreItem>
</file>

<file path=docProps/app.xml><?xml version="1.0" encoding="utf-8"?>
<Properties xmlns="http://schemas.openxmlformats.org/officeDocument/2006/extended-properties" xmlns:vt="http://schemas.openxmlformats.org/officeDocument/2006/docPropsVTypes">
  <TotalTime>6531</TotalTime>
  <Words>117</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Calibri</vt:lpstr>
      <vt:lpstr>Söhne</vt:lpstr>
      <vt:lpstr>Wingdings</vt:lpstr>
      <vt:lpstr>UST</vt:lpstr>
      <vt:lpstr>2_UST</vt:lpstr>
      <vt:lpstr>LinkedIn Based Skill Tracker  </vt:lpstr>
      <vt:lpstr>                   Screening Interview 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Unbound</dc:title>
  <dc:creator>GTMServices@ust.com</dc:creator>
  <cp:lastModifiedBy>Poojitha Joy</cp:lastModifiedBy>
  <cp:revision>75</cp:revision>
  <dcterms:created xsi:type="dcterms:W3CDTF">2021-03-12T06:25:39Z</dcterms:created>
  <dcterms:modified xsi:type="dcterms:W3CDTF">2023-06-15T12:22:33Z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0x010100245C4A84D66A7A47A61200787B04AA52</vt:lpwstr>
  </property>
  <property fmtid="{D5CDD505-2E9C-101B-9397-08002B2CF9AE}" pid="3" name="MediaServiceImageTags">
    <vt:lpwstr/>
  </property>
</Properties>
</file>