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>
        <p:scale>
          <a:sx n="50" d="100"/>
          <a:sy n="50" d="100"/>
        </p:scale>
        <p:origin x="115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9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4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92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4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1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3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7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7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6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59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11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34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42585"/>
            <a:ext cx="10169927" cy="1575986"/>
          </a:xfrm>
        </p:spPr>
        <p:txBody>
          <a:bodyPr anchor="t"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IML MID TERM 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8332" y="1707681"/>
            <a:ext cx="4876800" cy="22216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Times New Roman"/>
                <a:ea typeface="Calibri"/>
                <a:cs typeface="Calibri"/>
              </a:rPr>
              <a:t>TEAM MEMBERS:</a:t>
            </a: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Immaneni Harshitha(D22019)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Madduri Uma(D22025)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 err="1">
                <a:latin typeface="Times New Roman"/>
                <a:ea typeface="+mn-lt"/>
                <a:cs typeface="+mn-lt"/>
              </a:rPr>
              <a:t>Gujjula</a:t>
            </a:r>
            <a:r>
              <a:rPr lang="en-US" dirty="0">
                <a:latin typeface="Times New Roman"/>
                <a:ea typeface="+mn-lt"/>
                <a:cs typeface="+mn-lt"/>
              </a:rPr>
              <a:t> Poojitha(D22033)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ea typeface="Calibri"/>
              <a:cs typeface="Calibri"/>
            </a:endParaRPr>
          </a:p>
          <a:p>
            <a:endParaRPr lang="en-US" dirty="0">
              <a:latin typeface="Times New Roman"/>
              <a:ea typeface="Calibri"/>
              <a:cs typeface="Calibri"/>
            </a:endParaRPr>
          </a:p>
          <a:p>
            <a:endParaRPr lang="en-US" dirty="0">
              <a:latin typeface="Times New Roman"/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B292E-4438-596B-A4AD-D0F8752085C8}"/>
              </a:ext>
            </a:extLst>
          </p:cNvPr>
          <p:cNvSpPr txBox="1"/>
          <p:nvPr/>
        </p:nvSpPr>
        <p:spPr>
          <a:xfrm>
            <a:off x="3825275" y="4636399"/>
            <a:ext cx="452437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Times New Roman"/>
                <a:ea typeface="Calibri"/>
                <a:cs typeface="Calibri"/>
              </a:rPr>
              <a:t>Submitted to:</a:t>
            </a:r>
            <a:endParaRPr lang="en-US" sz="2400">
              <a:latin typeface="Times New Roman"/>
              <a:cs typeface="Times New Roman"/>
            </a:endParaRPr>
          </a:p>
          <a:p>
            <a:pPr algn="ctr"/>
            <a:r>
              <a:rPr lang="en-US" sz="2400" dirty="0">
                <a:latin typeface="Times New Roman"/>
                <a:ea typeface="Calibri"/>
                <a:cs typeface="Calibri"/>
              </a:rPr>
              <a:t>Gourab Nath Sir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DE83E-2831-CE7F-1844-2016A56F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298" y="321734"/>
            <a:ext cx="5244046" cy="113573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b="1" dirty="0">
                <a:latin typeface="Times New Roman"/>
                <a:cs typeface="Times New Roman"/>
              </a:rPr>
              <a:t>KEY INSIGHTS FROM MULTIVARIATE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CFBBE-D406-317F-41A9-F454A75D7CB9}"/>
              </a:ext>
            </a:extLst>
          </p:cNvPr>
          <p:cNvSpPr txBox="1"/>
          <p:nvPr/>
        </p:nvSpPr>
        <p:spPr>
          <a:xfrm>
            <a:off x="226525" y="1782981"/>
            <a:ext cx="5646612" cy="514160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People who are more likely to quit are Single with lower income &lt;5000</a:t>
            </a:r>
            <a:endParaRPr lang="en-US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People at </a:t>
            </a:r>
            <a:r>
              <a:rPr lang="en-US" sz="2400" dirty="0" err="1">
                <a:latin typeface="Times New Roman"/>
                <a:cs typeface="Times New Roman"/>
              </a:rPr>
              <a:t>joblevel</a:t>
            </a:r>
            <a:r>
              <a:rPr lang="en-US" sz="2400" dirty="0">
                <a:latin typeface="Times New Roman"/>
                <a:cs typeface="Times New Roman"/>
              </a:rPr>
              <a:t> 1 and single tend to quit after 1 year work experience because they are ready to take risk.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This is as expected as total working years increases -job level ,monthly income and age increases.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People like changing jobs at lower job level ,at young age and when they have lower salary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BE77139-2EAF-F1D9-D335-19D29EA32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678" y="1200639"/>
            <a:ext cx="3413824" cy="254400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A71F1F4E-EB8F-0AFD-C9CA-DFC6EFB13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94074" y="583187"/>
            <a:ext cx="3097522" cy="3406155"/>
          </a:xfrm>
          <a:prstGeom prst="rect">
            <a:avLst/>
          </a:prstGeom>
        </p:spPr>
      </p:pic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76DCEAC4-4364-86C9-E82D-034A5232C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332" y="4157582"/>
            <a:ext cx="2590053" cy="215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80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A121DB-CF28-94B1-8F3F-6FF78B48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Times New Roman"/>
                <a:ea typeface="+mj-lt"/>
                <a:cs typeface="+mj-lt"/>
              </a:rPr>
              <a:t>Finding the correlation</a:t>
            </a:r>
            <a:endParaRPr lang="en-US" sz="40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663B0-A7D4-C4D3-30BF-D7040B4F9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72130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Times New Roman"/>
                <a:ea typeface="+mn-lt"/>
                <a:cs typeface="+mn-lt"/>
              </a:rPr>
              <a:t>Correlation is a statistical term describing the degree to which two variables move in coordination with one another.</a:t>
            </a:r>
          </a:p>
          <a:p>
            <a:endParaRPr lang="en-US" dirty="0">
              <a:latin typeface="Times New Roman"/>
              <a:ea typeface="Calibri"/>
              <a:cs typeface="Calibri"/>
            </a:endParaRPr>
          </a:p>
          <a:p>
            <a:r>
              <a:rPr lang="en-US" dirty="0">
                <a:latin typeface="Times New Roman"/>
                <a:ea typeface="Calibri"/>
                <a:cs typeface="Calibri"/>
              </a:rPr>
              <a:t>We have found the correlation for: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ea typeface="Calibri"/>
              <a:cs typeface="Calibri"/>
            </a:endParaRPr>
          </a:p>
          <a:p>
            <a:endParaRPr lang="en-US" dirty="0">
              <a:latin typeface="Times New Roman"/>
              <a:ea typeface="Calibri"/>
              <a:cs typeface="Calibri"/>
            </a:endParaRPr>
          </a:p>
          <a:p>
            <a:endParaRPr lang="en-US" dirty="0">
              <a:latin typeface="Times New Roman"/>
              <a:ea typeface="Calibri"/>
              <a:cs typeface="Calibri"/>
            </a:endParaRPr>
          </a:p>
          <a:p>
            <a:endParaRPr lang="en-US" dirty="0">
              <a:latin typeface="Times New Roman"/>
              <a:ea typeface="Calibri"/>
              <a:cs typeface="Calibri"/>
            </a:endParaRPr>
          </a:p>
          <a:p>
            <a:endParaRPr lang="en-US" dirty="0">
              <a:latin typeface="Times New Roman"/>
              <a:ea typeface="Calibri"/>
              <a:cs typeface="Calibri"/>
            </a:endParaRPr>
          </a:p>
        </p:txBody>
      </p:sp>
      <p:pic>
        <p:nvPicPr>
          <p:cNvPr id="5" name="Picture 5" descr="A picture containing text, person, screenshot&#10;&#10;Description automatically generated">
            <a:extLst>
              <a:ext uri="{FF2B5EF4-FFF2-40B4-BE49-F238E27FC236}">
                <a16:creationId xmlns:a16="http://schemas.microsoft.com/office/drawing/2014/main" id="{E4FD948B-332A-0E71-2F18-10E0A4C5B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745" y="2492376"/>
            <a:ext cx="2850697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4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C5F70D1F-4368-4C85-1A4C-CA1DD880B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919" y="328059"/>
            <a:ext cx="9741558" cy="3867150"/>
          </a:xfr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836BF90C-ECD3-1EAB-3D86-AD69F3540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118" y="4190604"/>
            <a:ext cx="10535727" cy="15823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C269A3-478C-ECB9-DEFA-6D403347A0F0}"/>
              </a:ext>
            </a:extLst>
          </p:cNvPr>
          <p:cNvSpPr txBox="1"/>
          <p:nvPr/>
        </p:nvSpPr>
        <p:spPr>
          <a:xfrm>
            <a:off x="1594555" y="5912555"/>
            <a:ext cx="77752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https://colab.research.google.com/drive/1_j6TfDSYx5zZed7wMTgXXHigSAlVJF-M?usp=sharing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86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CBEB3-A1B6-373F-3417-38CC44109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313" y="2717022"/>
            <a:ext cx="10515600" cy="10014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cs typeface="Calibr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0580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BABA6-D150-FF42-F91F-5390F4B9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An Introduction to Attrition Data 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B8AF9-C20B-A73F-24BA-85AFAA63B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The dataset of an organization which consists of 1470 employees.</a:t>
            </a:r>
            <a:endParaRPr lang="en-US" sz="2400">
              <a:ea typeface="Calibri" panose="020F0502020204030204"/>
              <a:cs typeface="Calibri" panose="020F0502020204030204"/>
            </a:endParaRPr>
          </a:p>
          <a:p>
            <a:r>
              <a:rPr lang="en-US" sz="2400">
                <a:ea typeface="+mn-lt"/>
                <a:cs typeface="+mn-lt"/>
              </a:rPr>
              <a:t>1237 (84% of cases) employees did not leave the organization while 237 (16% of cases) did leave the organization.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We can say that this company is based out of bio-technology and R&amp;D because 41 % of employees from Life sciences and 31% are from Medical.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Attrition is the main column in our data set and we would like to find out why employees are leaving company.</a:t>
            </a:r>
            <a:endParaRPr lang="en-US" sz="2400"/>
          </a:p>
          <a:p>
            <a:endParaRPr lang="en-US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169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F77DF-9093-6CB2-1F4A-FED572DC8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21" y="321734"/>
            <a:ext cx="5657330" cy="1135737"/>
          </a:xfrm>
        </p:spPr>
        <p:txBody>
          <a:bodyPr>
            <a:normAutofit fontScale="90000"/>
          </a:bodyPr>
          <a:lstStyle/>
          <a:p>
            <a:endParaRPr lang="en-US" sz="3600" b="1" dirty="0">
              <a:latin typeface="Times New Roman"/>
              <a:ea typeface="Calibri Light"/>
              <a:cs typeface="Calibri Light"/>
            </a:endParaRPr>
          </a:p>
          <a:p>
            <a:r>
              <a:rPr lang="en-US" b="1" dirty="0">
                <a:latin typeface="Times New Roman"/>
                <a:ea typeface="+mj-lt"/>
                <a:cs typeface="+mj-lt"/>
              </a:rPr>
              <a:t>Looking at the Data </a:t>
            </a:r>
            <a:endParaRPr lang="en-US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A941-9515-9CDF-5A4B-E98E54437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221" y="1639208"/>
            <a:ext cx="5571066" cy="478217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Males are 20% more than females</a:t>
            </a:r>
            <a:endParaRPr lang="en-US" dirty="0">
              <a:latin typeface="Times New Roman"/>
              <a:ea typeface="Calibri" panose="020F0502020204030204"/>
              <a:cs typeface="Calibri" panose="020F0502020204030204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There are more middle aged employees(30-36)</a:t>
            </a:r>
            <a:endParaRPr lang="en-US">
              <a:latin typeface="Times New Roman"/>
              <a:cs typeface="Times New Roman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60% employees of this </a:t>
            </a:r>
            <a:r>
              <a:rPr lang="en-US" dirty="0" err="1">
                <a:latin typeface="Times New Roman"/>
                <a:ea typeface="+mn-lt"/>
                <a:cs typeface="+mn-lt"/>
              </a:rPr>
              <a:t>organisation</a:t>
            </a:r>
            <a:r>
              <a:rPr lang="en-US" dirty="0">
                <a:latin typeface="Times New Roman"/>
                <a:ea typeface="+mn-lt"/>
                <a:cs typeface="+mn-lt"/>
              </a:rPr>
              <a:t> have voted for top 2 category for environment satisfaction so from this we can say that those 60% of employees are comfortable working in this </a:t>
            </a:r>
            <a:r>
              <a:rPr lang="en-US" dirty="0" err="1">
                <a:latin typeface="Times New Roman"/>
                <a:ea typeface="+mn-lt"/>
                <a:cs typeface="+mn-lt"/>
              </a:rPr>
              <a:t>organisation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  <a:endParaRPr lang="en-US">
              <a:latin typeface="Times New Roman"/>
              <a:cs typeface="Times New Roman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There are 5 different job levels with 60 %working in levels 1&amp;2.</a:t>
            </a:r>
            <a:endParaRPr lang="en-US">
              <a:latin typeface="Times New Roman"/>
              <a:cs typeface="Times New Roman"/>
            </a:endParaRPr>
          </a:p>
          <a:p>
            <a:pPr algn="just"/>
            <a:endParaRPr lang="en-US" dirty="0">
              <a:latin typeface="Times New Roman"/>
              <a:ea typeface="Calibri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E4E5-2EF2-96CF-7A2E-F034DA74A3BF}"/>
              </a:ext>
            </a:extLst>
          </p:cNvPr>
          <p:cNvSpPr txBox="1"/>
          <p:nvPr/>
        </p:nvSpPr>
        <p:spPr>
          <a:xfrm>
            <a:off x="7378879" y="3547015"/>
            <a:ext cx="460920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rtl="0">
              <a:buFont typeface="Arial"/>
              <a:buChar char="•"/>
            </a:pPr>
            <a:r>
              <a:rPr lang="en-IN" sz="2400" kern="1200" dirty="0">
                <a:latin typeface="Times New Roman"/>
                <a:cs typeface="Times New Roman"/>
              </a:rPr>
              <a:t>Attrition rate of this organization has greater than 10% (i.e.16.12%) ,so company is facing difficulties in employee retention.</a:t>
            </a:r>
            <a:endParaRPr lang="en-US" sz="2400">
              <a:latin typeface="Times New Roman"/>
              <a:ea typeface="Calibri" panose="020F0502020204030204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IN" sz="2400" kern="1200" dirty="0">
                <a:latin typeface="Times New Roman"/>
                <a:cs typeface="Times New Roman"/>
              </a:rPr>
              <a:t>This is to be studied in detail for it to be addressed</a:t>
            </a:r>
            <a:endParaRPr lang="en-US" sz="2400">
              <a:latin typeface="Times New Roman"/>
              <a:ea typeface="Calibri" panose="020F0502020204030204"/>
              <a:cs typeface="Times New Roman"/>
            </a:endParaRPr>
          </a:p>
        </p:txBody>
      </p:sp>
      <p:pic>
        <p:nvPicPr>
          <p:cNvPr id="6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5E2E8FD9-5C3A-FCF3-C949-529854B05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929" y="574646"/>
            <a:ext cx="3328897" cy="26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2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82A47-A0C5-FA2E-18DB-9140C71B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Times New Roman"/>
                <a:ea typeface="Calibri Light"/>
                <a:cs typeface="Calibri Light"/>
              </a:rPr>
              <a:t>Univariate Analysis</a:t>
            </a:r>
            <a:endParaRPr lang="en-US" sz="4000" b="1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1EB13-D88D-8D6D-8518-DA9854B09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latin typeface="Times New Roman"/>
                <a:ea typeface="+mn-lt"/>
                <a:cs typeface="+mn-lt"/>
              </a:rPr>
              <a:t>Univariate analysis is </a:t>
            </a:r>
            <a:r>
              <a:rPr lang="en-US" sz="2400" b="1">
                <a:latin typeface="Times New Roman"/>
                <a:ea typeface="+mn-lt"/>
                <a:cs typeface="+mn-lt"/>
              </a:rPr>
              <a:t>the simplest form of analyzing data</a:t>
            </a:r>
            <a:r>
              <a:rPr lang="en-US" sz="2400">
                <a:latin typeface="Times New Roman"/>
                <a:ea typeface="+mn-lt"/>
                <a:cs typeface="+mn-lt"/>
              </a:rPr>
              <a:t>. </a:t>
            </a:r>
          </a:p>
          <a:p>
            <a:endParaRPr lang="en-US" sz="2400">
              <a:latin typeface="Times New Roman"/>
              <a:ea typeface="+mn-lt"/>
              <a:cs typeface="+mn-lt"/>
            </a:endParaRPr>
          </a:p>
          <a:p>
            <a:r>
              <a:rPr lang="en-US" sz="2400">
                <a:latin typeface="Times New Roman"/>
                <a:ea typeface="+mn-lt"/>
                <a:cs typeface="+mn-lt"/>
              </a:rPr>
              <a:t>Uni means one, so in other words the data has only one variable. Univariate data requires to analyze each variable separately.</a:t>
            </a:r>
          </a:p>
          <a:p>
            <a:endParaRPr lang="en-US" sz="2400">
              <a:latin typeface="Times New Roman"/>
              <a:ea typeface="+mn-lt"/>
              <a:cs typeface="+mn-lt"/>
            </a:endParaRPr>
          </a:p>
          <a:p>
            <a:r>
              <a:rPr lang="en-US" sz="2400">
                <a:latin typeface="Times New Roman"/>
                <a:ea typeface="+mn-lt"/>
                <a:cs typeface="+mn-lt"/>
              </a:rPr>
              <a:t>Data is gathered for the purpose of answering a question, or more specifically, a research question.</a:t>
            </a:r>
            <a:endParaRPr lang="en-US" sz="240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05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B902CB9-C7DC-4673-B7D5-F22DCF0E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DDA9B-B563-13C3-8B6D-2A12E1B33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106" y="49533"/>
            <a:ext cx="9233329" cy="1331365"/>
          </a:xfrm>
        </p:spPr>
        <p:txBody>
          <a:bodyPr>
            <a:normAutofit/>
          </a:bodyPr>
          <a:lstStyle/>
          <a:p>
            <a:pPr algn="ctr"/>
            <a:r>
              <a:rPr lang="en-US" sz="3700" b="1" dirty="0">
                <a:latin typeface="Times New Roman"/>
                <a:ea typeface="Calibri Light"/>
                <a:cs typeface="Calibri Light"/>
              </a:rPr>
              <a:t>Insights from 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A0F95-B242-F3F7-FDF6-723149C3B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84" y="1379684"/>
            <a:ext cx="5365818" cy="543273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latin typeface="Times New Roman"/>
                <a:ea typeface="+mn-lt"/>
                <a:cs typeface="+mn-lt"/>
              </a:rPr>
              <a:t>Most of the employees recently got promoted.</a:t>
            </a:r>
            <a:br>
              <a:rPr lang="en-US" sz="2400" dirty="0">
                <a:latin typeface="Times New Roman"/>
              </a:rPr>
            </a:br>
            <a:endParaRPr lang="en-US" sz="240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Most of the employees worked for 5 years at their job role.</a:t>
            </a:r>
            <a:endParaRPr lang="en-US" sz="240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ea typeface="+mn-lt"/>
              <a:cs typeface="+mn-lt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Most of the employees stay near the office.</a:t>
            </a:r>
            <a:br>
              <a:rPr lang="en-US" sz="2400" dirty="0">
                <a:latin typeface="Times New Roman"/>
              </a:rPr>
            </a:br>
            <a:br>
              <a:rPr lang="en-US" sz="2400" dirty="0">
                <a:latin typeface="Times New Roman"/>
              </a:rPr>
            </a:br>
            <a:endParaRPr lang="en-US" sz="240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Most of the employees get the less salary.</a:t>
            </a:r>
            <a:br>
              <a:rPr lang="en-US" sz="2400" dirty="0">
                <a:latin typeface="Times New Roman"/>
              </a:rPr>
            </a:br>
            <a:endParaRPr lang="en-US" sz="24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dirty="0">
              <a:latin typeface="Times New Roman"/>
              <a:ea typeface="Calibri"/>
              <a:cs typeface="Calibri"/>
            </a:endParaRPr>
          </a:p>
          <a:p>
            <a:endParaRPr lang="en-US" sz="2400" dirty="0">
              <a:latin typeface="Times New Roman"/>
              <a:ea typeface="Calibri"/>
              <a:cs typeface="Calibri"/>
            </a:endParaRPr>
          </a:p>
        </p:txBody>
      </p:sp>
      <p:pic>
        <p:nvPicPr>
          <p:cNvPr id="8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325E8B1-FD0B-C049-0D27-9954235EE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027" y="4312612"/>
            <a:ext cx="2721270" cy="2351093"/>
          </a:xfrm>
          <a:prstGeom prst="rect">
            <a:avLst/>
          </a:prstGeom>
        </p:spPr>
      </p:pic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2A274630-A5B3-7D15-08E0-637989735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454" y="4432444"/>
            <a:ext cx="2856908" cy="2089130"/>
          </a:xfrm>
          <a:prstGeom prst="rect">
            <a:avLst/>
          </a:prstGeom>
        </p:spPr>
      </p:pic>
      <p:pic>
        <p:nvPicPr>
          <p:cNvPr id="9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49CE1F1A-6717-20B7-BEE8-21CFA067E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249" y="1842761"/>
            <a:ext cx="2743200" cy="2022291"/>
          </a:xfrm>
          <a:prstGeom prst="rect">
            <a:avLst/>
          </a:prstGeom>
        </p:spPr>
      </p:pic>
      <p:pic>
        <p:nvPicPr>
          <p:cNvPr id="10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1CF6BA6D-EE94-1B64-9725-C7AC21781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1947" y="1843680"/>
            <a:ext cx="2743200" cy="202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8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A2FDE-9E11-DB7E-FF4A-9328D69D3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Times New Roman"/>
                <a:ea typeface="Calibri Light"/>
                <a:cs typeface="Calibri Light"/>
              </a:rPr>
              <a:t>BIVARIATE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05D80-3EC3-9178-1CD6-CC934C320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116625"/>
            <a:ext cx="9708995" cy="46454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latin typeface="Times New Roman"/>
                <a:ea typeface="+mn-lt"/>
                <a:cs typeface="+mn-lt"/>
              </a:rPr>
              <a:t>Bivariate analysis</a:t>
            </a:r>
            <a:r>
              <a:rPr lang="en-US" sz="2400" dirty="0">
                <a:latin typeface="Times New Roman"/>
                <a:ea typeface="+mn-lt"/>
                <a:cs typeface="+mn-lt"/>
              </a:rPr>
              <a:t> is one of the statistical analysis where two variables are observed. </a:t>
            </a: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One variable here is dependent while the other is independent. </a:t>
            </a: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These variables are usually denoted by X and Y.</a:t>
            </a:r>
          </a:p>
          <a:p>
            <a:r>
              <a:rPr lang="en-US" sz="2400" dirty="0">
                <a:latin typeface="Times New Roman"/>
                <a:ea typeface="Calibri" panose="020F0502020204030204"/>
                <a:cs typeface="Calibri" panose="020F0502020204030204"/>
              </a:rPr>
              <a:t>In our analysis we have considered the Gender, Department, Age, Education parameters and how they </a:t>
            </a:r>
            <a:r>
              <a:rPr lang="en-US" sz="2400" dirty="0" err="1">
                <a:latin typeface="Times New Roman"/>
                <a:ea typeface="Calibri" panose="020F0502020204030204"/>
                <a:cs typeface="Calibri" panose="020F0502020204030204"/>
              </a:rPr>
              <a:t>effect</a:t>
            </a:r>
            <a:r>
              <a:rPr lang="en-US" sz="2400" dirty="0">
                <a:latin typeface="Times New Roman"/>
                <a:ea typeface="Calibri" panose="020F0502020204030204"/>
                <a:cs typeface="Calibri" panose="020F0502020204030204"/>
              </a:rPr>
              <a:t> the attrition.</a:t>
            </a:r>
          </a:p>
        </p:txBody>
      </p:sp>
    </p:spTree>
    <p:extLst>
      <p:ext uri="{BB962C8B-B14F-4D97-AF65-F5344CB8AC3E}">
        <p14:creationId xmlns:p14="http://schemas.microsoft.com/office/powerpoint/2010/main" val="72916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BFFBCD-EBF8-BB0B-FD74-598B7738CB76}"/>
              </a:ext>
            </a:extLst>
          </p:cNvPr>
          <p:cNvSpPr txBox="1"/>
          <p:nvPr/>
        </p:nvSpPr>
        <p:spPr>
          <a:xfrm>
            <a:off x="1057025" y="922644"/>
            <a:ext cx="5212813" cy="11695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dirty="0">
                <a:latin typeface="Times New Roman"/>
                <a:ea typeface="+mj-ea"/>
                <a:cs typeface="Times New Roman"/>
              </a:rPr>
              <a:t>KEY INSIGHTS FROM BIVARIATE ANALYSIS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75C25E-EAB5-6CEF-59F5-671AB5FE1EC9}"/>
              </a:ext>
            </a:extLst>
          </p:cNvPr>
          <p:cNvSpPr txBox="1"/>
          <p:nvPr/>
        </p:nvSpPr>
        <p:spPr>
          <a:xfrm>
            <a:off x="1055715" y="3615160"/>
            <a:ext cx="5040285" cy="23385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We have observed that the male employees has the highest attrition rate when compared to females.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Attrition Rate is higher in Research and Development Department.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5C6CF13A-D243-0DED-0AD5-B6C5B30FC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2215" y="445084"/>
            <a:ext cx="4863572" cy="2793877"/>
          </a:xfrm>
          <a:prstGeom prst="rect">
            <a:avLst/>
          </a:prstGeom>
        </p:spPr>
      </p:pic>
      <p:pic>
        <p:nvPicPr>
          <p:cNvPr id="6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1F3CE63E-9083-A8C7-9FD3-D3B468969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328" y="3504102"/>
            <a:ext cx="4935459" cy="246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06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7DCE8-40C6-E533-B88C-B26DAFF4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742" y="246909"/>
            <a:ext cx="5342209" cy="184532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KEY INSIGHTS FROM BIVARIATE ANALYSIS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97729-F7E8-A2E7-1625-0089267C559A}"/>
              </a:ext>
            </a:extLst>
          </p:cNvPr>
          <p:cNvSpPr txBox="1"/>
          <p:nvPr/>
        </p:nvSpPr>
        <p:spPr>
          <a:xfrm>
            <a:off x="1055715" y="2508105"/>
            <a:ext cx="5040285" cy="363249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Attrition Rate is higher in the employees whose age group is between mid 20's and mid30's.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Attrition Rate is high in the employees whose Educational background is Life Sciences</a:t>
            </a:r>
            <a:endParaRPr lang="en-US" sz="2400" dirty="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Times New Roman"/>
              <a:ea typeface="Calibri"/>
              <a:cs typeface="Calibri"/>
            </a:endParaRP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01EC5D1-B99F-1BE9-F4DD-7F22F5C17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3513" y="299833"/>
            <a:ext cx="5190296" cy="3055625"/>
          </a:xfrm>
          <a:prstGeom prst="rect">
            <a:avLst/>
          </a:prstGeo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556E466B-1A50-5459-A64A-B581D57A5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083" y="3351242"/>
            <a:ext cx="4906704" cy="272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6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8F0F4-CE8E-BF25-472D-26BAAD17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Times New Roman"/>
                <a:ea typeface="Calibri Light"/>
                <a:cs typeface="Calibri Light"/>
              </a:rPr>
              <a:t>MULTIVARIATE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55E6-FB8D-F5AA-499C-704AAC913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8403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US" sz="2400" dirty="0">
                <a:latin typeface="Times New Roman"/>
                <a:ea typeface="+mn-lt"/>
                <a:cs typeface="+mn-lt"/>
              </a:rPr>
              <a:t>Multivariate analysis is based in observation and analysis of more than one statistical outcome variable at a time.</a:t>
            </a:r>
            <a:endParaRPr lang="en-US" sz="2400">
              <a:ea typeface="Calibri"/>
              <a:cs typeface="Calibri"/>
            </a:endParaRPr>
          </a:p>
          <a:p>
            <a:pPr algn="just"/>
            <a:endParaRPr lang="en-US" sz="2400" dirty="0">
              <a:latin typeface="Times New Roman"/>
              <a:ea typeface="Calibri"/>
              <a:cs typeface="Calibri"/>
            </a:endParaRPr>
          </a:p>
          <a:p>
            <a:pPr algn="just"/>
            <a:r>
              <a:rPr lang="en-US" sz="2400" dirty="0">
                <a:latin typeface="Times New Roman"/>
                <a:ea typeface="+mn-lt"/>
                <a:cs typeface="+mn-lt"/>
              </a:rPr>
              <a:t>Multivariate analysis is important because there's often a need to find the relationships between each variable in a data set.</a:t>
            </a:r>
          </a:p>
          <a:p>
            <a:pPr algn="just"/>
            <a:endParaRPr lang="en-US" sz="2400" dirty="0">
              <a:latin typeface="Times New Roman"/>
              <a:ea typeface="Calibri"/>
              <a:cs typeface="Calibri"/>
            </a:endParaRPr>
          </a:p>
          <a:p>
            <a:pPr algn="just"/>
            <a:r>
              <a:rPr lang="en-US" sz="2400" dirty="0">
                <a:latin typeface="Times New Roman"/>
                <a:ea typeface="Calibri"/>
                <a:cs typeface="Calibri"/>
              </a:rPr>
              <a:t>We have performed multivariate analysis on Marital status and Total working years.</a:t>
            </a:r>
          </a:p>
        </p:txBody>
      </p:sp>
    </p:spTree>
    <p:extLst>
      <p:ext uri="{BB962C8B-B14F-4D97-AF65-F5344CB8AC3E}">
        <p14:creationId xmlns:p14="http://schemas.microsoft.com/office/powerpoint/2010/main" val="1577349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640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IML MID TERM ASSIGNMENT</vt:lpstr>
      <vt:lpstr>An Introduction to Attrition Data </vt:lpstr>
      <vt:lpstr> Looking at the Data </vt:lpstr>
      <vt:lpstr>Univariate Analysis</vt:lpstr>
      <vt:lpstr>Insights from Univariate Analysis</vt:lpstr>
      <vt:lpstr>BIVARIATE ANALYSIS</vt:lpstr>
      <vt:lpstr>PowerPoint Presentation</vt:lpstr>
      <vt:lpstr>KEY INSIGHTS FROM BIVARIATE ANALYSIS </vt:lpstr>
      <vt:lpstr>MULTIVARIATE ANALYSIS</vt:lpstr>
      <vt:lpstr>KEY INSIGHTS FROM MULTIVARIATE ANALYSIS</vt:lpstr>
      <vt:lpstr>Finding the correlation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Harshitha immaneni</dc:creator>
  <cp:lastModifiedBy>Poojitha Gujjula</cp:lastModifiedBy>
  <cp:revision>344</cp:revision>
  <dcterms:created xsi:type="dcterms:W3CDTF">2022-10-09T11:15:54Z</dcterms:created>
  <dcterms:modified xsi:type="dcterms:W3CDTF">2022-10-24T05:31:08Z</dcterms:modified>
</cp:coreProperties>
</file>