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E7FF01"/>
    <a:srgbClr val="E39A39"/>
    <a:srgbClr val="1D3A00"/>
    <a:srgbClr val="5EEC3C"/>
    <a:srgbClr val="990099"/>
    <a:srgbClr val="CC0099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2571750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655520"/>
            <a:ext cx="7164342" cy="61082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702443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702443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35011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82250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5011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2250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1855" y="2572687"/>
            <a:ext cx="7177135" cy="137434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Proactive Support &amp; Predictive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4251505"/>
            <a:ext cx="3206805" cy="6108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- by </a:t>
            </a:r>
            <a:r>
              <a:rPr lang="en-US" sz="2400" b="1" dirty="0" err="1">
                <a:solidFill>
                  <a:srgbClr val="002060"/>
                </a:solidFill>
              </a:rPr>
              <a:t>Thulluru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Poojitha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sz="3200" dirty="0"/>
              <a:t>Introduction and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Proactive Support</a:t>
            </a:r>
            <a:r>
              <a:rPr lang="en-US" sz="2000" dirty="0"/>
              <a:t>: </a:t>
            </a:r>
            <a:r>
              <a:rPr lang="en-GB" sz="2000" dirty="0"/>
              <a:t>Anticipating needs and addressing issues before they arise.</a:t>
            </a:r>
          </a:p>
          <a:p>
            <a:r>
              <a:rPr lang="en-GB" sz="2000" b="1" dirty="0"/>
              <a:t>Predictive Analytics: </a:t>
            </a:r>
            <a:r>
              <a:rPr lang="en-GB" sz="2000" dirty="0"/>
              <a:t>Using data to predict customer </a:t>
            </a:r>
            <a:r>
              <a:rPr lang="en-GB" sz="2000" dirty="0" err="1"/>
              <a:t>behavior</a:t>
            </a:r>
            <a:r>
              <a:rPr lang="en-GB" sz="2000" dirty="0"/>
              <a:t> and problems.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92ECE-46DD-57A5-89BD-F9A823D38FC8}"/>
              </a:ext>
            </a:extLst>
          </p:cNvPr>
          <p:cNvSpPr txBox="1"/>
          <p:nvPr/>
        </p:nvSpPr>
        <p:spPr>
          <a:xfrm>
            <a:off x="319286" y="2953969"/>
            <a:ext cx="4587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900" b="1" dirty="0"/>
              <a:t>Benefits</a:t>
            </a:r>
            <a:r>
              <a:rPr lang="en-GB" sz="2000" b="1" dirty="0"/>
              <a:t>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41B59-B0D0-5458-139B-23C55364D6C9}"/>
              </a:ext>
            </a:extLst>
          </p:cNvPr>
          <p:cNvSpPr txBox="1"/>
          <p:nvPr/>
        </p:nvSpPr>
        <p:spPr>
          <a:xfrm>
            <a:off x="601670" y="3424058"/>
            <a:ext cx="458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/>
              <a:t>Customers :</a:t>
            </a:r>
            <a:endParaRPr 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A6E7-A357-C261-8243-6CA2E56A7CBC}"/>
              </a:ext>
            </a:extLst>
          </p:cNvPr>
          <p:cNvSpPr txBox="1"/>
          <p:nvPr/>
        </p:nvSpPr>
        <p:spPr>
          <a:xfrm>
            <a:off x="601670" y="3826632"/>
            <a:ext cx="458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b="1" dirty="0"/>
              <a:t>Business :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7ABFC7-26FE-AFA6-0952-B0AEDADA7823}"/>
              </a:ext>
            </a:extLst>
          </p:cNvPr>
          <p:cNvSpPr txBox="1"/>
          <p:nvPr/>
        </p:nvSpPr>
        <p:spPr>
          <a:xfrm>
            <a:off x="2101285" y="3429322"/>
            <a:ext cx="704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 Faster Issue Resolution, Personalized Support and </a:t>
            </a:r>
            <a:r>
              <a:rPr lang="en-GB" dirty="0"/>
              <a:t>Customer </a:t>
            </a:r>
            <a:r>
              <a:rPr lang="en-GB" sz="1800" dirty="0"/>
              <a:t>Satisfaction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4EC9C-8D4A-43E6-5AE1-06ADC00F7864}"/>
              </a:ext>
            </a:extLst>
          </p:cNvPr>
          <p:cNvSpPr txBox="1"/>
          <p:nvPr/>
        </p:nvSpPr>
        <p:spPr>
          <a:xfrm>
            <a:off x="1976015" y="3831896"/>
            <a:ext cx="704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Reduced Workload, Improved Efficiency and </a:t>
            </a:r>
            <a:r>
              <a:rPr lang="en-GB" dirty="0"/>
              <a:t>Long-term Customer Loyalty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3AE4C9-D27B-51AD-A57C-A7752A4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63" y="128588"/>
            <a:ext cx="8245475" cy="763587"/>
          </a:xfrm>
        </p:spPr>
        <p:txBody>
          <a:bodyPr>
            <a:noAutofit/>
          </a:bodyPr>
          <a:lstStyle/>
          <a:p>
            <a:r>
              <a:rPr lang="en-US" sz="3200" dirty="0"/>
              <a:t>Solution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4F06A1-51E5-9F0C-9917-E146E49716AC}"/>
              </a:ext>
            </a:extLst>
          </p:cNvPr>
          <p:cNvSpPr/>
          <p:nvPr/>
        </p:nvSpPr>
        <p:spPr>
          <a:xfrm>
            <a:off x="136975" y="1044699"/>
            <a:ext cx="1380925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7D7D5B-E79F-2299-7B07-68F73FD74389}"/>
              </a:ext>
            </a:extLst>
          </p:cNvPr>
          <p:cNvSpPr txBox="1"/>
          <p:nvPr/>
        </p:nvSpPr>
        <p:spPr>
          <a:xfrm>
            <a:off x="129045" y="1226387"/>
            <a:ext cx="138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1. Data Collection and Integration</a:t>
            </a:r>
            <a:endParaRPr lang="en-IN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1F535D-2705-804C-37F5-6C7585FDF906}"/>
              </a:ext>
            </a:extLst>
          </p:cNvPr>
          <p:cNvSpPr/>
          <p:nvPr/>
        </p:nvSpPr>
        <p:spPr>
          <a:xfrm>
            <a:off x="1663641" y="1051977"/>
            <a:ext cx="1443791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727972-0E87-367F-418C-912F38969BA6}"/>
              </a:ext>
            </a:extLst>
          </p:cNvPr>
          <p:cNvSpPr txBox="1"/>
          <p:nvPr/>
        </p:nvSpPr>
        <p:spPr>
          <a:xfrm>
            <a:off x="1691679" y="1259470"/>
            <a:ext cx="138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2. Data Cleaning and Preparation</a:t>
            </a:r>
            <a:endParaRPr lang="en-IN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DB2DBF-A3B5-8D66-848E-70A69BA15783}"/>
              </a:ext>
            </a:extLst>
          </p:cNvPr>
          <p:cNvSpPr/>
          <p:nvPr/>
        </p:nvSpPr>
        <p:spPr>
          <a:xfrm>
            <a:off x="7854265" y="1044699"/>
            <a:ext cx="1261697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B1E1C4-A762-6879-BC67-5F54F45E58EE}"/>
              </a:ext>
            </a:extLst>
          </p:cNvPr>
          <p:cNvSpPr/>
          <p:nvPr/>
        </p:nvSpPr>
        <p:spPr>
          <a:xfrm>
            <a:off x="6303567" y="1036657"/>
            <a:ext cx="1443791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E838AA-85FB-03DC-AE62-A59EEA91957E}"/>
              </a:ext>
            </a:extLst>
          </p:cNvPr>
          <p:cNvSpPr/>
          <p:nvPr/>
        </p:nvSpPr>
        <p:spPr>
          <a:xfrm>
            <a:off x="4853556" y="1062248"/>
            <a:ext cx="1372973" cy="11433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BB8EA5-5CF9-2576-43E2-7D60FC529000}"/>
              </a:ext>
            </a:extLst>
          </p:cNvPr>
          <p:cNvSpPr/>
          <p:nvPr/>
        </p:nvSpPr>
        <p:spPr>
          <a:xfrm>
            <a:off x="3266569" y="1066627"/>
            <a:ext cx="1446702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1A5180-E366-221C-13B4-C6C85463C114}"/>
              </a:ext>
            </a:extLst>
          </p:cNvPr>
          <p:cNvSpPr txBox="1"/>
          <p:nvPr/>
        </p:nvSpPr>
        <p:spPr>
          <a:xfrm>
            <a:off x="7721588" y="1341554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6. Real-time Monitoring</a:t>
            </a: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00E20D-F95D-6DD2-64DD-4C1853F17C65}"/>
              </a:ext>
            </a:extLst>
          </p:cNvPr>
          <p:cNvSpPr txBox="1"/>
          <p:nvPr/>
        </p:nvSpPr>
        <p:spPr>
          <a:xfrm>
            <a:off x="6218278" y="1241822"/>
            <a:ext cx="152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5. Model Training and Validation</a:t>
            </a:r>
            <a:endParaRPr lang="en-IN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C8AAD6-E0DD-6F03-86E1-005F40411489}"/>
              </a:ext>
            </a:extLst>
          </p:cNvPr>
          <p:cNvSpPr txBox="1"/>
          <p:nvPr/>
        </p:nvSpPr>
        <p:spPr>
          <a:xfrm>
            <a:off x="4776517" y="1334329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4. Feature Engineering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1EB46-2CA1-EC46-B1E9-32D538832E3C}"/>
              </a:ext>
            </a:extLst>
          </p:cNvPr>
          <p:cNvSpPr txBox="1"/>
          <p:nvPr/>
        </p:nvSpPr>
        <p:spPr>
          <a:xfrm>
            <a:off x="3372246" y="1253289"/>
            <a:ext cx="123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3. Data Analysis and Modelling</a:t>
            </a:r>
            <a:endParaRPr lang="en-IN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B937A4-6F40-8D6B-914D-CF24B2B5B0E1}"/>
              </a:ext>
            </a:extLst>
          </p:cNvPr>
          <p:cNvSpPr/>
          <p:nvPr/>
        </p:nvSpPr>
        <p:spPr>
          <a:xfrm>
            <a:off x="5607908" y="2308269"/>
            <a:ext cx="1254667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32A7C0-65D6-64BD-DE4D-3D600C4A9855}"/>
              </a:ext>
            </a:extLst>
          </p:cNvPr>
          <p:cNvSpPr/>
          <p:nvPr/>
        </p:nvSpPr>
        <p:spPr>
          <a:xfrm>
            <a:off x="2331277" y="2265441"/>
            <a:ext cx="1476153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BD3424-8836-8261-3EEA-76810CFB819B}"/>
              </a:ext>
            </a:extLst>
          </p:cNvPr>
          <p:cNvSpPr/>
          <p:nvPr/>
        </p:nvSpPr>
        <p:spPr>
          <a:xfrm>
            <a:off x="3959558" y="2267944"/>
            <a:ext cx="1547902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4BD4AD-8A08-72D0-7C7C-1FF012E024B6}"/>
              </a:ext>
            </a:extLst>
          </p:cNvPr>
          <p:cNvSpPr/>
          <p:nvPr/>
        </p:nvSpPr>
        <p:spPr>
          <a:xfrm>
            <a:off x="7101030" y="2266339"/>
            <a:ext cx="1288595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00BC63-485A-F49B-0612-84E5871376AC}"/>
              </a:ext>
            </a:extLst>
          </p:cNvPr>
          <p:cNvSpPr txBox="1"/>
          <p:nvPr/>
        </p:nvSpPr>
        <p:spPr>
          <a:xfrm>
            <a:off x="2305828" y="2551524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10. Automated Communication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AFB351-DB91-B133-2645-1829823101CC}"/>
              </a:ext>
            </a:extLst>
          </p:cNvPr>
          <p:cNvSpPr txBox="1"/>
          <p:nvPr/>
        </p:nvSpPr>
        <p:spPr>
          <a:xfrm>
            <a:off x="5454753" y="2599178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8. Customer Segmentation</a:t>
            </a:r>
            <a:endParaRPr lang="en-IN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41473-F07A-595A-B913-96183321E28C}"/>
              </a:ext>
            </a:extLst>
          </p:cNvPr>
          <p:cNvSpPr txBox="1"/>
          <p:nvPr/>
        </p:nvSpPr>
        <p:spPr>
          <a:xfrm>
            <a:off x="3838095" y="2520927"/>
            <a:ext cx="1787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9. Personalized Recommendation</a:t>
            </a:r>
            <a:endParaRPr lang="en-IN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11B30B-1367-D36E-C781-9D32A0A36D0E}"/>
              </a:ext>
            </a:extLst>
          </p:cNvPr>
          <p:cNvSpPr txBox="1"/>
          <p:nvPr/>
        </p:nvSpPr>
        <p:spPr>
          <a:xfrm>
            <a:off x="6981803" y="2589486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7. Alerts and Notifications</a:t>
            </a:r>
            <a:endParaRPr lang="en-IN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604E461-F7E6-BD19-CEA5-DB086501A89B}"/>
              </a:ext>
            </a:extLst>
          </p:cNvPr>
          <p:cNvSpPr/>
          <p:nvPr/>
        </p:nvSpPr>
        <p:spPr>
          <a:xfrm>
            <a:off x="540323" y="2328517"/>
            <a:ext cx="1527050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3EF30C-F790-EFC6-1C33-E53050438168}"/>
              </a:ext>
            </a:extLst>
          </p:cNvPr>
          <p:cNvSpPr/>
          <p:nvPr/>
        </p:nvSpPr>
        <p:spPr>
          <a:xfrm>
            <a:off x="232169" y="3821290"/>
            <a:ext cx="1527050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F88664-157E-D204-A160-CD7861D58FE4}"/>
              </a:ext>
            </a:extLst>
          </p:cNvPr>
          <p:cNvSpPr/>
          <p:nvPr/>
        </p:nvSpPr>
        <p:spPr>
          <a:xfrm>
            <a:off x="1970820" y="3653676"/>
            <a:ext cx="1527050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EACE40-1C56-F52A-2FC7-06923283EB6C}"/>
              </a:ext>
            </a:extLst>
          </p:cNvPr>
          <p:cNvSpPr/>
          <p:nvPr/>
        </p:nvSpPr>
        <p:spPr>
          <a:xfrm>
            <a:off x="3600897" y="3881551"/>
            <a:ext cx="1527050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CBB9BB-FFC4-CA70-E9CF-A433AAD3395D}"/>
              </a:ext>
            </a:extLst>
          </p:cNvPr>
          <p:cNvSpPr/>
          <p:nvPr/>
        </p:nvSpPr>
        <p:spPr>
          <a:xfrm>
            <a:off x="5350963" y="3702242"/>
            <a:ext cx="1527050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6EDE5B-F995-678D-2F1C-7637F2BA28E1}"/>
              </a:ext>
            </a:extLst>
          </p:cNvPr>
          <p:cNvSpPr/>
          <p:nvPr/>
        </p:nvSpPr>
        <p:spPr>
          <a:xfrm>
            <a:off x="7101030" y="3881551"/>
            <a:ext cx="1527050" cy="1221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A1F392-FFBE-FA7A-C321-6FE5430D8C72}"/>
              </a:ext>
            </a:extLst>
          </p:cNvPr>
          <p:cNvSpPr txBox="1"/>
          <p:nvPr/>
        </p:nvSpPr>
        <p:spPr>
          <a:xfrm>
            <a:off x="520476" y="2639608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11. Predictive Maintenance</a:t>
            </a:r>
            <a:endParaRPr lang="en-IN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7BAFA2-7516-B4E9-184E-ADDDB82A2D1A}"/>
              </a:ext>
            </a:extLst>
          </p:cNvPr>
          <p:cNvSpPr txBox="1"/>
          <p:nvPr/>
        </p:nvSpPr>
        <p:spPr>
          <a:xfrm>
            <a:off x="212341" y="4050271"/>
            <a:ext cx="152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12. Feedback Loop and Improvement</a:t>
            </a:r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A454AB-8C2B-D0AC-D456-780381AA5262}"/>
              </a:ext>
            </a:extLst>
          </p:cNvPr>
          <p:cNvSpPr txBox="1"/>
          <p:nvPr/>
        </p:nvSpPr>
        <p:spPr>
          <a:xfrm>
            <a:off x="1955892" y="3931583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13. Ethical Considerations</a:t>
            </a:r>
            <a:endParaRPr lang="en-IN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393191-460D-8111-AF70-7CF8BBC24612}"/>
              </a:ext>
            </a:extLst>
          </p:cNvPr>
          <p:cNvSpPr txBox="1"/>
          <p:nvPr/>
        </p:nvSpPr>
        <p:spPr>
          <a:xfrm>
            <a:off x="3638595" y="4076873"/>
            <a:ext cx="152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14. Scalability and Infrastructure</a:t>
            </a:r>
            <a:endParaRPr lang="en-IN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F84B8C-6353-F9B6-F92E-E4588DDF6CF9}"/>
              </a:ext>
            </a:extLst>
          </p:cNvPr>
          <p:cNvSpPr txBox="1"/>
          <p:nvPr/>
        </p:nvSpPr>
        <p:spPr>
          <a:xfrm>
            <a:off x="5350963" y="4055019"/>
            <a:ext cx="1527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15. Employee Training</a:t>
            </a:r>
            <a:endParaRPr lang="en-IN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EF9387-A480-58BE-328A-A5B4B7A0D58E}"/>
              </a:ext>
            </a:extLst>
          </p:cNvPr>
          <p:cNvSpPr txBox="1"/>
          <p:nvPr/>
        </p:nvSpPr>
        <p:spPr>
          <a:xfrm>
            <a:off x="7028516" y="4195269"/>
            <a:ext cx="17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16. Performance Measurement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0988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A732-B81E-2E6B-46D1-69DB591D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720" y="1960930"/>
            <a:ext cx="3817625" cy="763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5000" i="1" dirty="0">
                <a:latin typeface="Algerian" panose="04020705040A02060702" pitchFamily="82" charset="0"/>
                <a:cs typeface="MV Boli" panose="0200050003020009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488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(16:9)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Wingdings</vt:lpstr>
      <vt:lpstr>Office Theme</vt:lpstr>
      <vt:lpstr>Proactive Support &amp; Predictive Analytics</vt:lpstr>
      <vt:lpstr>Introduction and Benefits 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2023-08-29T07:48:07Z</dcterms:modified>
</cp:coreProperties>
</file>