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00C8-E6CB-9BE2-3D3E-2F5C16A71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054CC-6609-A48C-B947-7A3501044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FD1D6-5A4D-8F0A-7C03-A0ACE6C6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B7F4-137C-4369-9B8E-632520FDF473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A4A08-D80E-FE86-1C90-935036B3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26485-C2AD-6C33-6897-83B0E8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B26F-4423-4B37-BCD5-6DD4FFEF0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59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6DC8-C868-E186-8628-655E7BD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97D46-6364-C99F-CE72-1C179CDC4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60C9-B1DD-EC18-4D1C-8F1E7E0E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B7F4-137C-4369-9B8E-632520FDF473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CD299-6FD2-F611-C179-0CBE3A54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3CF58-74E0-95E1-EC33-BC28EB1A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B26F-4423-4B37-BCD5-6DD4FFEF0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33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34B2E-7B20-42FC-92D9-E5A2E25CF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C7B6C-2596-15F6-5846-A6523C3A8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43A50-32B9-A05A-86DF-5F3D5183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B7F4-137C-4369-9B8E-632520FDF473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003BA-965B-9982-3AAB-BC882B32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8280C-1751-9C08-E23B-B83428BA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B26F-4423-4B37-BCD5-6DD4FFEF0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33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766C-0472-37E8-8387-91349B2E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83AFC-5A12-6BD1-BC68-9D725BF3C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62B66-4249-94BB-5F5A-E64694AD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B7F4-137C-4369-9B8E-632520FDF473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31070-6584-F8C4-7CCF-C8365514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5685A-CF66-EEF3-37CB-95033DFE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B26F-4423-4B37-BCD5-6DD4FFEF0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05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ADD5-B006-4EFC-A174-F2B4D5A9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D1EFC-EC28-80CD-ECB8-7E469D3F3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6CED8-9596-75A0-5045-054ED585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B7F4-137C-4369-9B8E-632520FDF473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A8965-4444-7239-65D6-5D60CE36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F4E71-AFC7-7D29-D248-DC1CF804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B26F-4423-4B37-BCD5-6DD4FFEF0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81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D7F9-39BE-E93E-A4B7-BEAE96F0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B6871-BB26-B1C0-23E4-0ECB4B2C5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A5E86-4C1E-B263-ADA7-06CEEC28A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944C3-FC4A-EB6E-173D-BB16A6CF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B7F4-137C-4369-9B8E-632520FDF473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1908D-03D3-187B-E892-F4DBE5B1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F6EEE-AE9A-C919-3154-F38E8D4E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B26F-4423-4B37-BCD5-6DD4FFEF0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24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4479D-2427-0175-A582-4B0B9022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4A1E3-4078-F13E-0F61-164C2AA5A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4FA1E-121C-D0E9-87CC-D03A14916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406F4-28C4-158C-26E7-77938E542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C62BEF-F319-5730-B920-BA6F6B207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E20F3-DCA2-264A-0F14-59F7A04D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B7F4-137C-4369-9B8E-632520FDF473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CB739B-B003-B2A3-F705-BC1BA53F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2A3EE6-E724-AC1B-1F26-6D3F2982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B26F-4423-4B37-BCD5-6DD4FFEF0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06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C7458-DAF2-071E-7ACA-0C31E25D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17373-45C9-19FB-2468-AB206929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B7F4-137C-4369-9B8E-632520FDF473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E5CB2-AE32-633B-F683-27A11727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11E17-6B29-2725-1B6E-684479E4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B26F-4423-4B37-BCD5-6DD4FFEF0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5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B7565E-4B11-B02E-9096-D207F316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B7F4-137C-4369-9B8E-632520FDF473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D970C9-8D02-F8B5-64A5-C797E461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3ADDF-B892-1CA8-AD94-77BEF74A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B26F-4423-4B37-BCD5-6DD4FFEF0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03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96B0-48AF-7627-405D-59C2277C3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5225C-1C59-5DC3-8F64-A33A8B39D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87625-8B9C-79D4-8711-EB8E3974D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593BD-F5AF-B12C-3F9B-2E02C9A6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B7F4-137C-4369-9B8E-632520FDF473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D86E0-9F8F-FFEC-185A-76B9A2D95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BD664-9637-2BC9-2627-DBB5601D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B26F-4423-4B37-BCD5-6DD4FFEF0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42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9D7C-DCE2-107B-85C1-46091505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1A1B9-A76C-96BF-4569-F137962F8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E5496-D83B-927F-72F6-4BF0978A0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5355E-BE03-FFCF-7327-0B25C8A8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B7F4-137C-4369-9B8E-632520FDF473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694F7-9005-D6AA-977E-B63478AF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1CDD7-1A1C-C730-77D0-52FF82F4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B26F-4423-4B37-BCD5-6DD4FFEF0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30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0D0B9-C60C-2571-E8DB-E613948D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7DEC6-891F-21E1-F9D1-0CCAF7FAF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F78B5-42FE-B6B5-75B1-840A1EE68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FB7F4-137C-4369-9B8E-632520FDF473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A2A2D-1F10-97CD-A9BC-713DD5C50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F0FCA-DB8F-EC1F-AED7-5EC84EA6C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EB26F-4423-4B37-BCD5-6DD4FFEF0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1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CC9C81-C0A5-6A5E-754E-3BFC89A912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117"/>
          <a:stretch/>
        </p:blipFill>
        <p:spPr>
          <a:xfrm>
            <a:off x="468197" y="838253"/>
            <a:ext cx="5627803" cy="47507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0A280A-4CAA-0021-8233-F9DBD1F3528A}"/>
              </a:ext>
            </a:extLst>
          </p:cNvPr>
          <p:cNvSpPr txBox="1"/>
          <p:nvPr/>
        </p:nvSpPr>
        <p:spPr>
          <a:xfrm>
            <a:off x="6589335" y="1149712"/>
            <a:ext cx="448715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200" b="1" dirty="0">
                <a:latin typeface="Google Sans"/>
              </a:rPr>
              <a:t>S</a:t>
            </a:r>
            <a:r>
              <a:rPr lang="en-GB" sz="2200" b="1" i="0" dirty="0">
                <a:effectLst/>
                <a:latin typeface="Google Sans"/>
              </a:rPr>
              <a:t>tep-by-step explanation:</a:t>
            </a:r>
          </a:p>
          <a:p>
            <a:pPr algn="l"/>
            <a:endParaRPr lang="en-GB" sz="2200" b="1" i="0" dirty="0">
              <a:effectLst/>
              <a:latin typeface="Google Sans"/>
            </a:endParaRP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Google Sans"/>
              </a:rPr>
              <a:t> The float variable is initialized with 20.45.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Google Sans"/>
              </a:rPr>
              <a:t> The float value is converted to integer. The integer value is 20.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Google Sans"/>
              </a:rPr>
              <a:t> The following operations are performed on the variable: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effectLst/>
                <a:latin typeface="Google Sans"/>
              </a:rPr>
              <a:t>Post decrement: The value of the variable is decremented by 1. The value becomes 19.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effectLst/>
                <a:latin typeface="Google Sans"/>
              </a:rPr>
              <a:t>Pre decrement: The value of the variable is decremented by 1 before any other operations are performed. The value becomes 18.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effectLst/>
                <a:latin typeface="Google Sans"/>
              </a:rPr>
              <a:t>Pre increment: The value of the variable is incremented by 1. The value becomes 19.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Google Sans"/>
              </a:rPr>
              <a:t>The value of the variable is printed. The value is 19.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060C3C-FBDF-7745-44B1-094DA1E4E10E}"/>
              </a:ext>
            </a:extLst>
          </p:cNvPr>
          <p:cNvSpPr txBox="1"/>
          <p:nvPr/>
        </p:nvSpPr>
        <p:spPr>
          <a:xfrm>
            <a:off x="6617616" y="414779"/>
            <a:ext cx="14988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/>
              <a:t>Ans : 19</a:t>
            </a:r>
            <a:endParaRPr lang="en-IN" sz="2500" b="1" dirty="0"/>
          </a:p>
        </p:txBody>
      </p:sp>
    </p:spTree>
    <p:extLst>
      <p:ext uri="{BB962C8B-B14F-4D97-AF65-F5344CB8AC3E}">
        <p14:creationId xmlns:p14="http://schemas.microsoft.com/office/powerpoint/2010/main" val="172703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DEF733-8BE7-7146-7B7F-0F7FC241E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74" y="631235"/>
            <a:ext cx="4126964" cy="50814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6A296F-F75B-4219-AE57-861F2F6FB2A8}"/>
              </a:ext>
            </a:extLst>
          </p:cNvPr>
          <p:cNvSpPr txBox="1"/>
          <p:nvPr/>
        </p:nvSpPr>
        <p:spPr>
          <a:xfrm>
            <a:off x="6231118" y="2205872"/>
            <a:ext cx="4543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Ans: </a:t>
            </a:r>
            <a:r>
              <a:rPr lang="en-GB" sz="2200" dirty="0"/>
              <a:t>Reverses a string and print it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039180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41D44D-5155-E05C-B3EC-0867F5F23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21" y="386780"/>
            <a:ext cx="4947391" cy="5872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DBCF32-E786-D99F-89C9-054F45B10F00}"/>
              </a:ext>
            </a:extLst>
          </p:cNvPr>
          <p:cNvSpPr txBox="1"/>
          <p:nvPr/>
        </p:nvSpPr>
        <p:spPr>
          <a:xfrm>
            <a:off x="7277493" y="2215093"/>
            <a:ext cx="51874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Ans : </a:t>
            </a:r>
          </a:p>
          <a:p>
            <a:endParaRPr lang="en-GB" sz="2200" b="1" dirty="0"/>
          </a:p>
          <a:p>
            <a:r>
              <a:rPr lang="en-GB" sz="2200" dirty="0"/>
              <a:t>3</a:t>
            </a:r>
          </a:p>
          <a:p>
            <a:r>
              <a:rPr lang="en-GB" sz="2200" dirty="0"/>
              <a:t>1000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73660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AEE8EB-8B0B-63B5-E3DD-18D7AF872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16" y="526717"/>
            <a:ext cx="3730152" cy="5578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57FB09-1BF0-D038-C6EA-EF8453A821F5}"/>
              </a:ext>
            </a:extLst>
          </p:cNvPr>
          <p:cNvSpPr txBox="1"/>
          <p:nvPr/>
        </p:nvSpPr>
        <p:spPr>
          <a:xfrm>
            <a:off x="5863752" y="975673"/>
            <a:ext cx="539213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br>
              <a:rPr lang="en-GB" b="0" i="0" dirty="0">
                <a:solidFill>
                  <a:srgbClr val="E3E3E3"/>
                </a:solidFill>
                <a:effectLst/>
                <a:latin typeface="Google Sans"/>
              </a:rPr>
            </a:br>
            <a:r>
              <a:rPr lang="en-GB" sz="2200" b="1" i="0" dirty="0">
                <a:effectLst/>
                <a:latin typeface="Google Sans"/>
              </a:rPr>
              <a:t>The correct output is 8 , 24.</a:t>
            </a:r>
          </a:p>
          <a:p>
            <a:pPr algn="l"/>
            <a:endParaRPr lang="en-GB" sz="2200" b="1" i="0" dirty="0">
              <a:effectLst/>
              <a:latin typeface="Google Sans"/>
            </a:endParaRPr>
          </a:p>
          <a:p>
            <a:pPr algn="l"/>
            <a:r>
              <a:rPr lang="en-GB" b="0" i="0" dirty="0">
                <a:effectLst/>
                <a:latin typeface="Google Sans"/>
              </a:rPr>
              <a:t>Here is the step-by-step explanation: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Google Sans"/>
              </a:rPr>
              <a:t>The width, depth, and height are initialized to 2.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Google Sans"/>
              </a:rPr>
              <a:t>The volume is calculated as height * width * depth = 2 * 2 * 2 = 8.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Google Sans"/>
              </a:rPr>
              <a:t>The surface area is calculated as 2 * (surf1 + surf2 + surf3)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effectLst/>
                <a:latin typeface="Google Sans"/>
              </a:rPr>
              <a:t>surf1 = height * width = 2 * 2 = 4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effectLst/>
                <a:latin typeface="Google Sans"/>
              </a:rPr>
              <a:t>surf2 = width * depth = 2 * 2 = 4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effectLst/>
                <a:latin typeface="Google Sans"/>
              </a:rPr>
              <a:t>surf3 = height * depth = 2 * 2 = 4 Therefore, surface area = 2 * (4 + 4 + 4) = 24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Google Sans"/>
              </a:rPr>
              <a:t>The volume = 8 and surface area = 24 are displayed.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354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91275E-B90F-F414-0056-581515F76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63" y="393434"/>
            <a:ext cx="4870597" cy="59790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009365-3610-EE89-AEB8-11AA7C7BF1F7}"/>
              </a:ext>
            </a:extLst>
          </p:cNvPr>
          <p:cNvSpPr txBox="1"/>
          <p:nvPr/>
        </p:nvSpPr>
        <p:spPr>
          <a:xfrm>
            <a:off x="6432141" y="2573518"/>
            <a:ext cx="46662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Ans : </a:t>
            </a:r>
            <a:r>
              <a:rPr lang="en-GB" sz="2200" b="0" i="0" dirty="0">
                <a:effectLst/>
                <a:latin typeface="Google Sans"/>
              </a:rPr>
              <a:t>conversion of an infix expression to a postfix expression.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02195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B1DAEA-0741-116D-672B-BCA093FC6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74" y="510984"/>
            <a:ext cx="5243717" cy="5889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CAC3F8-3024-CE30-D83A-2312A713EDE0}"/>
              </a:ext>
            </a:extLst>
          </p:cNvPr>
          <p:cNvSpPr txBox="1"/>
          <p:nvPr/>
        </p:nvSpPr>
        <p:spPr>
          <a:xfrm>
            <a:off x="6807807" y="2361497"/>
            <a:ext cx="40746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Ans : </a:t>
            </a:r>
            <a:br>
              <a:rPr lang="en-GB" sz="2400" dirty="0"/>
            </a:br>
            <a:r>
              <a:rPr lang="en-GB" sz="2200" b="0" i="0" dirty="0">
                <a:effectLst/>
                <a:latin typeface="Google Sans"/>
              </a:rPr>
              <a:t>The computer will display the same output for 0 values of inputs X (less than 50).</a:t>
            </a:r>
            <a:r>
              <a:rPr lang="en-GB" sz="2200" b="1" dirty="0"/>
              <a:t> 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371714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3FE64C-2A8B-0650-5E6A-47AC8032B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47" y="1052795"/>
            <a:ext cx="5470262" cy="41508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56F9DD-2516-8B5F-E841-CC7D8A81201F}"/>
              </a:ext>
            </a:extLst>
          </p:cNvPr>
          <p:cNvSpPr txBox="1"/>
          <p:nvPr/>
        </p:nvSpPr>
        <p:spPr>
          <a:xfrm>
            <a:off x="7729980" y="2753869"/>
            <a:ext cx="2696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Ans : O(N)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649737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6C2F84-9BDF-36C1-171F-826B2D249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81" y="741165"/>
            <a:ext cx="5277091" cy="5112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87ED97-3351-918D-B3CA-C2385142946D}"/>
              </a:ext>
            </a:extLst>
          </p:cNvPr>
          <p:cNvSpPr txBox="1"/>
          <p:nvPr/>
        </p:nvSpPr>
        <p:spPr>
          <a:xfrm>
            <a:off x="7196484" y="2903959"/>
            <a:ext cx="3474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Ans : call by reference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33412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3B50ED-5945-3A5E-0092-1F762908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49" y="556011"/>
            <a:ext cx="6108442" cy="52697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3119E1-4BBF-FD78-A979-9731DDEC5A5D}"/>
              </a:ext>
            </a:extLst>
          </p:cNvPr>
          <p:cNvSpPr txBox="1"/>
          <p:nvPr/>
        </p:nvSpPr>
        <p:spPr>
          <a:xfrm>
            <a:off x="8210746" y="2762053"/>
            <a:ext cx="284689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dirty="0"/>
              <a:t>Ans : 5</a:t>
            </a:r>
            <a:endParaRPr lang="en-IN" sz="2300" b="1" dirty="0"/>
          </a:p>
        </p:txBody>
      </p:sp>
    </p:spTree>
    <p:extLst>
      <p:ext uri="{BB962C8B-B14F-4D97-AF65-F5344CB8AC3E}">
        <p14:creationId xmlns:p14="http://schemas.microsoft.com/office/powerpoint/2010/main" val="239942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9CB805-0902-DCA5-8CC0-32D228284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81" y="886994"/>
            <a:ext cx="5448426" cy="4806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08AB22-18F7-5DEF-E00F-15FCBABE89FB}"/>
              </a:ext>
            </a:extLst>
          </p:cNvPr>
          <p:cNvSpPr txBox="1"/>
          <p:nvPr/>
        </p:nvSpPr>
        <p:spPr>
          <a:xfrm>
            <a:off x="6796724" y="2403836"/>
            <a:ext cx="46474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Ans: </a:t>
            </a:r>
            <a:r>
              <a:rPr lang="en-GB" sz="2200" dirty="0"/>
              <a:t>None of the above</a:t>
            </a:r>
          </a:p>
          <a:p>
            <a:endParaRPr lang="en-GB" sz="2200" dirty="0"/>
          </a:p>
          <a:p>
            <a:r>
              <a:rPr lang="en-GB" sz="2200" dirty="0"/>
              <a:t>The number of inputs less than 100 that will produce an odd output is 51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4633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6F31A0-8831-95AC-CE8A-040B02FE6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53" y="911410"/>
            <a:ext cx="7375322" cy="4593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669649-ABD0-D770-BCBA-DAB776B29456}"/>
              </a:ext>
            </a:extLst>
          </p:cNvPr>
          <p:cNvSpPr txBox="1"/>
          <p:nvPr/>
        </p:nvSpPr>
        <p:spPr>
          <a:xfrm>
            <a:off x="8059918" y="2554663"/>
            <a:ext cx="39875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Ans: </a:t>
            </a:r>
            <a:r>
              <a:rPr lang="en-GB" sz="2200" dirty="0"/>
              <a:t>Code will be in an infinite loop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923550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324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 D I T H</dc:creator>
  <cp:lastModifiedBy>E D I T H</cp:lastModifiedBy>
  <cp:revision>2</cp:revision>
  <dcterms:created xsi:type="dcterms:W3CDTF">2023-08-28T09:54:55Z</dcterms:created>
  <dcterms:modified xsi:type="dcterms:W3CDTF">2023-08-28T10:54:41Z</dcterms:modified>
</cp:coreProperties>
</file>