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92" r:id="rId5"/>
    <p:sldId id="276" r:id="rId6"/>
    <p:sldId id="318" r:id="rId7"/>
    <p:sldId id="296" r:id="rId8"/>
    <p:sldId id="316" r:id="rId9"/>
    <p:sldId id="300" r:id="rId10"/>
    <p:sldId id="298" r:id="rId11"/>
    <p:sldId id="301" r:id="rId12"/>
    <p:sldId id="317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288" r:id="rId28"/>
    <p:sldId id="289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78" d="100"/>
          <a:sy n="78" d="100"/>
        </p:scale>
        <p:origin x="154" y="62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35818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979302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7767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14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587" y="1408415"/>
            <a:ext cx="6339434" cy="2608858"/>
          </a:xfrm>
        </p:spPr>
        <p:txBody>
          <a:bodyPr/>
          <a:lstStyle/>
          <a:p>
            <a:r>
              <a:rPr lang="en-US" sz="6600" dirty="0" err="1">
                <a:latin typeface="Aptos Display" panose="020B0004020202020204" pitchFamily="34" charset="0"/>
              </a:rPr>
              <a:t>Atliq</a:t>
            </a:r>
            <a:r>
              <a:rPr lang="en-US" sz="6600" dirty="0">
                <a:latin typeface="Aptos Display" panose="020B0004020202020204" pitchFamily="34" charset="0"/>
              </a:rPr>
              <a:t> </a:t>
            </a:r>
            <a:r>
              <a:rPr lang="en-US" sz="6600" dirty="0" err="1">
                <a:latin typeface="Aptos Display" panose="020B0004020202020204" pitchFamily="34" charset="0"/>
              </a:rPr>
              <a:t>Hardwares</a:t>
            </a:r>
            <a:br>
              <a:rPr lang="en-US" dirty="0"/>
            </a:br>
            <a:r>
              <a:rPr lang="en-US" sz="4000" dirty="0"/>
              <a:t>Consumer Goods</a:t>
            </a:r>
            <a:br>
              <a:rPr lang="en-US" sz="4000" dirty="0"/>
            </a:br>
            <a:r>
              <a:rPr lang="en-US" sz="4000" dirty="0"/>
              <a:t>Ad-Hoc Insights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12984" y="4117998"/>
            <a:ext cx="2222088" cy="825909"/>
          </a:xfrm>
        </p:spPr>
        <p:txBody>
          <a:bodyPr/>
          <a:lstStyle/>
          <a:p>
            <a:r>
              <a:rPr lang="en-US" dirty="0"/>
              <a:t>Presented by</a:t>
            </a:r>
          </a:p>
          <a:p>
            <a:r>
              <a:rPr lang="en-US" dirty="0"/>
              <a:t>POOJITHA K </a:t>
            </a:r>
          </a:p>
          <a:p>
            <a:endParaRPr lang="en-US" dirty="0"/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4983" r="4983"/>
          <a:stretch/>
        </p:blipFill>
        <p:spPr>
          <a:xfrm>
            <a:off x="6742557" y="821836"/>
            <a:ext cx="4405503" cy="5066346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6135DF-81AF-E31A-EFF5-8FF2D64E6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832"/>
            <a:ext cx="1455174" cy="14846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56B4DD-5D1B-1AC7-0E1A-F3C7FA07A4BA}"/>
              </a:ext>
            </a:extLst>
          </p:cNvPr>
          <p:cNvSpPr txBox="1"/>
          <p:nvPr/>
        </p:nvSpPr>
        <p:spPr>
          <a:xfrm>
            <a:off x="727587" y="59889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SQL PROJECT CHALLENGE</a:t>
            </a: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8CDD0-9E45-9BA4-C1B2-4692654E7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471290"/>
            <a:ext cx="2892387" cy="852786"/>
          </a:xfrm>
          <a:solidFill>
            <a:schemeClr val="accent3"/>
          </a:solidFill>
        </p:spPr>
        <p:txBody>
          <a:bodyPr/>
          <a:lstStyle/>
          <a:p>
            <a:r>
              <a:rPr lang="en-US" dirty="0"/>
              <a:t>REQUEST-4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28DBF-4F4F-DDDC-E642-338ED279807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48307" y="2938834"/>
            <a:ext cx="4260180" cy="1294530"/>
          </a:xfrm>
        </p:spPr>
        <p:txBody>
          <a:bodyPr/>
          <a:lstStyle/>
          <a:p>
            <a:r>
              <a:rPr lang="en-US" sz="4000" b="1" dirty="0">
                <a:latin typeface="+mj-lt"/>
              </a:rPr>
              <a:t>QUERY: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97264-EBC2-3E87-1980-A6EBEF06E07B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40BAB8-6D33-69E4-0AD0-7AE6A1A6A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60" y="3672426"/>
            <a:ext cx="8449854" cy="28388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6C0D5A-C02D-FF4F-1715-A831D610DEF3}"/>
              </a:ext>
            </a:extLst>
          </p:cNvPr>
          <p:cNvSpPr txBox="1"/>
          <p:nvPr/>
        </p:nvSpPr>
        <p:spPr>
          <a:xfrm>
            <a:off x="484632" y="1190879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Which segment had the most increase in unique products in 2021 vs 2020? </a:t>
            </a:r>
            <a:br>
              <a:rPr lang="en-US" sz="2000" dirty="0"/>
            </a:br>
            <a:r>
              <a:rPr lang="en-US" sz="2000" dirty="0"/>
              <a:t>The final output contains these fields, segment product_count_2020 product_count_2021 difference </a:t>
            </a:r>
          </a:p>
        </p:txBody>
      </p:sp>
    </p:spTree>
    <p:extLst>
      <p:ext uri="{BB962C8B-B14F-4D97-AF65-F5344CB8AC3E}">
        <p14:creationId xmlns:p14="http://schemas.microsoft.com/office/powerpoint/2010/main" val="3041965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1257E-A20F-BA57-3A74-690C75CEE92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81934" y="1904091"/>
            <a:ext cx="2217135" cy="733332"/>
          </a:xfrm>
        </p:spPr>
        <p:txBody>
          <a:bodyPr/>
          <a:lstStyle/>
          <a:p>
            <a:r>
              <a:rPr lang="en-US" sz="3600" b="1" dirty="0">
                <a:latin typeface="+mj-lt"/>
              </a:rPr>
              <a:t>OUTPUT: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9D747-9F01-D359-61BB-909B44E09C9B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0C68E7-A935-8F31-3349-6A6CC5F96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34" y="2633551"/>
            <a:ext cx="5372850" cy="15908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609D89-0686-53A5-A640-E30465EA7021}"/>
              </a:ext>
            </a:extLst>
          </p:cNvPr>
          <p:cNvSpPr txBox="1"/>
          <p:nvPr/>
        </p:nvSpPr>
        <p:spPr>
          <a:xfrm>
            <a:off x="6096000" y="189046"/>
            <a:ext cx="22712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+mj-lt"/>
              </a:rPr>
              <a:t>INSIGHTS: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FFD853-16AD-025A-2AD4-1FE9CB45D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44182"/>
            <a:ext cx="5677692" cy="42582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304006-DAFC-597A-9B16-0305AF9C20AB}"/>
              </a:ext>
            </a:extLst>
          </p:cNvPr>
          <p:cNvSpPr txBox="1"/>
          <p:nvPr/>
        </p:nvSpPr>
        <p:spPr>
          <a:xfrm>
            <a:off x="6016945" y="419879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/>
          </a:p>
          <a:p>
            <a:r>
              <a:rPr lang="en-US" sz="2000" b="1" dirty="0">
                <a:solidFill>
                  <a:srgbClr val="7030A0"/>
                </a:solidFill>
              </a:rPr>
              <a:t>Accessories saw the highest growth in unique products from 2020 to 2021, while Storage and Networking had the least growth.</a:t>
            </a:r>
            <a:endParaRPr lang="en-US" sz="2000" dirty="0">
              <a:solidFill>
                <a:srgbClr val="7030A0"/>
              </a:solidFill>
            </a:endParaRPr>
          </a:p>
          <a:p>
            <a:endParaRPr lang="en-US" sz="1800" b="1" dirty="0">
              <a:latin typeface="+mj-lt"/>
            </a:endParaRPr>
          </a:p>
        </p:txBody>
      </p:sp>
      <p:pic>
        <p:nvPicPr>
          <p:cNvPr id="28" name="Graphic 27" descr="Back with solid fill">
            <a:extLst>
              <a:ext uri="{FF2B5EF4-FFF2-40B4-BE49-F238E27FC236}">
                <a16:creationId xmlns:a16="http://schemas.microsoft.com/office/drawing/2014/main" id="{81E644FB-ED91-D25C-0206-3A449B299C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3018" y="17488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814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77DD9-1EBF-CDF9-BCEE-7AB47262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346750"/>
            <a:ext cx="5117162" cy="764295"/>
          </a:xfrm>
        </p:spPr>
        <p:txBody>
          <a:bodyPr/>
          <a:lstStyle/>
          <a:p>
            <a:r>
              <a:rPr lang="en-US" dirty="0"/>
              <a:t>REQUEST-5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618A0-1C4B-78B6-DC06-8D224DB2CE7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4632" y="1213455"/>
            <a:ext cx="5611368" cy="1294530"/>
          </a:xfrm>
        </p:spPr>
        <p:txBody>
          <a:bodyPr/>
          <a:lstStyle/>
          <a:p>
            <a:r>
              <a:rPr lang="en-US" sz="2000" dirty="0"/>
              <a:t>Get the products that have the highest and lowest manufacturing costs. </a:t>
            </a:r>
            <a:br>
              <a:rPr lang="en-US" sz="2000" dirty="0"/>
            </a:br>
            <a:r>
              <a:rPr lang="en-US" sz="2000" dirty="0"/>
              <a:t>The final output should contain these fields, </a:t>
            </a:r>
            <a:r>
              <a:rPr lang="en-US" sz="2000" dirty="0" err="1"/>
              <a:t>product_code</a:t>
            </a:r>
            <a:r>
              <a:rPr lang="en-US" sz="2000" dirty="0"/>
              <a:t> product </a:t>
            </a:r>
            <a:r>
              <a:rPr lang="en-US" sz="2000" dirty="0" err="1"/>
              <a:t>manufacturing_cost</a:t>
            </a:r>
            <a:r>
              <a:rPr lang="en-US" sz="2000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E7C3C-B7F4-234A-03F2-2DAEE175F563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65A496-139E-CC29-B16E-3B2C6905D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3685478"/>
            <a:ext cx="10221751" cy="27150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F9FDB7-BAFF-75DE-77F1-7A2D6B96B0F0}"/>
              </a:ext>
            </a:extLst>
          </p:cNvPr>
          <p:cNvSpPr txBox="1"/>
          <p:nvPr/>
        </p:nvSpPr>
        <p:spPr>
          <a:xfrm>
            <a:off x="484632" y="2977592"/>
            <a:ext cx="21012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+mj-lt"/>
              </a:rPr>
              <a:t>QUERY:</a:t>
            </a:r>
          </a:p>
        </p:txBody>
      </p:sp>
    </p:spTree>
    <p:extLst>
      <p:ext uri="{BB962C8B-B14F-4D97-AF65-F5344CB8AC3E}">
        <p14:creationId xmlns:p14="http://schemas.microsoft.com/office/powerpoint/2010/main" val="160505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C65E0-7153-287B-4907-CD4BF53B1EC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76107" y="1455903"/>
            <a:ext cx="2617084" cy="684170"/>
          </a:xfrm>
        </p:spPr>
        <p:txBody>
          <a:bodyPr/>
          <a:lstStyle/>
          <a:p>
            <a:r>
              <a:rPr lang="en-US" sz="3600" b="1" dirty="0">
                <a:latin typeface="+mj-lt"/>
              </a:rPr>
              <a:t>OUTPUT: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BBFB9-2B11-01C1-F878-990B29BD28C1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EC6C78-041F-6CF2-5695-9B980A4A9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07" y="2302896"/>
            <a:ext cx="4239217" cy="9716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9B8DBB-9854-933E-BF76-1D209A2E826E}"/>
              </a:ext>
            </a:extLst>
          </p:cNvPr>
          <p:cNvSpPr txBox="1"/>
          <p:nvPr/>
        </p:nvSpPr>
        <p:spPr>
          <a:xfrm>
            <a:off x="6201681" y="1227603"/>
            <a:ext cx="27448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+mj-lt"/>
              </a:rPr>
              <a:t>INSIGHTS:</a:t>
            </a:r>
            <a:endParaRPr lang="en-US" sz="3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882AC91-8B5C-727D-41FC-B2D6F7405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681" y="3429000"/>
            <a:ext cx="4515480" cy="16671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776EE74-81E2-C44F-2ADF-F1D815CE195A}"/>
              </a:ext>
            </a:extLst>
          </p:cNvPr>
          <p:cNvSpPr txBox="1"/>
          <p:nvPr/>
        </p:nvSpPr>
        <p:spPr>
          <a:xfrm>
            <a:off x="6106861" y="1951143"/>
            <a:ext cx="470511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The AQ HOME Allin1 Gen 2 (DESKTOP) stands out with the highest manufacturing cost, while the AQ Master Wired (MOUSE) is the most cost-efficient to produce.</a:t>
            </a:r>
          </a:p>
        </p:txBody>
      </p:sp>
      <p:pic>
        <p:nvPicPr>
          <p:cNvPr id="18" name="Graphic 17" descr="Arrow: Straight with solid fill">
            <a:extLst>
              <a:ext uri="{FF2B5EF4-FFF2-40B4-BE49-F238E27FC236}">
                <a16:creationId xmlns:a16="http://schemas.microsoft.com/office/drawing/2014/main" id="{02B20D12-42BB-7D1A-9537-79769C0C53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4953892" y="23315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24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FF168-1085-AD8A-3B5E-24C7BE4D1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366414"/>
            <a:ext cx="3069368" cy="764295"/>
          </a:xfrm>
        </p:spPr>
        <p:txBody>
          <a:bodyPr/>
          <a:lstStyle/>
          <a:p>
            <a:r>
              <a:rPr lang="en-US" dirty="0"/>
              <a:t>REQUEST-6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80AFA-6148-30EC-5252-3E8EBB0D9E92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A5B1F7FA-DF34-EF65-A02E-32F03A4ECBB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4631" y="1130709"/>
            <a:ext cx="6732245" cy="1809136"/>
          </a:xfrm>
        </p:spPr>
        <p:txBody>
          <a:bodyPr/>
          <a:lstStyle/>
          <a:p>
            <a:r>
              <a:rPr lang="en-US" sz="2000" dirty="0"/>
              <a:t>Generate a report which contains the top 5 customers who received an average high </a:t>
            </a:r>
            <a:r>
              <a:rPr lang="en-US" sz="2000" dirty="0" err="1"/>
              <a:t>pre_invoice_discount_pct</a:t>
            </a:r>
            <a:r>
              <a:rPr lang="en-US" sz="2000" dirty="0"/>
              <a:t> for the fiscal year 2021 and in the Indian market. </a:t>
            </a:r>
            <a:br>
              <a:rPr lang="en-US" sz="2000" dirty="0"/>
            </a:br>
            <a:r>
              <a:rPr lang="en-US" sz="2000" dirty="0"/>
              <a:t>The final output contains these fields, </a:t>
            </a:r>
            <a:r>
              <a:rPr lang="en-US" sz="2000" dirty="0" err="1"/>
              <a:t>customer_code</a:t>
            </a:r>
            <a:r>
              <a:rPr lang="en-US" sz="2000" dirty="0"/>
              <a:t> customer </a:t>
            </a:r>
            <a:r>
              <a:rPr lang="en-US" sz="2000" dirty="0" err="1"/>
              <a:t>average_discount_percentage</a:t>
            </a:r>
            <a:r>
              <a:rPr lang="en-US" sz="20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0EC402-5720-361B-DC71-C2FF54D06D59}"/>
              </a:ext>
            </a:extLst>
          </p:cNvPr>
          <p:cNvSpPr txBox="1"/>
          <p:nvPr/>
        </p:nvSpPr>
        <p:spPr>
          <a:xfrm>
            <a:off x="506000" y="3059668"/>
            <a:ext cx="17849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+mj-lt"/>
              </a:rPr>
              <a:t>QUERY: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1A6A2A-1275-1F21-CA58-6CFE09707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1" y="3887377"/>
            <a:ext cx="10075214" cy="216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079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44314-7288-9FEC-E1C6-6FB81C14FBB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07650" y="1916700"/>
            <a:ext cx="2445381" cy="605513"/>
          </a:xfrm>
        </p:spPr>
        <p:txBody>
          <a:bodyPr/>
          <a:lstStyle/>
          <a:p>
            <a:r>
              <a:rPr lang="en-US" sz="3600" b="1" dirty="0">
                <a:latin typeface="+mj-lt"/>
              </a:rPr>
              <a:t>OUTPUT: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7F974-EC54-450D-F147-716FA9FACB70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44E2AD-0BDB-0F8E-BAC0-F685BB723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50" y="2741847"/>
            <a:ext cx="3267531" cy="17528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EB4D21-7579-E110-3F63-F391350DD82F}"/>
              </a:ext>
            </a:extLst>
          </p:cNvPr>
          <p:cNvSpPr txBox="1"/>
          <p:nvPr/>
        </p:nvSpPr>
        <p:spPr>
          <a:xfrm>
            <a:off x="5710072" y="478250"/>
            <a:ext cx="22810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+mj-lt"/>
              </a:rPr>
              <a:t>INSIGHTS:</a:t>
            </a:r>
          </a:p>
        </p:txBody>
      </p:sp>
      <p:pic>
        <p:nvPicPr>
          <p:cNvPr id="16" name="Graphic 15" descr="Arrow: Straight with solid fill">
            <a:extLst>
              <a:ext uri="{FF2B5EF4-FFF2-40B4-BE49-F238E27FC236}">
                <a16:creationId xmlns:a16="http://schemas.microsoft.com/office/drawing/2014/main" id="{7417E658-61AF-8BC4-ECCC-58A5BD53F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4185427" y="2971800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B90D53E-CBF6-D184-19D7-7DFBC019AB1D}"/>
              </a:ext>
            </a:extLst>
          </p:cNvPr>
          <p:cNvSpPr txBox="1"/>
          <p:nvPr/>
        </p:nvSpPr>
        <p:spPr>
          <a:xfrm>
            <a:off x="5710072" y="1124581"/>
            <a:ext cx="46629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TOP 5 CUSTOMERS have highest average discount percentage  for 2021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6F6A02E-42E7-719B-AEAC-252C4592D4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0072" y="1935012"/>
            <a:ext cx="5020376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378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2E6D-FB4A-4877-291F-E0BBCA908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346750"/>
            <a:ext cx="2961213" cy="823289"/>
          </a:xfrm>
        </p:spPr>
        <p:txBody>
          <a:bodyPr/>
          <a:lstStyle/>
          <a:p>
            <a:r>
              <a:rPr lang="en-US" dirty="0"/>
              <a:t>REQUEST-7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06630-130A-EDE7-2445-BCD3C1C9858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4633" y="1170038"/>
            <a:ext cx="9091986" cy="2258962"/>
          </a:xfrm>
        </p:spPr>
        <p:txBody>
          <a:bodyPr/>
          <a:lstStyle/>
          <a:p>
            <a:r>
              <a:rPr lang="en-US" sz="2400" dirty="0"/>
              <a:t>Get the complete report of the Gross sales amount for the customer “</a:t>
            </a:r>
            <a:r>
              <a:rPr lang="en-US" sz="2400" dirty="0" err="1"/>
              <a:t>Atliq</a:t>
            </a:r>
            <a:r>
              <a:rPr lang="en-US" sz="2400" dirty="0"/>
              <a:t> Exclusive” for each month . This analysis helps to get an idea of low and high-performing months and take strategic decisions.</a:t>
            </a:r>
            <a:br>
              <a:rPr lang="en-US" sz="2400" dirty="0"/>
            </a:br>
            <a:r>
              <a:rPr lang="en-US" sz="2400" dirty="0"/>
              <a:t>The final report contains these columns: Month Year Gross sales Amount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2F10C-DC87-886E-585B-7B1E5721D9A1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BAD6F7-2BD9-B0B3-C12B-0782DE407876}"/>
              </a:ext>
            </a:extLst>
          </p:cNvPr>
          <p:cNvSpPr txBox="1"/>
          <p:nvPr/>
        </p:nvSpPr>
        <p:spPr>
          <a:xfrm>
            <a:off x="484632" y="3282681"/>
            <a:ext cx="1963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+mj-lt"/>
              </a:rPr>
              <a:t>QUERY: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2919DD-E99B-FFF3-EEDC-7581C91B5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25" y="4128666"/>
            <a:ext cx="8708262" cy="225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68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4C9EE-F660-F473-B1C3-72CA5E9BA79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68614" y="1268876"/>
            <a:ext cx="2177806" cy="713666"/>
          </a:xfrm>
        </p:spPr>
        <p:txBody>
          <a:bodyPr/>
          <a:lstStyle/>
          <a:p>
            <a:r>
              <a:rPr lang="en-US" sz="3600" b="1" dirty="0">
                <a:latin typeface="+mj-lt"/>
              </a:rPr>
              <a:t>OUTPUT: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758D1-3EC2-AFD0-B817-2431C4DED638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5625EC-AF83-91DD-3CD9-82546D9E7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4" y="2126708"/>
            <a:ext cx="2810267" cy="31055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8EEE1D-B668-C1B6-5B16-F94AC64B7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384" y="2188283"/>
            <a:ext cx="8052620" cy="40296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D7DB11-9E0E-1722-994C-DB68A4E18633}"/>
              </a:ext>
            </a:extLst>
          </p:cNvPr>
          <p:cNvSpPr txBox="1"/>
          <p:nvPr/>
        </p:nvSpPr>
        <p:spPr>
          <a:xfrm>
            <a:off x="4246443" y="240818"/>
            <a:ext cx="21051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+mj-lt"/>
              </a:rPr>
              <a:t>INSIGHTS: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88DC86-8F6B-FE50-FAF2-D11DC9CF022C}"/>
              </a:ext>
            </a:extLst>
          </p:cNvPr>
          <p:cNvSpPr txBox="1"/>
          <p:nvPr/>
        </p:nvSpPr>
        <p:spPr>
          <a:xfrm>
            <a:off x="4246443" y="482288"/>
            <a:ext cx="782156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b="1" dirty="0"/>
          </a:p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Compared to 2019, the decline in 2020 for "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</a:rPr>
              <a:t>Atliq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 Exclusive" was mainly due to the impact of COVID-19, supply chain disruptions, and seasonal fluctuations, resulting in lower sales, with a significant increase in sales observed in September 2019.</a:t>
            </a:r>
          </a:p>
        </p:txBody>
      </p:sp>
      <p:pic>
        <p:nvPicPr>
          <p:cNvPr id="15" name="Graphic 14" descr="Arrow: Straight with solid fill">
            <a:extLst>
              <a:ext uri="{FF2B5EF4-FFF2-40B4-BE49-F238E27FC236}">
                <a16:creationId xmlns:a16="http://schemas.microsoft.com/office/drawing/2014/main" id="{9D99080B-2437-AFB1-498A-7611ED254D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3275042" y="2700707"/>
            <a:ext cx="70120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373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A2A2-EC8C-75AC-A4D4-43497272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294271"/>
            <a:ext cx="2980877" cy="1022903"/>
          </a:xfrm>
        </p:spPr>
        <p:txBody>
          <a:bodyPr/>
          <a:lstStyle/>
          <a:p>
            <a:r>
              <a:rPr lang="en-US" dirty="0"/>
              <a:t>REQUEST-8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993CC-A590-EEBD-D38A-157A8D83E67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62089" y="1297858"/>
            <a:ext cx="5851898" cy="1504336"/>
          </a:xfrm>
        </p:spPr>
        <p:txBody>
          <a:bodyPr/>
          <a:lstStyle/>
          <a:p>
            <a:r>
              <a:rPr lang="en-US" sz="2000" dirty="0"/>
              <a:t>In which quarter of 2020, got the maximum </a:t>
            </a:r>
            <a:r>
              <a:rPr lang="en-US" sz="2000" dirty="0" err="1"/>
              <a:t>total_sold_quantity</a:t>
            </a:r>
            <a:r>
              <a:rPr lang="en-US" sz="2000" dirty="0"/>
              <a:t>? </a:t>
            </a:r>
            <a:br>
              <a:rPr lang="en-US" sz="2000" dirty="0"/>
            </a:br>
            <a:r>
              <a:rPr lang="en-US" sz="2000" dirty="0"/>
              <a:t>The final output contains these fields sorted by the </a:t>
            </a:r>
            <a:r>
              <a:rPr lang="en-US" sz="2000" dirty="0" err="1"/>
              <a:t>total_sold_quantity</a:t>
            </a:r>
            <a:r>
              <a:rPr lang="en-US" sz="2000" dirty="0"/>
              <a:t>, Quarter </a:t>
            </a:r>
            <a:r>
              <a:rPr lang="en-US" sz="2000" dirty="0" err="1"/>
              <a:t>total_sold_quantity</a:t>
            </a:r>
            <a:r>
              <a:rPr lang="en-US" sz="2000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A6234-AC76-7434-5164-5831762356ED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728A64-8D62-2133-CE58-5675DFA51AE4}"/>
              </a:ext>
            </a:extLst>
          </p:cNvPr>
          <p:cNvSpPr txBox="1"/>
          <p:nvPr/>
        </p:nvSpPr>
        <p:spPr>
          <a:xfrm>
            <a:off x="484632" y="2828731"/>
            <a:ext cx="18340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+mj-lt"/>
              </a:rPr>
              <a:t>QUERY: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308D68-E816-A2DC-07C9-5785F4DB6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3631981"/>
            <a:ext cx="8649907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89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E3438-1486-3A0C-4245-BF54D891826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75450" y="2729488"/>
            <a:ext cx="2118813" cy="661568"/>
          </a:xfrm>
        </p:spPr>
        <p:txBody>
          <a:bodyPr/>
          <a:lstStyle/>
          <a:p>
            <a:r>
              <a:rPr lang="en-US" sz="3600" b="1" dirty="0">
                <a:latin typeface="+mj-lt"/>
              </a:rPr>
              <a:t>OUTPUT: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290FD-EF5B-06BB-316C-BE1694E2CF0A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CC1ECB-CD9F-C4C3-4E70-2C3C16B99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16" y="3661077"/>
            <a:ext cx="2486372" cy="155279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A44322-7B7D-EFEC-1F44-007F798E6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034" y="3528806"/>
            <a:ext cx="4582164" cy="226726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40CB04B-3FFC-DB28-9B57-C76CF2042599}"/>
              </a:ext>
            </a:extLst>
          </p:cNvPr>
          <p:cNvSpPr txBox="1"/>
          <p:nvPr/>
        </p:nvSpPr>
        <p:spPr>
          <a:xfrm>
            <a:off x="5692711" y="451941"/>
            <a:ext cx="21532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+mj-lt"/>
              </a:rPr>
              <a:t>INSIGHTS: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F67342-BB52-24B6-C368-A10900880EA1}"/>
              </a:ext>
            </a:extLst>
          </p:cNvPr>
          <p:cNvSpPr txBox="1"/>
          <p:nvPr/>
        </p:nvSpPr>
        <p:spPr>
          <a:xfrm>
            <a:off x="7225888" y="3159474"/>
            <a:ext cx="1397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+mj-lt"/>
              </a:rPr>
              <a:t>IN MILLIONS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4D38BF-1F31-E602-A4D4-709CA6E3569C}"/>
              </a:ext>
            </a:extLst>
          </p:cNvPr>
          <p:cNvSpPr txBox="1"/>
          <p:nvPr/>
        </p:nvSpPr>
        <p:spPr>
          <a:xfrm>
            <a:off x="5692711" y="1098272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The analysis of total sold quantity by quarter in 2020 highlights high sales from September to February, with a drop in sales from March to May, primarily due to the impact of COVID-19, providing insights for better inventory and sales strategy planning.</a:t>
            </a:r>
          </a:p>
        </p:txBody>
      </p:sp>
      <p:pic>
        <p:nvPicPr>
          <p:cNvPr id="25" name="Graphic 24" descr="Arrow: Straight with solid fill">
            <a:extLst>
              <a:ext uri="{FF2B5EF4-FFF2-40B4-BE49-F238E27FC236}">
                <a16:creationId xmlns:a16="http://schemas.microsoft.com/office/drawing/2014/main" id="{AE95F057-7542-ABA4-B7E6-FA111A4156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3727766" y="3852806"/>
            <a:ext cx="139748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87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032" y="427355"/>
            <a:ext cx="5117162" cy="1325563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59406" y="1946788"/>
            <a:ext cx="8693154" cy="4271132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i="0" dirty="0" err="1">
                <a:solidFill>
                  <a:srgbClr val="131022"/>
                </a:solidFill>
                <a:effectLst/>
                <a:latin typeface="Manrope"/>
              </a:rPr>
              <a:t>Atliq</a:t>
            </a:r>
            <a:r>
              <a:rPr lang="en-US" sz="2000" b="1" i="0" dirty="0">
                <a:solidFill>
                  <a:srgbClr val="131022"/>
                </a:solidFill>
                <a:effectLst/>
                <a:latin typeface="Manrope"/>
              </a:rPr>
              <a:t> </a:t>
            </a:r>
            <a:r>
              <a:rPr lang="en-US" sz="2000" b="1" i="0" dirty="0" err="1">
                <a:solidFill>
                  <a:srgbClr val="131022"/>
                </a:solidFill>
                <a:effectLst/>
                <a:latin typeface="Manrope"/>
              </a:rPr>
              <a:t>Hardwares</a:t>
            </a:r>
            <a:r>
              <a:rPr lang="en-US" sz="2000" b="1" i="0" dirty="0">
                <a:solidFill>
                  <a:srgbClr val="131022"/>
                </a:solidFill>
                <a:effectLst/>
                <a:latin typeface="Manrope"/>
              </a:rPr>
              <a:t> (imaginary company) is one of the leading computer hardware producers in India and well expanded in other countries too.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131022"/>
                </a:solidFill>
                <a:latin typeface="Manrope"/>
              </a:rPr>
              <a:t>T</a:t>
            </a:r>
            <a:r>
              <a:rPr lang="en-US" sz="2000" b="1" i="0" dirty="0">
                <a:solidFill>
                  <a:srgbClr val="131022"/>
                </a:solidFill>
                <a:effectLst/>
                <a:latin typeface="Manrope"/>
              </a:rPr>
              <a:t>he management noticed that they do not get enough insights to make quick and smart data-informed decisions.</a:t>
            </a:r>
            <a:endParaRPr lang="en-US" sz="2000" b="1" dirty="0">
              <a:latin typeface="Manrop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131022"/>
                </a:solidFill>
                <a:latin typeface="Manrope"/>
              </a:rPr>
              <a:t>Plan </a:t>
            </a:r>
            <a:r>
              <a:rPr lang="en-US" sz="2000" b="1" i="0" dirty="0">
                <a:solidFill>
                  <a:srgbClr val="131022"/>
                </a:solidFill>
                <a:effectLst/>
                <a:latin typeface="Manrope"/>
              </a:rPr>
              <a:t>to expand their data analytics team by adding several junior data analysts.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131022"/>
                </a:solidFill>
                <a:latin typeface="Manrope"/>
              </a:rPr>
              <a:t>Tony Sharma, the Data Analytics Director, sought to hire a candidate who excels in both technical expertise and soft skills.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31022"/>
                </a:solidFill>
                <a:effectLst/>
                <a:latin typeface="Manrope"/>
              </a:rPr>
              <a:t>There are 10 ad hoc requests for which the business needs insights.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31022"/>
                </a:solidFill>
                <a:effectLst/>
                <a:latin typeface="Manrope"/>
              </a:rPr>
              <a:t> </a:t>
            </a:r>
            <a:r>
              <a:rPr lang="en-US" sz="2000" b="1" dirty="0">
                <a:solidFill>
                  <a:srgbClr val="131022"/>
                </a:solidFill>
                <a:latin typeface="Manrope"/>
              </a:rPr>
              <a:t>N</a:t>
            </a:r>
            <a:r>
              <a:rPr lang="en-US" sz="2000" b="1" i="0" dirty="0">
                <a:solidFill>
                  <a:srgbClr val="131022"/>
                </a:solidFill>
                <a:effectLst/>
                <a:latin typeface="Manrope"/>
              </a:rPr>
              <a:t>eed to run a SQL query to answer these requests.</a:t>
            </a:r>
            <a:endParaRPr lang="en-US" sz="2000" b="1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26524" y="446210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78A2EBDA-AB63-2B91-F91E-F65DBE7477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807" y="4537931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EAC38-DA42-B05E-CFC6-12DA46FA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294271"/>
            <a:ext cx="3030039" cy="865587"/>
          </a:xfrm>
        </p:spPr>
        <p:txBody>
          <a:bodyPr/>
          <a:lstStyle/>
          <a:p>
            <a:r>
              <a:rPr lang="en-US" dirty="0"/>
              <a:t>REQUEST-9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893FE-BDD6-9385-1108-5ACC05CB400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96141" y="1159858"/>
            <a:ext cx="6810903" cy="1799303"/>
          </a:xfrm>
        </p:spPr>
        <p:txBody>
          <a:bodyPr/>
          <a:lstStyle/>
          <a:p>
            <a:r>
              <a:rPr lang="en-US" sz="2000" dirty="0"/>
              <a:t>Which channel helped to bring more gross sales in the fiscal year 2021 and the percentage of contribution? </a:t>
            </a:r>
            <a:br>
              <a:rPr lang="en-US" sz="2000" dirty="0"/>
            </a:br>
            <a:r>
              <a:rPr lang="en-US" sz="2000" dirty="0"/>
              <a:t>The final output contains these fields, channel </a:t>
            </a:r>
            <a:r>
              <a:rPr lang="en-US" sz="2000" dirty="0" err="1"/>
              <a:t>gross_sales_mln</a:t>
            </a:r>
            <a:r>
              <a:rPr lang="en-US" sz="2000" dirty="0"/>
              <a:t> percentage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3237F-25E8-C67F-2C13-D47E21AE8180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20</a:t>
            </a:fld>
            <a:endParaRPr lang="en-US" altLang="zh-C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C45BAC-9D5B-5904-4B6F-1B97A24A10ED}"/>
              </a:ext>
            </a:extLst>
          </p:cNvPr>
          <p:cNvSpPr txBox="1"/>
          <p:nvPr/>
        </p:nvSpPr>
        <p:spPr>
          <a:xfrm>
            <a:off x="396140" y="2491963"/>
            <a:ext cx="18161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+mj-lt"/>
              </a:rPr>
              <a:t>QUERY:</a:t>
            </a:r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DCCE50-D1D5-F434-0782-63D039C1D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40" y="3199849"/>
            <a:ext cx="9288633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36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030EC-B683-2113-5ABD-64018778221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96141" y="2393109"/>
            <a:ext cx="2317562" cy="769723"/>
          </a:xfrm>
        </p:spPr>
        <p:txBody>
          <a:bodyPr/>
          <a:lstStyle/>
          <a:p>
            <a:r>
              <a:rPr lang="en-US" sz="3600" b="1" dirty="0">
                <a:latin typeface="+mj-lt"/>
              </a:rPr>
              <a:t>OUTPUT: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3EAB9-680F-A3D9-120D-87F219ED7214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ADB1B0-6D20-4A99-77DB-05830FEE2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41" y="3280819"/>
            <a:ext cx="3077004" cy="11812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40814E-6441-BE4E-8C35-35EE7E439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193" y="2530644"/>
            <a:ext cx="6249272" cy="34485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7916DC-9B53-5A3B-5A91-E71E048B6897}"/>
              </a:ext>
            </a:extLst>
          </p:cNvPr>
          <p:cNvSpPr txBox="1"/>
          <p:nvPr/>
        </p:nvSpPr>
        <p:spPr>
          <a:xfrm>
            <a:off x="5174193" y="552960"/>
            <a:ext cx="26719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+mj-lt"/>
              </a:rPr>
              <a:t>INSIGHTS: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E21473-C613-2E24-5272-571BA0A25284}"/>
              </a:ext>
            </a:extLst>
          </p:cNvPr>
          <p:cNvSpPr txBox="1"/>
          <p:nvPr/>
        </p:nvSpPr>
        <p:spPr>
          <a:xfrm>
            <a:off x="5098169" y="1210942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In the fiscal year 2021, the Retailer channel generated the highest gross sales, contributing the largest percentage to overall sales.</a:t>
            </a:r>
            <a:endParaRPr lang="en-US" sz="2000" b="1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15" name="Graphic 14" descr="Arrow: Straight with solid fill">
            <a:extLst>
              <a:ext uri="{FF2B5EF4-FFF2-40B4-BE49-F238E27FC236}">
                <a16:creationId xmlns:a16="http://schemas.microsoft.com/office/drawing/2014/main" id="{30C24AE9-3E24-B07B-A59A-D416C8CCD8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3714484" y="3203877"/>
            <a:ext cx="139748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55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FCA33-384B-FFF4-1596-30A73C68D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41" y="356584"/>
            <a:ext cx="3236517" cy="1039598"/>
          </a:xfrm>
        </p:spPr>
        <p:txBody>
          <a:bodyPr/>
          <a:lstStyle/>
          <a:p>
            <a:r>
              <a:rPr lang="en-US" dirty="0"/>
              <a:t>REQUEST-10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A2F49-5B42-A4D1-1CA6-7E2CBA5C26B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84121" y="1301946"/>
            <a:ext cx="6854097" cy="1294530"/>
          </a:xfrm>
        </p:spPr>
        <p:txBody>
          <a:bodyPr/>
          <a:lstStyle/>
          <a:p>
            <a:r>
              <a:rPr lang="en-US" sz="2000" dirty="0"/>
              <a:t>Get the Top 3 products in each division that have a high </a:t>
            </a:r>
            <a:r>
              <a:rPr lang="en-US" sz="2000" dirty="0" err="1"/>
              <a:t>total_sold_quantity</a:t>
            </a:r>
            <a:r>
              <a:rPr lang="en-US" sz="2000" dirty="0"/>
              <a:t> in the </a:t>
            </a:r>
            <a:r>
              <a:rPr lang="en-US" sz="2000" dirty="0" err="1"/>
              <a:t>fiscal_year</a:t>
            </a:r>
            <a:r>
              <a:rPr lang="en-US" sz="2000" dirty="0"/>
              <a:t> 2021?</a:t>
            </a:r>
            <a:br>
              <a:rPr lang="en-US" sz="2000" dirty="0"/>
            </a:br>
            <a:r>
              <a:rPr lang="en-US" sz="2000" dirty="0"/>
              <a:t>The final output contains these fields, division </a:t>
            </a:r>
            <a:r>
              <a:rPr lang="en-US" sz="2000" dirty="0" err="1"/>
              <a:t>product_code</a:t>
            </a:r>
            <a:r>
              <a:rPr lang="en-US" sz="2000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2E82A-824A-0708-7238-E89587E0BF6A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CBFD8D-B1B6-2B1E-652C-2DEA73DB7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75" y="3186784"/>
            <a:ext cx="8486253" cy="35914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350842-4DA0-49D2-1743-72A34CF91720}"/>
              </a:ext>
            </a:extLst>
          </p:cNvPr>
          <p:cNvSpPr txBox="1"/>
          <p:nvPr/>
        </p:nvSpPr>
        <p:spPr>
          <a:xfrm>
            <a:off x="392276" y="2361968"/>
            <a:ext cx="19281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+mj-lt"/>
              </a:rPr>
              <a:t>QUERY:</a:t>
            </a:r>
          </a:p>
        </p:txBody>
      </p:sp>
    </p:spTree>
    <p:extLst>
      <p:ext uri="{BB962C8B-B14F-4D97-AF65-F5344CB8AC3E}">
        <p14:creationId xmlns:p14="http://schemas.microsoft.com/office/powerpoint/2010/main" val="1387648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D8138-1FDA-F1CC-053E-0A68DF4B914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29420" y="1931211"/>
            <a:ext cx="2108980" cy="782492"/>
          </a:xfrm>
        </p:spPr>
        <p:txBody>
          <a:bodyPr/>
          <a:lstStyle/>
          <a:p>
            <a:r>
              <a:rPr lang="en-US" sz="3600" b="1" dirty="0">
                <a:latin typeface="+mj-lt"/>
              </a:rPr>
              <a:t>OUTPUT: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CB14C-B7E2-E61B-488D-AC9E8B071FFA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23</a:t>
            </a:fld>
            <a:endParaRPr lang="en-US" altLang="zh-C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AB8AF6-3F0E-5346-7373-C9CC0F340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20" y="2713703"/>
            <a:ext cx="4953691" cy="21338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E1015B-40E7-4AEB-BCBD-D050A8CFA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427" y="1818968"/>
            <a:ext cx="3962953" cy="49782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BE631F-6805-9C59-7971-F45023B445FC}"/>
              </a:ext>
            </a:extLst>
          </p:cNvPr>
          <p:cNvSpPr txBox="1"/>
          <p:nvPr/>
        </p:nvSpPr>
        <p:spPr>
          <a:xfrm>
            <a:off x="5161135" y="80031"/>
            <a:ext cx="21933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+mj-lt"/>
              </a:rPr>
              <a:t>INSIGHTS: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EC2B45-4A78-631A-FBBF-E7BC0D5A3145}"/>
              </a:ext>
            </a:extLst>
          </p:cNvPr>
          <p:cNvSpPr txBox="1"/>
          <p:nvPr/>
        </p:nvSpPr>
        <p:spPr>
          <a:xfrm>
            <a:off x="5068522" y="541696"/>
            <a:ext cx="67459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The product "Pen Drive" dominated total sold quantity within the N &amp; S division in 2021, securing the top rank. Other divisions showcased their best-performing products, while the P &amp; C division had comparatively lower sales.</a:t>
            </a:r>
          </a:p>
        </p:txBody>
      </p:sp>
      <p:pic>
        <p:nvPicPr>
          <p:cNvPr id="15" name="Graphic 14" descr="Arrow: Straight with solid fill">
            <a:extLst>
              <a:ext uri="{FF2B5EF4-FFF2-40B4-BE49-F238E27FC236}">
                <a16:creationId xmlns:a16="http://schemas.microsoft.com/office/drawing/2014/main" id="{3A9AF2B1-5304-973D-4FD8-6ED56DC45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5404024" y="3213709"/>
            <a:ext cx="139748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90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239" y="373309"/>
            <a:ext cx="2602697" cy="775272"/>
          </a:xfrm>
        </p:spPr>
        <p:txBody>
          <a:bodyPr/>
          <a:lstStyle/>
          <a:p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2FD53DB-CD39-2575-F8BA-63488E8109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9238" y="1170039"/>
            <a:ext cx="8919393" cy="568796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Investigate the low sales in the P &amp; C division to identify potential issues, such as product availability, pricing, or lack of targeted promotions, and address them with strategic interventions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Given the popularity of products like "Pen Drive," consider expanding their availability to other divisions or introducing complementary products to capitalize on their demand.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data on high and low-performing months to optimize inventory and launch targeted campaigns during peak sales periods, such as September to February.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Strengthen the Retailer channel’s effectiveness through enhanced support and promotions while exploring opportunities to improve sales performance in other channels like Direct and Distributor.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Monitor evolving consumer preferences across divisions and channels to adjust product portfolios and marketing strategies dynamically.</a:t>
            </a:r>
          </a:p>
        </p:txBody>
      </p:sp>
      <p:pic>
        <p:nvPicPr>
          <p:cNvPr id="39" name="Picture Placeholder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9852848" y="250171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30A6A-65C9-04FE-77CF-C95CC406DBD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7533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8" name="Picture Placeholder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98225" y="2471080"/>
            <a:ext cx="1465840" cy="1289394"/>
          </a:xfrm>
        </p:spPr>
      </p:pic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16418" y="2574138"/>
            <a:ext cx="1465840" cy="1289394"/>
          </a:xfrm>
        </p:spPr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546E6-FF06-208E-7359-F2E20D27AE3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4631" y="525197"/>
            <a:ext cx="3133639" cy="365125"/>
          </a:xfrm>
        </p:spPr>
        <p:txBody>
          <a:bodyPr/>
          <a:lstStyle/>
          <a:p>
            <a:r>
              <a:rPr lang="en-US" sz="3600" b="1" dirty="0">
                <a:latin typeface="+mj-lt"/>
              </a:rPr>
              <a:t>INPUT DATA: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B9398-B160-B0E5-D41A-ED8D10541345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93156E-F790-0FEC-D7D8-CB62E3542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6" y="1258529"/>
            <a:ext cx="11021961" cy="466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3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CDB50-BE65-61F6-0CE2-28D51C429FF0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8D2E3C12-EAA4-9597-822A-63F0E32A839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4327" y="1507761"/>
            <a:ext cx="4877772" cy="1293813"/>
          </a:xfrm>
        </p:spPr>
        <p:txBody>
          <a:bodyPr/>
          <a:lstStyle/>
          <a:p>
            <a:pPr algn="just"/>
            <a:r>
              <a:rPr lang="en-US" sz="2000" dirty="0"/>
              <a:t>Provide the list of markets in which customer "</a:t>
            </a:r>
            <a:r>
              <a:rPr lang="en-US" sz="2000" dirty="0" err="1"/>
              <a:t>Atliq</a:t>
            </a:r>
            <a:r>
              <a:rPr lang="en-US" sz="2000" dirty="0"/>
              <a:t> Exclusive" operates its business in the APAC region.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1C850-B6A7-4888-AFF9-2BEBEFA049D5}"/>
              </a:ext>
            </a:extLst>
          </p:cNvPr>
          <p:cNvSpPr txBox="1"/>
          <p:nvPr/>
        </p:nvSpPr>
        <p:spPr>
          <a:xfrm>
            <a:off x="604327" y="290567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+mj-lt"/>
              </a:rPr>
              <a:t>QUERY : 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F77C41-6BEA-AB81-BC7E-33646C109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53" y="3717654"/>
            <a:ext cx="5733179" cy="14344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DF1666-FFE2-179B-94FB-04D70F263B6E}"/>
              </a:ext>
            </a:extLst>
          </p:cNvPr>
          <p:cNvSpPr txBox="1"/>
          <p:nvPr/>
        </p:nvSpPr>
        <p:spPr>
          <a:xfrm>
            <a:off x="7954297" y="150776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+mj-lt"/>
              </a:rPr>
              <a:t>OUTPUT: </a:t>
            </a:r>
            <a:endParaRPr lang="en-US" sz="3600" dirty="0">
              <a:latin typeface="+mj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B028A47-E58A-61F7-A0D8-E31D8CF2E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741" y="2340077"/>
            <a:ext cx="2767407" cy="349045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ADBFEF3-6ABD-F4FE-6B77-3DF11535FA83}"/>
              </a:ext>
            </a:extLst>
          </p:cNvPr>
          <p:cNvSpPr txBox="1"/>
          <p:nvPr/>
        </p:nvSpPr>
        <p:spPr>
          <a:xfrm>
            <a:off x="604327" y="699375"/>
            <a:ext cx="702564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+mj-lt"/>
              </a:rPr>
              <a:t>REQUEST-1:</a:t>
            </a:r>
            <a:r>
              <a:rPr lang="en-US" sz="1800" b="1" dirty="0"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2357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6690-7C9B-BC51-A7FD-4466A0A10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92" y="189434"/>
            <a:ext cx="2449936" cy="715133"/>
          </a:xfrm>
        </p:spPr>
        <p:txBody>
          <a:bodyPr/>
          <a:lstStyle/>
          <a:p>
            <a:r>
              <a:rPr lang="en-US" sz="3600" dirty="0"/>
              <a:t>Insights: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DD52F-476D-1682-69BE-39D7833B82A2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C526D9-4E78-7879-9169-3A91D8CA0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02" y="1393560"/>
            <a:ext cx="9301316" cy="52750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D5FD26-A736-C485-B913-8C54A9FDA404}"/>
              </a:ext>
            </a:extLst>
          </p:cNvPr>
          <p:cNvSpPr txBox="1"/>
          <p:nvPr/>
        </p:nvSpPr>
        <p:spPr>
          <a:xfrm>
            <a:off x="2033572" y="442902"/>
            <a:ext cx="75905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"</a:t>
            </a:r>
            <a:r>
              <a:rPr lang="en-US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Atliq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Exclusive" thrives across diverse markets in the APAC region, showcasing its strategic reach and influence.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980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9A91A-2CD4-6A5C-8095-8DC7E5B14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13" y="274956"/>
            <a:ext cx="5117162" cy="1016152"/>
          </a:xfrm>
        </p:spPr>
        <p:txBody>
          <a:bodyPr/>
          <a:lstStyle/>
          <a:p>
            <a:r>
              <a:rPr lang="en-US" dirty="0"/>
              <a:t>REQUEST-2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28150-4119-2CB9-5006-0604FEBBAEC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73794" y="1170039"/>
            <a:ext cx="5467748" cy="1632155"/>
          </a:xfrm>
        </p:spPr>
        <p:txBody>
          <a:bodyPr/>
          <a:lstStyle/>
          <a:p>
            <a:r>
              <a:rPr lang="en-US" sz="2000" dirty="0"/>
              <a:t>What is the percentage of unique product increase in 2021 vs. 2020? </a:t>
            </a:r>
            <a:br>
              <a:rPr lang="en-US" sz="2000" dirty="0"/>
            </a:br>
            <a:r>
              <a:rPr lang="en-US" sz="2000" dirty="0"/>
              <a:t>The final output contains these fields, unique_products_2020 unique_products_2021 </a:t>
            </a:r>
            <a:r>
              <a:rPr lang="en-US" sz="2000" dirty="0" err="1"/>
              <a:t>percentage_change</a:t>
            </a:r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69983-439A-AEEC-F2F8-5B7FD3F105AC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9C3E9D-B2E7-9DDC-9DCE-D6F32A4109D6}"/>
              </a:ext>
            </a:extLst>
          </p:cNvPr>
          <p:cNvSpPr txBox="1"/>
          <p:nvPr/>
        </p:nvSpPr>
        <p:spPr>
          <a:xfrm>
            <a:off x="484632" y="2874890"/>
            <a:ext cx="19832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+mj-lt"/>
              </a:rPr>
              <a:t>QUERY: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68B4DB7-252C-3B9C-B853-7F6C24070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3635466"/>
            <a:ext cx="11279174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9C632-7C0A-6F0A-195D-4423FEEEBA8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27518" y="1876886"/>
            <a:ext cx="2101252" cy="802157"/>
          </a:xfrm>
        </p:spPr>
        <p:txBody>
          <a:bodyPr/>
          <a:lstStyle/>
          <a:p>
            <a:r>
              <a:rPr lang="en-US" sz="3600" b="1" dirty="0">
                <a:latin typeface="+mj-lt"/>
              </a:rPr>
              <a:t>OUTPUT: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90144-6AF8-FE74-F750-BDAADFFC166D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A8D6B4-0492-35AA-36FC-9C11CD5CD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18" y="2724052"/>
            <a:ext cx="4517294" cy="704948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91B851-98C1-FC22-65E1-902176500E1B}"/>
              </a:ext>
            </a:extLst>
          </p:cNvPr>
          <p:cNvCxnSpPr>
            <a:cxnSpLocks/>
          </p:cNvCxnSpPr>
          <p:nvPr/>
        </p:nvCxnSpPr>
        <p:spPr>
          <a:xfrm>
            <a:off x="5112774" y="3115855"/>
            <a:ext cx="1376516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E691C9F-2B7F-80A5-1397-D4D56FCD468B}"/>
              </a:ext>
            </a:extLst>
          </p:cNvPr>
          <p:cNvSpPr txBox="1"/>
          <p:nvPr/>
        </p:nvSpPr>
        <p:spPr>
          <a:xfrm>
            <a:off x="4812080" y="5145867"/>
            <a:ext cx="22349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UNIQUE PRODUCT</a:t>
            </a:r>
          </a:p>
          <a:p>
            <a:pPr algn="ctr"/>
            <a:r>
              <a:rPr lang="en-US" b="1" dirty="0">
                <a:latin typeface="+mj-lt"/>
              </a:rPr>
              <a:t>2021</a:t>
            </a:r>
            <a:endParaRPr lang="en-US" sz="1800" b="1" dirty="0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A4992F-9314-DCE3-FF7B-5248157ADD1B}"/>
              </a:ext>
            </a:extLst>
          </p:cNvPr>
          <p:cNvSpPr txBox="1"/>
          <p:nvPr/>
        </p:nvSpPr>
        <p:spPr>
          <a:xfrm>
            <a:off x="9607425" y="5065108"/>
            <a:ext cx="29755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UNIQUE PRODUCT</a:t>
            </a:r>
          </a:p>
          <a:p>
            <a:pPr algn="ctr"/>
            <a:r>
              <a:rPr lang="en-US" b="1" dirty="0">
                <a:latin typeface="+mj-lt"/>
              </a:rPr>
              <a:t>2020</a:t>
            </a:r>
            <a:endParaRPr lang="en-US" sz="1800" b="1" dirty="0">
              <a:latin typeface="+mj-lt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21CD779-3EA8-2482-4CE2-68C653459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510" y="1884964"/>
            <a:ext cx="2295845" cy="3858163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74681E5-8C0E-7660-9522-2BBA5523A2CC}"/>
              </a:ext>
            </a:extLst>
          </p:cNvPr>
          <p:cNvCxnSpPr>
            <a:cxnSpLocks/>
          </p:cNvCxnSpPr>
          <p:nvPr/>
        </p:nvCxnSpPr>
        <p:spPr>
          <a:xfrm flipH="1">
            <a:off x="6862916" y="5371204"/>
            <a:ext cx="908148" cy="2991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0780BB2-37CC-B939-95AE-5AE4DE0BB528}"/>
              </a:ext>
            </a:extLst>
          </p:cNvPr>
          <p:cNvCxnSpPr>
            <a:cxnSpLocks/>
          </p:cNvCxnSpPr>
          <p:nvPr/>
        </p:nvCxnSpPr>
        <p:spPr>
          <a:xfrm>
            <a:off x="9110153" y="5252508"/>
            <a:ext cx="898359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51A6A36-0453-114B-0446-33B919A725D6}"/>
              </a:ext>
            </a:extLst>
          </p:cNvPr>
          <p:cNvCxnSpPr>
            <a:cxnSpLocks/>
          </p:cNvCxnSpPr>
          <p:nvPr/>
        </p:nvCxnSpPr>
        <p:spPr>
          <a:xfrm flipH="1" flipV="1">
            <a:off x="8632723" y="2104103"/>
            <a:ext cx="572590" cy="786581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2891072-E1CE-D856-8C16-B6C525019C85}"/>
              </a:ext>
            </a:extLst>
          </p:cNvPr>
          <p:cNvSpPr txBox="1"/>
          <p:nvPr/>
        </p:nvSpPr>
        <p:spPr>
          <a:xfrm>
            <a:off x="7771064" y="5401119"/>
            <a:ext cx="2074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2021 vs. 2020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2D2BA17-ED83-9785-7E3A-000A3685C9C1}"/>
              </a:ext>
            </a:extLst>
          </p:cNvPr>
          <p:cNvSpPr txBox="1"/>
          <p:nvPr/>
        </p:nvSpPr>
        <p:spPr>
          <a:xfrm>
            <a:off x="8677244" y="2032712"/>
            <a:ext cx="29755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PERCENTAGE INCREASE 36.33%</a:t>
            </a:r>
            <a:endParaRPr lang="en-US" sz="1800" b="1" dirty="0">
              <a:latin typeface="+mj-lt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BADA1C6-FC05-E0DF-85E8-797B82A655B8}"/>
              </a:ext>
            </a:extLst>
          </p:cNvPr>
          <p:cNvSpPr txBox="1"/>
          <p:nvPr/>
        </p:nvSpPr>
        <p:spPr>
          <a:xfrm>
            <a:off x="7268897" y="1189804"/>
            <a:ext cx="22904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+mj-lt"/>
              </a:rPr>
              <a:t>INSIGHTS:</a:t>
            </a:r>
          </a:p>
        </p:txBody>
      </p:sp>
    </p:spTree>
    <p:extLst>
      <p:ext uri="{BB962C8B-B14F-4D97-AF65-F5344CB8AC3E}">
        <p14:creationId xmlns:p14="http://schemas.microsoft.com/office/powerpoint/2010/main" val="2949949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1D489-DAFA-38E1-F981-FE606C7E7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41" y="314890"/>
            <a:ext cx="3186665" cy="1088760"/>
          </a:xfrm>
        </p:spPr>
        <p:txBody>
          <a:bodyPr/>
          <a:lstStyle/>
          <a:p>
            <a:r>
              <a:rPr lang="en-US" dirty="0"/>
              <a:t>REQUEST-3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89F51-762F-05AE-6B93-B60587590AF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11941" y="1320325"/>
            <a:ext cx="6559129" cy="1294530"/>
          </a:xfrm>
        </p:spPr>
        <p:txBody>
          <a:bodyPr/>
          <a:lstStyle/>
          <a:p>
            <a:r>
              <a:rPr lang="en-US" sz="2000" dirty="0"/>
              <a:t>Provide a report with all the unique product counts for each segment and sort them in descending order of product counts. </a:t>
            </a:r>
            <a:br>
              <a:rPr lang="en-US" sz="2000" dirty="0"/>
            </a:br>
            <a:r>
              <a:rPr lang="en-US" sz="2000" dirty="0"/>
              <a:t>The final output contains 2 fields, segment </a:t>
            </a:r>
            <a:r>
              <a:rPr lang="en-US" sz="2000" dirty="0" err="1"/>
              <a:t>product_count</a:t>
            </a:r>
            <a:r>
              <a:rPr lang="en-US" sz="2000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5CC07-2BF9-EAF1-52C6-146B7B151DD5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D6C4D5-CC02-1F79-3DAB-50A34AF2B369}"/>
              </a:ext>
            </a:extLst>
          </p:cNvPr>
          <p:cNvSpPr txBox="1"/>
          <p:nvPr/>
        </p:nvSpPr>
        <p:spPr>
          <a:xfrm>
            <a:off x="411941" y="2901500"/>
            <a:ext cx="17708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+mj-lt"/>
              </a:rPr>
              <a:t>QUERY: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DB7422-5D8C-D067-1A59-B74D408F0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3877237"/>
            <a:ext cx="7105871" cy="147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06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22BB6-535F-217C-37B9-72A86B364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896" y="758095"/>
            <a:ext cx="2115639" cy="675805"/>
          </a:xfrm>
        </p:spPr>
        <p:txBody>
          <a:bodyPr/>
          <a:lstStyle/>
          <a:p>
            <a:r>
              <a:rPr lang="en-US" sz="3600" dirty="0"/>
              <a:t>INSIGHTS: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A9BC5-266D-D810-9AF4-1694D06BADB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667714" y="1377507"/>
            <a:ext cx="7223859" cy="1244608"/>
          </a:xfrm>
        </p:spPr>
        <p:txBody>
          <a:bodyPr/>
          <a:lstStyle/>
          <a:p>
            <a:pPr algn="just"/>
            <a:r>
              <a:rPr lang="en-US" sz="2000" b="1" dirty="0">
                <a:solidFill>
                  <a:srgbClr val="7030A0"/>
                </a:solidFill>
              </a:rPr>
              <a:t>Segments like Notebooks, Accessories, and Peripherals lead with a high variety of products, while Desktop, Storage, and Networking show room for improvement in product diversity.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463F5-13C0-E66C-2000-A692EE197AEA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D2AD00-A2DF-414D-8E6C-D84949B68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140" y="2840177"/>
            <a:ext cx="5973009" cy="30293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5A9126-BF8B-704E-6F6D-4E584D479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35" y="2628289"/>
            <a:ext cx="2610608" cy="32412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68FFE7-DC82-30BF-876E-8E28604E7D13}"/>
              </a:ext>
            </a:extLst>
          </p:cNvPr>
          <p:cNvSpPr txBox="1"/>
          <p:nvPr/>
        </p:nvSpPr>
        <p:spPr>
          <a:xfrm>
            <a:off x="768535" y="188083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+mj-lt"/>
              </a:rPr>
              <a:t>OUTPUT:</a:t>
            </a:r>
          </a:p>
        </p:txBody>
      </p:sp>
      <p:pic>
        <p:nvPicPr>
          <p:cNvPr id="14" name="Graphic 13" descr="Arrow: Straight with solid fill">
            <a:extLst>
              <a:ext uri="{FF2B5EF4-FFF2-40B4-BE49-F238E27FC236}">
                <a16:creationId xmlns:a16="http://schemas.microsoft.com/office/drawing/2014/main" id="{7452E248-96F7-C4C8-CA21-40F2B26CFB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3816535" y="37786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361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2012</TotalTime>
  <Words>997</Words>
  <Application>Microsoft Office PowerPoint</Application>
  <PresentationFormat>Widescreen</PresentationFormat>
  <Paragraphs>115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等线</vt:lpstr>
      <vt:lpstr>Abadi</vt:lpstr>
      <vt:lpstr>Aptos Display</vt:lpstr>
      <vt:lpstr>Arial</vt:lpstr>
      <vt:lpstr>Calibri</vt:lpstr>
      <vt:lpstr>Manrope</vt:lpstr>
      <vt:lpstr>Posterama Text Black</vt:lpstr>
      <vt:lpstr>Posterama Text SemiBold</vt:lpstr>
      <vt:lpstr>Custom​​</vt:lpstr>
      <vt:lpstr>Atliq Hardwares Consumer Goods Ad-Hoc Insights</vt:lpstr>
      <vt:lpstr>Introduction</vt:lpstr>
      <vt:lpstr>PowerPoint Presentation</vt:lpstr>
      <vt:lpstr>PowerPoint Presentation</vt:lpstr>
      <vt:lpstr>Insights:</vt:lpstr>
      <vt:lpstr>REQUEST-2</vt:lpstr>
      <vt:lpstr>PowerPoint Presentation</vt:lpstr>
      <vt:lpstr>REQUEST-3</vt:lpstr>
      <vt:lpstr>INSIGHTS:</vt:lpstr>
      <vt:lpstr>REQUEST-4</vt:lpstr>
      <vt:lpstr>PowerPoint Presentation</vt:lpstr>
      <vt:lpstr>REQUEST-5</vt:lpstr>
      <vt:lpstr>PowerPoint Presentation</vt:lpstr>
      <vt:lpstr>REQUEST-6</vt:lpstr>
      <vt:lpstr>PowerPoint Presentation</vt:lpstr>
      <vt:lpstr>REQUEST-7</vt:lpstr>
      <vt:lpstr>PowerPoint Presentation</vt:lpstr>
      <vt:lpstr>REQUEST-8</vt:lpstr>
      <vt:lpstr>PowerPoint Presentation</vt:lpstr>
      <vt:lpstr>REQUEST-9</vt:lpstr>
      <vt:lpstr>PowerPoint Presentation</vt:lpstr>
      <vt:lpstr>REQUEST-10</vt:lpstr>
      <vt:lpstr>PowerPoint Presentation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navya kolli</dc:creator>
  <cp:lastModifiedBy>navya kolli</cp:lastModifiedBy>
  <cp:revision>4</cp:revision>
  <dcterms:created xsi:type="dcterms:W3CDTF">2025-01-18T18:18:32Z</dcterms:created>
  <dcterms:modified xsi:type="dcterms:W3CDTF">2025-01-20T18:50:44Z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