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7" r:id="rId4"/>
    <p:sldId id="258"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F9ECE16-7616-4728-8C3E-739FA1DDFC2D}" type="datetimeFigureOut">
              <a:rPr lang="en-IN" smtClean="0"/>
              <a:t>20-03-2025</a:t>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08DA6ABA-D1EA-4BA3-94C5-505E13864897}" type="slidenum">
              <a:rPr lang="en-IN" smtClean="0"/>
              <a:t>‹#›</a:t>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ECE16-7616-4728-8C3E-739FA1DDFC2D}"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ECE16-7616-4728-8C3E-739FA1DDFC2D}"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ECE16-7616-4728-8C3E-739FA1DDFC2D}"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F9ECE16-7616-4728-8C3E-739FA1DDFC2D}"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9ECE16-7616-4728-8C3E-739FA1DDFC2D}"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9ECE16-7616-4728-8C3E-739FA1DDFC2D}" type="datetimeFigureOut">
              <a:rPr lang="en-IN" smtClean="0"/>
              <a:t>20-03-2025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9ECE16-7616-4728-8C3E-739FA1DDFC2D}"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ECE16-7616-4728-8C3E-739FA1DDFC2D}"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ECE16-7616-4728-8C3E-739FA1DDFC2D}"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9ECE16-7616-4728-8C3E-739FA1DDFC2D}"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A6ABA-D1EA-4BA3-94C5-505E13864897}" type="slidenum">
              <a:rPr lang="en-IN" smtClean="0"/>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8F9ECE16-7616-4728-8C3E-739FA1DDFC2D}" type="datetimeFigureOut">
              <a:rPr lang="en-IN" smtClean="0"/>
              <a:t>20-03-2025</a:t>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08DA6ABA-D1EA-4BA3-94C5-505E1386489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95" y="102820"/>
            <a:ext cx="9144000" cy="1080063"/>
          </a:xfrm>
        </p:spPr>
        <p:txBody>
          <a:bodyPr/>
          <a:lstStyle/>
          <a:p>
            <a:r>
              <a:rPr lang="en-IN" dirty="0"/>
              <a:t>Online Book Store</a:t>
            </a:r>
          </a:p>
        </p:txBody>
      </p:sp>
      <p:sp>
        <p:nvSpPr>
          <p:cNvPr id="3" name="Subtitle 2"/>
          <p:cNvSpPr>
            <a:spLocks noGrp="1"/>
          </p:cNvSpPr>
          <p:nvPr>
            <p:ph type="subTitle" idx="1"/>
          </p:nvPr>
        </p:nvSpPr>
        <p:spPr>
          <a:xfrm>
            <a:off x="258445" y="1377315"/>
            <a:ext cx="10433685" cy="4848860"/>
          </a:xfrm>
        </p:spPr>
        <p:txBody>
          <a:bodyPr/>
          <a:lstStyle/>
          <a:p>
            <a:r>
              <a:rPr lang="en-IN" dirty="0"/>
              <a:t>Under the Guidance of</a:t>
            </a:r>
          </a:p>
          <a:p>
            <a:endParaRPr lang="en-IN" dirty="0"/>
          </a:p>
          <a:p>
            <a:endParaRPr lang="en-IN" dirty="0"/>
          </a:p>
          <a:p>
            <a:r>
              <a:rPr lang="en-IN" dirty="0"/>
              <a:t>                                                  </a:t>
            </a:r>
            <a:r>
              <a:rPr lang="en-IN" dirty="0" err="1"/>
              <a:t>Prasented</a:t>
            </a:r>
            <a:r>
              <a:rPr lang="en-IN" dirty="0"/>
              <a:t> By:</a:t>
            </a:r>
          </a:p>
          <a:p>
            <a:r>
              <a:rPr lang="en-IN"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73430"/>
            <a:ext cx="10972800" cy="582613"/>
          </a:xfrm>
        </p:spPr>
        <p:txBody>
          <a:bodyPr/>
          <a:lstStyle/>
          <a:p>
            <a:r>
              <a:rPr lang="en-IN" sz="4000" dirty="0"/>
              <a:t>Applications</a:t>
            </a:r>
          </a:p>
        </p:txBody>
      </p:sp>
      <p:sp>
        <p:nvSpPr>
          <p:cNvPr id="3" name="Content Placeholder 2"/>
          <p:cNvSpPr>
            <a:spLocks noGrp="1"/>
          </p:cNvSpPr>
          <p:nvPr>
            <p:ph idx="1"/>
          </p:nvPr>
        </p:nvSpPr>
        <p:spPr>
          <a:xfrm>
            <a:off x="502920" y="1905000"/>
            <a:ext cx="10972800" cy="4953000"/>
          </a:xfrm>
        </p:spPr>
        <p:txBody>
          <a:bodyPr/>
          <a:lstStyle/>
          <a:p>
            <a:pPr algn="just"/>
            <a:r>
              <a:rPr lang="en-US" sz="2800" dirty="0"/>
              <a:t>The system can be very well used by the book shopkeepers to expand their customers.</a:t>
            </a:r>
          </a:p>
          <a:p>
            <a:pPr algn="just"/>
            <a:r>
              <a:rPr lang="en-US" sz="2800" dirty="0"/>
              <a:t> The system can also be implemented in publishing houses.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17245"/>
            <a:ext cx="10972800" cy="582613"/>
          </a:xfrm>
        </p:spPr>
        <p:txBody>
          <a:bodyPr/>
          <a:lstStyle/>
          <a:p>
            <a:r>
              <a:rPr lang="en-IN" sz="4000" dirty="0"/>
              <a:t>Advantages</a:t>
            </a:r>
          </a:p>
        </p:txBody>
      </p:sp>
      <p:sp>
        <p:nvSpPr>
          <p:cNvPr id="3" name="Content Placeholder 2"/>
          <p:cNvSpPr>
            <a:spLocks noGrp="1"/>
          </p:cNvSpPr>
          <p:nvPr>
            <p:ph idx="1"/>
          </p:nvPr>
        </p:nvSpPr>
        <p:spPr>
          <a:xfrm>
            <a:off x="609600" y="1715770"/>
            <a:ext cx="10972800" cy="4953000"/>
          </a:xfrm>
        </p:spPr>
        <p:txBody>
          <a:bodyPr/>
          <a:lstStyle/>
          <a:p>
            <a:r>
              <a:rPr lang="en-US" sz="2800" dirty="0"/>
              <a:t>Cost saving</a:t>
            </a:r>
          </a:p>
          <a:p>
            <a:r>
              <a:rPr lang="en-US" sz="2800" dirty="0"/>
              <a:t>Time saving</a:t>
            </a:r>
          </a:p>
          <a:p>
            <a:r>
              <a:rPr lang="en-US" sz="2800" dirty="0"/>
              <a:t>Fast purchasing</a:t>
            </a:r>
          </a:p>
          <a:p>
            <a:r>
              <a:rPr lang="en-US" sz="2800" dirty="0"/>
              <a:t>View books of all categories</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10" y="678815"/>
            <a:ext cx="10972800" cy="582613"/>
          </a:xfrm>
        </p:spPr>
        <p:txBody>
          <a:bodyPr/>
          <a:lstStyle/>
          <a:p>
            <a:r>
              <a:rPr lang="en-IN" sz="4000" dirty="0"/>
              <a:t>Conclusion</a:t>
            </a:r>
          </a:p>
        </p:txBody>
      </p:sp>
      <p:sp>
        <p:nvSpPr>
          <p:cNvPr id="3" name="Content Placeholder 2"/>
          <p:cNvSpPr>
            <a:spLocks noGrp="1"/>
          </p:cNvSpPr>
          <p:nvPr>
            <p:ph idx="1"/>
          </p:nvPr>
        </p:nvSpPr>
        <p:spPr>
          <a:xfrm>
            <a:off x="397510" y="1694815"/>
            <a:ext cx="10972800" cy="4953000"/>
          </a:xfrm>
        </p:spPr>
        <p:txBody>
          <a:bodyPr/>
          <a:lstStyle/>
          <a:p>
            <a:pPr marL="0" indent="0" algn="just">
              <a:buNone/>
            </a:pPr>
            <a:r>
              <a:rPr lang="en-US" dirty="0"/>
              <a:t>         </a:t>
            </a:r>
            <a:r>
              <a:rPr lang="en-US" sz="2800" dirty="0"/>
              <a:t>The switch from written books being from bookstores to being ordered online or even just digital copies had profound effects on the industry including bookstores and libraries and the general people of the world. The positives include easy access for everyone and cheaper books along with saving natural resources. The negatives however are much greater and cannot be ignored. The e-books, Google books, and online retailers are the future and that the future is good.</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13" y="0"/>
            <a:ext cx="10515600" cy="1325563"/>
          </a:xfrm>
        </p:spPr>
        <p:txBody>
          <a:bodyPr/>
          <a:lstStyle/>
          <a:p>
            <a:r>
              <a:rPr lang="en-IN" b="1" dirty="0"/>
              <a:t>Contents</a:t>
            </a:r>
          </a:p>
        </p:txBody>
      </p:sp>
      <p:sp>
        <p:nvSpPr>
          <p:cNvPr id="3" name="Content Placeholder 2"/>
          <p:cNvSpPr>
            <a:spLocks noGrp="1"/>
          </p:cNvSpPr>
          <p:nvPr>
            <p:ph idx="1"/>
          </p:nvPr>
        </p:nvSpPr>
        <p:spPr>
          <a:xfrm>
            <a:off x="621890" y="1253330"/>
            <a:ext cx="10515600" cy="5216295"/>
          </a:xfrm>
        </p:spPr>
        <p:txBody>
          <a:bodyPr/>
          <a:lstStyle/>
          <a:p>
            <a:pPr>
              <a:buFont typeface="Wingdings" panose="05000000000000000000" charset="0"/>
              <a:buChar char="Ø"/>
            </a:pPr>
            <a:r>
              <a:rPr lang="en-IN" sz="2400" dirty="0"/>
              <a:t>Abstract</a:t>
            </a:r>
          </a:p>
          <a:p>
            <a:pPr>
              <a:buFont typeface="Wingdings" panose="05000000000000000000" charset="0"/>
              <a:buChar char="Ø"/>
            </a:pPr>
            <a:r>
              <a:rPr lang="en-IN" sz="2400" dirty="0"/>
              <a:t>Introduction</a:t>
            </a:r>
          </a:p>
          <a:p>
            <a:pPr>
              <a:buFont typeface="Wingdings" panose="05000000000000000000" charset="0"/>
              <a:buChar char="Ø"/>
            </a:pPr>
            <a:r>
              <a:rPr lang="en-IN" sz="2400" dirty="0"/>
              <a:t>Features</a:t>
            </a:r>
          </a:p>
          <a:p>
            <a:pPr>
              <a:buFont typeface="Wingdings" panose="05000000000000000000" charset="0"/>
              <a:buChar char="Ø"/>
            </a:pPr>
            <a:r>
              <a:rPr lang="en-IN" sz="2400" dirty="0"/>
              <a:t>Modules</a:t>
            </a:r>
          </a:p>
          <a:p>
            <a:pPr>
              <a:buFont typeface="Wingdings" panose="05000000000000000000" charset="0"/>
              <a:buChar char="Ø"/>
            </a:pPr>
            <a:r>
              <a:rPr lang="en-IN" sz="2400" dirty="0"/>
              <a:t>System Requirements</a:t>
            </a:r>
          </a:p>
          <a:p>
            <a:pPr>
              <a:buFont typeface="Wingdings" panose="05000000000000000000" charset="0"/>
              <a:buChar char="Ø"/>
            </a:pPr>
            <a:r>
              <a:rPr lang="en-IN" sz="2400" dirty="0"/>
              <a:t>E-R Diagram</a:t>
            </a:r>
          </a:p>
          <a:p>
            <a:pPr>
              <a:buFont typeface="Wingdings" panose="05000000000000000000" charset="0"/>
              <a:buChar char="Ø"/>
            </a:pPr>
            <a:r>
              <a:rPr lang="en-IN" sz="2400" dirty="0"/>
              <a:t>Architecture</a:t>
            </a:r>
          </a:p>
          <a:p>
            <a:pPr>
              <a:buFont typeface="Wingdings" panose="05000000000000000000" charset="0"/>
              <a:buChar char="Ø"/>
            </a:pPr>
            <a:r>
              <a:rPr lang="en-IN" sz="2400" dirty="0"/>
              <a:t>Applications</a:t>
            </a:r>
          </a:p>
          <a:p>
            <a:pPr>
              <a:buFont typeface="Wingdings" panose="05000000000000000000" charset="0"/>
              <a:buChar char="Ø"/>
            </a:pPr>
            <a:r>
              <a:rPr lang="en-IN" sz="2400" dirty="0"/>
              <a:t>Advantages</a:t>
            </a:r>
          </a:p>
          <a:p>
            <a:pPr>
              <a:buFont typeface="Wingdings" panose="05000000000000000000" charset="0"/>
              <a:buChar char="Ø"/>
            </a:pPr>
            <a:r>
              <a:rPr lang="en-IN" sz="2400" dirty="0"/>
              <a:t>Conclusion</a:t>
            </a:r>
          </a:p>
          <a:p>
            <a:endParaRPr lang="en-IN" dirty="0"/>
          </a:p>
          <a:p>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20" y="498475"/>
            <a:ext cx="10972800" cy="582613"/>
          </a:xfrm>
        </p:spPr>
        <p:txBody>
          <a:bodyPr/>
          <a:lstStyle/>
          <a:p>
            <a:r>
              <a:rPr lang="en-IN" sz="4000" dirty="0">
                <a:solidFill>
                  <a:schemeClr val="tx1"/>
                </a:solidFill>
              </a:rPr>
              <a:t>Abstract</a:t>
            </a:r>
          </a:p>
        </p:txBody>
      </p:sp>
      <p:sp>
        <p:nvSpPr>
          <p:cNvPr id="3" name="Content Placeholder 2"/>
          <p:cNvSpPr>
            <a:spLocks noGrp="1"/>
          </p:cNvSpPr>
          <p:nvPr>
            <p:ph idx="1"/>
          </p:nvPr>
        </p:nvSpPr>
        <p:spPr>
          <a:xfrm>
            <a:off x="248920" y="1535430"/>
            <a:ext cx="10972800" cy="4953000"/>
          </a:xfrm>
        </p:spPr>
        <p:txBody>
          <a:bodyPr/>
          <a:lstStyle/>
          <a:p>
            <a:pPr marL="0" indent="0" algn="just">
              <a:buNone/>
            </a:pPr>
            <a:r>
              <a:rPr lang="en-US" sz="2800" dirty="0"/>
              <a:t>The main objective of the project is to create an online book store that allows users to search and purchase a book based on title and category. The selected books are displayed in a tabular format and the user can order their books online and payment is done through Credit card cash on delivery. The administrator will have additional functionalities when compared to the common user (meta data about database).</a:t>
            </a:r>
          </a:p>
          <a:p>
            <a:pPr marL="0" indent="0" algn="just">
              <a:buNone/>
            </a:pPr>
            <a:r>
              <a:rPr lang="en-US" sz="2800" dirty="0"/>
              <a:t>     The project is developed using Java, with JDBC for database connectivity with </a:t>
            </a:r>
            <a:r>
              <a:rPr lang="en-US" sz="2800" dirty="0" err="1"/>
              <a:t>mySQL</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715" y="646430"/>
            <a:ext cx="10972800" cy="582613"/>
          </a:xfrm>
        </p:spPr>
        <p:txBody>
          <a:bodyPr/>
          <a:lstStyle/>
          <a:p>
            <a:r>
              <a:rPr lang="en-IN" sz="4000" dirty="0"/>
              <a:t>Introduction</a:t>
            </a:r>
          </a:p>
        </p:txBody>
      </p:sp>
      <p:sp>
        <p:nvSpPr>
          <p:cNvPr id="3" name="Content Placeholder 2"/>
          <p:cNvSpPr>
            <a:spLocks noGrp="1"/>
          </p:cNvSpPr>
          <p:nvPr>
            <p:ph idx="1"/>
          </p:nvPr>
        </p:nvSpPr>
        <p:spPr>
          <a:xfrm>
            <a:off x="609600" y="1694815"/>
            <a:ext cx="10972800" cy="4953000"/>
          </a:xfrm>
        </p:spPr>
        <p:txBody>
          <a:bodyPr/>
          <a:lstStyle/>
          <a:p>
            <a:pPr marL="0" indent="0" algn="just">
              <a:buNone/>
            </a:pPr>
            <a:r>
              <a:rPr lang="en-US" dirty="0"/>
              <a:t>       </a:t>
            </a:r>
            <a:r>
              <a:rPr lang="en-US" sz="2800" dirty="0"/>
              <a:t>Online bookstore is an online web application where a customer can purchase books online through a web browser. The main aim of this project is to create a website where a customer can visit and buy books online and have it delivered to his or her doorsteps.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760" y="933450"/>
            <a:ext cx="10972800" cy="582613"/>
          </a:xfrm>
        </p:spPr>
        <p:txBody>
          <a:bodyPr/>
          <a:lstStyle/>
          <a:p>
            <a:r>
              <a:rPr lang="en-IN" sz="4000" dirty="0"/>
              <a:t>Features</a:t>
            </a:r>
          </a:p>
        </p:txBody>
      </p:sp>
      <p:sp>
        <p:nvSpPr>
          <p:cNvPr id="3" name="Content Placeholder 2"/>
          <p:cNvSpPr>
            <a:spLocks noGrp="1"/>
          </p:cNvSpPr>
          <p:nvPr>
            <p:ph idx="1"/>
          </p:nvPr>
        </p:nvSpPr>
        <p:spPr>
          <a:xfrm>
            <a:off x="609600" y="1905000"/>
            <a:ext cx="10972800" cy="4953000"/>
          </a:xfrm>
        </p:spPr>
        <p:txBody>
          <a:bodyPr/>
          <a:lstStyle/>
          <a:p>
            <a:r>
              <a:rPr lang="en-US" sz="2800" dirty="0"/>
              <a:t>Online Shopping</a:t>
            </a:r>
          </a:p>
          <a:p>
            <a:r>
              <a:rPr lang="en-US" sz="2800" dirty="0"/>
              <a:t>Bock Inventory Management</a:t>
            </a:r>
          </a:p>
          <a:p>
            <a:r>
              <a:rPr lang="en-US" sz="2800" dirty="0"/>
              <a:t>Admin Panel</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73430"/>
            <a:ext cx="10972800" cy="582613"/>
          </a:xfrm>
        </p:spPr>
        <p:txBody>
          <a:bodyPr/>
          <a:lstStyle/>
          <a:p>
            <a:r>
              <a:rPr lang="en-IN" sz="4000" dirty="0"/>
              <a:t>Modules</a:t>
            </a:r>
          </a:p>
        </p:txBody>
      </p:sp>
      <p:sp>
        <p:nvSpPr>
          <p:cNvPr id="3" name="Content Placeholder 2"/>
          <p:cNvSpPr>
            <a:spLocks noGrp="1"/>
          </p:cNvSpPr>
          <p:nvPr>
            <p:ph idx="1"/>
          </p:nvPr>
        </p:nvSpPr>
        <p:spPr>
          <a:xfrm>
            <a:off x="609600" y="1588770"/>
            <a:ext cx="10972800" cy="4953000"/>
          </a:xfrm>
        </p:spPr>
        <p:txBody>
          <a:bodyPr/>
          <a:lstStyle/>
          <a:p>
            <a:r>
              <a:rPr lang="en-IN" sz="2800" dirty="0"/>
              <a:t>My Cart</a:t>
            </a:r>
          </a:p>
          <a:p>
            <a:r>
              <a:rPr lang="en-IN" sz="2800" dirty="0"/>
              <a:t>Publishers (Seller)</a:t>
            </a:r>
          </a:p>
          <a:p>
            <a:r>
              <a:rPr lang="en-IN" sz="2800" dirty="0"/>
              <a:t>Contact 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220" y="842399"/>
            <a:ext cx="10515600" cy="4351338"/>
          </a:xfrm>
        </p:spPr>
        <p:txBody>
          <a:bodyPr>
            <a:normAutofit lnSpcReduction="20000"/>
          </a:bodyPr>
          <a:lstStyle/>
          <a:p>
            <a:pPr marL="0" indent="0">
              <a:buNone/>
            </a:pPr>
            <a:r>
              <a:rPr lang="en-IN" b="1" dirty="0"/>
              <a:t>PROGRAMMING LANGUAGES</a:t>
            </a:r>
            <a:r>
              <a:rPr lang="en-IN" sz="2800" b="1" dirty="0"/>
              <a:t> </a:t>
            </a:r>
          </a:p>
          <a:p>
            <a:pPr marL="0" indent="0">
              <a:buNone/>
            </a:pPr>
            <a:r>
              <a:rPr lang="en-IN" dirty="0"/>
              <a:t>       </a:t>
            </a:r>
            <a:r>
              <a:rPr lang="en-IN" sz="2800" dirty="0"/>
              <a:t>Backend   : JAVA </a:t>
            </a:r>
          </a:p>
          <a:p>
            <a:pPr marL="0" indent="0">
              <a:buNone/>
            </a:pPr>
            <a:r>
              <a:rPr lang="en-IN" sz="2800" dirty="0"/>
              <a:t>        DataBase : MySql</a:t>
            </a:r>
          </a:p>
          <a:p>
            <a:pPr marL="0" indent="0">
              <a:buNone/>
            </a:pPr>
            <a:endParaRPr lang="en-IN" dirty="0"/>
          </a:p>
          <a:p>
            <a:pPr marL="0" indent="0">
              <a:buNone/>
            </a:pPr>
            <a:r>
              <a:rPr lang="en-IN" dirty="0"/>
              <a:t> </a:t>
            </a:r>
            <a:r>
              <a:rPr lang="en-IN" b="1" dirty="0"/>
              <a:t>SOFTWARE REQUIRMENTS </a:t>
            </a:r>
          </a:p>
          <a:p>
            <a:pPr marL="0" indent="0">
              <a:buNone/>
            </a:pPr>
            <a:r>
              <a:rPr lang="en-IN" b="1" dirty="0"/>
              <a:t>     </a:t>
            </a:r>
            <a:r>
              <a:rPr lang="en-IN" sz="2800" dirty="0"/>
              <a:t>JAVA    :  Intellij Idea </a:t>
            </a:r>
          </a:p>
          <a:p>
            <a:pPr marL="0" indent="0">
              <a:buNone/>
            </a:pPr>
            <a:r>
              <a:rPr lang="en-IN" sz="2800" b="1" dirty="0"/>
              <a:t>      </a:t>
            </a:r>
            <a:r>
              <a:rPr lang="en-IN" sz="2800" dirty="0"/>
              <a:t>MySql</a:t>
            </a:r>
            <a:r>
              <a:rPr lang="en-IN" sz="2800" b="1" dirty="0"/>
              <a:t>  : </a:t>
            </a:r>
            <a:r>
              <a:rPr lang="en-IN" sz="2800" dirty="0"/>
              <a:t>MySql WorkBench</a:t>
            </a:r>
            <a:endParaRPr lang="en-IN" sz="2800" b="1" dirty="0"/>
          </a:p>
          <a:p>
            <a:pPr marL="0" indent="0">
              <a:buNone/>
            </a:pPr>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670" y="593725"/>
            <a:ext cx="10972800" cy="582613"/>
          </a:xfrm>
        </p:spPr>
        <p:txBody>
          <a:bodyPr/>
          <a:lstStyle/>
          <a:p>
            <a:r>
              <a:rPr lang="en-IN" sz="4000" dirty="0"/>
              <a:t>E-R Diagram</a:t>
            </a:r>
          </a:p>
        </p:txBody>
      </p:sp>
      <p:sp>
        <p:nvSpPr>
          <p:cNvPr id="8" name="Rectangle 7"/>
          <p:cNvSpPr/>
          <p:nvPr/>
        </p:nvSpPr>
        <p:spPr>
          <a:xfrm>
            <a:off x="1248683" y="2792362"/>
            <a:ext cx="4001727" cy="8652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0" name="Straight Connector 9"/>
          <p:cNvCxnSpPr/>
          <p:nvPr/>
        </p:nvCxnSpPr>
        <p:spPr>
          <a:xfrm>
            <a:off x="1238865" y="3264310"/>
            <a:ext cx="400172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868130" y="2802194"/>
            <a:ext cx="0" cy="86523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694039" y="2802194"/>
            <a:ext cx="0" cy="86523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554360" y="2802194"/>
            <a:ext cx="0" cy="86523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424517" y="2802194"/>
            <a:ext cx="0" cy="865238"/>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1312886" y="2802194"/>
            <a:ext cx="506870" cy="369332"/>
          </a:xfrm>
          <a:prstGeom prst="rect">
            <a:avLst/>
          </a:prstGeom>
          <a:noFill/>
        </p:spPr>
        <p:txBody>
          <a:bodyPr wrap="none" rtlCol="0">
            <a:spAutoFit/>
          </a:bodyPr>
          <a:lstStyle/>
          <a:p>
            <a:r>
              <a:rPr lang="en-IN" dirty="0" err="1"/>
              <a:t>Uid</a:t>
            </a:r>
            <a:endParaRPr lang="en-IN" dirty="0"/>
          </a:p>
        </p:txBody>
      </p:sp>
      <p:sp>
        <p:nvSpPr>
          <p:cNvPr id="25" name="TextBox 24"/>
          <p:cNvSpPr txBox="1"/>
          <p:nvPr/>
        </p:nvSpPr>
        <p:spPr>
          <a:xfrm>
            <a:off x="1844534" y="2802194"/>
            <a:ext cx="864339" cy="369332"/>
          </a:xfrm>
          <a:prstGeom prst="rect">
            <a:avLst/>
          </a:prstGeom>
          <a:noFill/>
        </p:spPr>
        <p:txBody>
          <a:bodyPr wrap="none" rtlCol="0">
            <a:spAutoFit/>
          </a:bodyPr>
          <a:lstStyle/>
          <a:p>
            <a:r>
              <a:rPr lang="en-IN" dirty="0" err="1"/>
              <a:t>Uname</a:t>
            </a:r>
            <a:endParaRPr lang="en-IN" dirty="0"/>
          </a:p>
        </p:txBody>
      </p:sp>
      <p:sp>
        <p:nvSpPr>
          <p:cNvPr id="27" name="TextBox 26"/>
          <p:cNvSpPr txBox="1"/>
          <p:nvPr/>
        </p:nvSpPr>
        <p:spPr>
          <a:xfrm>
            <a:off x="2654428" y="2816089"/>
            <a:ext cx="786947" cy="369332"/>
          </a:xfrm>
          <a:prstGeom prst="rect">
            <a:avLst/>
          </a:prstGeom>
          <a:noFill/>
        </p:spPr>
        <p:txBody>
          <a:bodyPr wrap="none" rtlCol="0">
            <a:spAutoFit/>
          </a:bodyPr>
          <a:lstStyle/>
          <a:p>
            <a:r>
              <a:rPr lang="en-IN" dirty="0" err="1"/>
              <a:t>Pword</a:t>
            </a:r>
            <a:endParaRPr lang="en-IN" dirty="0"/>
          </a:p>
        </p:txBody>
      </p:sp>
      <p:sp>
        <p:nvSpPr>
          <p:cNvPr id="28" name="TextBox 27"/>
          <p:cNvSpPr txBox="1"/>
          <p:nvPr/>
        </p:nvSpPr>
        <p:spPr>
          <a:xfrm>
            <a:off x="3665294" y="2837043"/>
            <a:ext cx="700833" cy="369332"/>
          </a:xfrm>
          <a:prstGeom prst="rect">
            <a:avLst/>
          </a:prstGeom>
          <a:noFill/>
        </p:spPr>
        <p:txBody>
          <a:bodyPr wrap="none" rtlCol="0">
            <a:spAutoFit/>
          </a:bodyPr>
          <a:lstStyle/>
          <a:p>
            <a:r>
              <a:rPr lang="en-IN" dirty="0"/>
              <a:t>email</a:t>
            </a:r>
          </a:p>
        </p:txBody>
      </p:sp>
      <p:sp>
        <p:nvSpPr>
          <p:cNvPr id="29" name="TextBox 28"/>
          <p:cNvSpPr txBox="1"/>
          <p:nvPr/>
        </p:nvSpPr>
        <p:spPr>
          <a:xfrm>
            <a:off x="4543170" y="2816089"/>
            <a:ext cx="570990" cy="369332"/>
          </a:xfrm>
          <a:prstGeom prst="rect">
            <a:avLst/>
          </a:prstGeom>
          <a:noFill/>
        </p:spPr>
        <p:txBody>
          <a:bodyPr wrap="none" rtlCol="0">
            <a:spAutoFit/>
          </a:bodyPr>
          <a:lstStyle/>
          <a:p>
            <a:r>
              <a:rPr lang="en-IN" dirty="0"/>
              <a:t>Dob</a:t>
            </a:r>
          </a:p>
        </p:txBody>
      </p:sp>
      <p:sp>
        <p:nvSpPr>
          <p:cNvPr id="30" name="Rectangle 29"/>
          <p:cNvSpPr/>
          <p:nvPr/>
        </p:nvSpPr>
        <p:spPr>
          <a:xfrm>
            <a:off x="7197090" y="2703830"/>
            <a:ext cx="3136900" cy="9772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a:stCxn id="30" idx="1"/>
            <a:endCxn id="30" idx="3"/>
          </p:cNvCxnSpPr>
          <p:nvPr/>
        </p:nvCxnSpPr>
        <p:spPr>
          <a:xfrm>
            <a:off x="7197213" y="3192603"/>
            <a:ext cx="31369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8091949" y="2696699"/>
            <a:ext cx="0" cy="97744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9065342" y="2703881"/>
            <a:ext cx="0" cy="977444"/>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394138" y="2717653"/>
            <a:ext cx="513080" cy="368300"/>
          </a:xfrm>
          <a:prstGeom prst="rect">
            <a:avLst/>
          </a:prstGeom>
          <a:noFill/>
        </p:spPr>
        <p:txBody>
          <a:bodyPr wrap="none" rtlCol="0">
            <a:spAutoFit/>
          </a:bodyPr>
          <a:lstStyle/>
          <a:p>
            <a:r>
              <a:rPr lang="en-IN" dirty="0"/>
              <a:t>Bid</a:t>
            </a:r>
          </a:p>
        </p:txBody>
      </p:sp>
      <p:sp>
        <p:nvSpPr>
          <p:cNvPr id="40" name="TextBox 39"/>
          <p:cNvSpPr txBox="1"/>
          <p:nvPr/>
        </p:nvSpPr>
        <p:spPr>
          <a:xfrm>
            <a:off x="8125131" y="2711775"/>
            <a:ext cx="944880" cy="368300"/>
          </a:xfrm>
          <a:prstGeom prst="rect">
            <a:avLst/>
          </a:prstGeom>
          <a:noFill/>
        </p:spPr>
        <p:txBody>
          <a:bodyPr wrap="none" rtlCol="0">
            <a:spAutoFit/>
          </a:bodyPr>
          <a:lstStyle/>
          <a:p>
            <a:r>
              <a:rPr lang="en-IN" dirty="0"/>
              <a:t>amount</a:t>
            </a:r>
          </a:p>
        </p:txBody>
      </p:sp>
      <p:sp>
        <p:nvSpPr>
          <p:cNvPr id="43" name="Rectangle 42"/>
          <p:cNvSpPr/>
          <p:nvPr/>
        </p:nvSpPr>
        <p:spPr>
          <a:xfrm>
            <a:off x="4424517" y="5059540"/>
            <a:ext cx="3667432" cy="9774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p:cNvCxnSpPr>
            <a:stCxn id="43" idx="1"/>
            <a:endCxn id="43" idx="3"/>
          </p:cNvCxnSpPr>
          <p:nvPr/>
        </p:nvCxnSpPr>
        <p:spPr>
          <a:xfrm>
            <a:off x="4424517" y="5548262"/>
            <a:ext cx="3667432"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114024" y="5059540"/>
            <a:ext cx="0" cy="977444"/>
          </a:xfrm>
          <a:prstGeom prst="line">
            <a:avLst/>
          </a:prstGeom>
        </p:spPr>
        <p:style>
          <a:lnRef idx="2">
            <a:schemeClr val="accent1"/>
          </a:lnRef>
          <a:fillRef idx="0">
            <a:srgbClr val="FFFFFF"/>
          </a:fillRef>
          <a:effectRef idx="0">
            <a:srgbClr val="FFFFFF"/>
          </a:effectRef>
          <a:fontRef idx="minor">
            <a:schemeClr val="tx1"/>
          </a:fontRef>
        </p:style>
      </p:cxnSp>
      <p:cxnSp>
        <p:nvCxnSpPr>
          <p:cNvPr id="50" name="Straight Connector 49"/>
          <p:cNvCxnSpPr/>
          <p:nvPr/>
        </p:nvCxnSpPr>
        <p:spPr>
          <a:xfrm>
            <a:off x="7165217" y="5059540"/>
            <a:ext cx="0" cy="977444"/>
          </a:xfrm>
          <a:prstGeom prst="line">
            <a:avLst/>
          </a:prstGeom>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4543308" y="5100949"/>
            <a:ext cx="487680" cy="368300"/>
          </a:xfrm>
          <a:prstGeom prst="rect">
            <a:avLst/>
          </a:prstGeom>
          <a:noFill/>
        </p:spPr>
        <p:txBody>
          <a:bodyPr wrap="none" rtlCol="0">
            <a:spAutoFit/>
          </a:bodyPr>
          <a:lstStyle/>
          <a:p>
            <a:r>
              <a:rPr lang="en-IN" dirty="0"/>
              <a:t>uid</a:t>
            </a:r>
          </a:p>
        </p:txBody>
      </p:sp>
      <p:sp>
        <p:nvSpPr>
          <p:cNvPr id="52" name="TextBox 51"/>
          <p:cNvSpPr txBox="1"/>
          <p:nvPr/>
        </p:nvSpPr>
        <p:spPr>
          <a:xfrm>
            <a:off x="6142314" y="5120634"/>
            <a:ext cx="906780" cy="368300"/>
          </a:xfrm>
          <a:prstGeom prst="rect">
            <a:avLst/>
          </a:prstGeom>
          <a:noFill/>
        </p:spPr>
        <p:txBody>
          <a:bodyPr wrap="none" rtlCol="0">
            <a:spAutoFit/>
          </a:bodyPr>
          <a:lstStyle/>
          <a:p>
            <a:r>
              <a:rPr lang="en-IN" dirty="0"/>
              <a:t>Bname</a:t>
            </a:r>
          </a:p>
        </p:txBody>
      </p:sp>
      <p:sp>
        <p:nvSpPr>
          <p:cNvPr id="53" name="TextBox 52"/>
          <p:cNvSpPr txBox="1"/>
          <p:nvPr/>
        </p:nvSpPr>
        <p:spPr>
          <a:xfrm>
            <a:off x="7197334" y="5100820"/>
            <a:ext cx="894080" cy="368300"/>
          </a:xfrm>
          <a:prstGeom prst="rect">
            <a:avLst/>
          </a:prstGeom>
          <a:noFill/>
        </p:spPr>
        <p:txBody>
          <a:bodyPr wrap="none" rtlCol="0">
            <a:spAutoFit/>
          </a:bodyPr>
          <a:lstStyle/>
          <a:p>
            <a:r>
              <a:rPr lang="en-IN" dirty="0"/>
              <a:t>Bcount</a:t>
            </a:r>
          </a:p>
        </p:txBody>
      </p:sp>
      <p:sp>
        <p:nvSpPr>
          <p:cNvPr id="54" name="TextBox 53"/>
          <p:cNvSpPr txBox="1"/>
          <p:nvPr/>
        </p:nvSpPr>
        <p:spPr>
          <a:xfrm>
            <a:off x="2823083" y="3720071"/>
            <a:ext cx="932180" cy="368300"/>
          </a:xfrm>
          <a:prstGeom prst="rect">
            <a:avLst/>
          </a:prstGeom>
          <a:noFill/>
        </p:spPr>
        <p:txBody>
          <a:bodyPr wrap="none" rtlCol="0">
            <a:spAutoFit/>
          </a:bodyPr>
          <a:lstStyle/>
          <a:p>
            <a:r>
              <a:rPr lang="en-IN" dirty="0"/>
              <a:t>(Buyer)</a:t>
            </a:r>
          </a:p>
        </p:txBody>
      </p:sp>
      <p:sp>
        <p:nvSpPr>
          <p:cNvPr id="55" name="TextBox 54"/>
          <p:cNvSpPr txBox="1"/>
          <p:nvPr/>
        </p:nvSpPr>
        <p:spPr>
          <a:xfrm>
            <a:off x="8878549" y="3737428"/>
            <a:ext cx="881380" cy="368300"/>
          </a:xfrm>
          <a:prstGeom prst="rect">
            <a:avLst/>
          </a:prstGeom>
          <a:noFill/>
        </p:spPr>
        <p:txBody>
          <a:bodyPr wrap="none" rtlCol="0">
            <a:spAutoFit/>
          </a:bodyPr>
          <a:lstStyle/>
          <a:p>
            <a:r>
              <a:rPr lang="en-IN" dirty="0"/>
              <a:t>(seller)</a:t>
            </a:r>
          </a:p>
        </p:txBody>
      </p:sp>
      <p:sp>
        <p:nvSpPr>
          <p:cNvPr id="56" name="TextBox 55"/>
          <p:cNvSpPr txBox="1"/>
          <p:nvPr/>
        </p:nvSpPr>
        <p:spPr>
          <a:xfrm>
            <a:off x="5842093" y="6096678"/>
            <a:ext cx="868680" cy="368300"/>
          </a:xfrm>
          <a:prstGeom prst="rect">
            <a:avLst/>
          </a:prstGeom>
          <a:noFill/>
        </p:spPr>
        <p:txBody>
          <a:bodyPr wrap="none" rtlCol="0">
            <a:spAutoFit/>
          </a:bodyPr>
          <a:lstStyle/>
          <a:p>
            <a:r>
              <a:rPr lang="en-IN" dirty="0"/>
              <a:t>(order)</a:t>
            </a:r>
          </a:p>
        </p:txBody>
      </p:sp>
      <p:cxnSp>
        <p:nvCxnSpPr>
          <p:cNvPr id="71" name="Straight Connector 70"/>
          <p:cNvCxnSpPr>
            <a:stCxn id="54" idx="2"/>
          </p:cNvCxnSpPr>
          <p:nvPr/>
        </p:nvCxnSpPr>
        <p:spPr>
          <a:xfrm>
            <a:off x="3289225" y="4088133"/>
            <a:ext cx="0" cy="1458859"/>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Arrow Connector 72"/>
          <p:cNvCxnSpPr>
            <a:endCxn id="43" idx="1"/>
          </p:cNvCxnSpPr>
          <p:nvPr/>
        </p:nvCxnSpPr>
        <p:spPr>
          <a:xfrm>
            <a:off x="3189529" y="5548262"/>
            <a:ext cx="12349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Connector 78"/>
          <p:cNvCxnSpPr>
            <a:stCxn id="55" idx="2"/>
          </p:cNvCxnSpPr>
          <p:nvPr/>
        </p:nvCxnSpPr>
        <p:spPr>
          <a:xfrm>
            <a:off x="9319215" y="4106125"/>
            <a:ext cx="0" cy="1441502"/>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Arrow Connector 82"/>
          <p:cNvCxnSpPr>
            <a:endCxn id="43" idx="3"/>
          </p:cNvCxnSpPr>
          <p:nvPr/>
        </p:nvCxnSpPr>
        <p:spPr>
          <a:xfrm flipH="1">
            <a:off x="8091949" y="5548262"/>
            <a:ext cx="12075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8" idx="3"/>
            <a:endCxn id="30" idx="1"/>
          </p:cNvCxnSpPr>
          <p:nvPr/>
        </p:nvCxnSpPr>
        <p:spPr>
          <a:xfrm flipV="1">
            <a:off x="5250410" y="3192596"/>
            <a:ext cx="1946910" cy="323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9065260" y="2764790"/>
            <a:ext cx="4064000" cy="368300"/>
          </a:xfrm>
          <a:prstGeom prst="rect">
            <a:avLst/>
          </a:prstGeom>
          <a:noFill/>
        </p:spPr>
        <p:txBody>
          <a:bodyPr wrap="square" rtlCol="0">
            <a:spAutoFit/>
          </a:bodyPr>
          <a:lstStyle/>
          <a:p>
            <a:r>
              <a:rPr lang="en-IN" altLang="en-US"/>
              <a:t>out of stock</a:t>
            </a:r>
          </a:p>
        </p:txBody>
      </p:sp>
      <p:cxnSp>
        <p:nvCxnSpPr>
          <p:cNvPr id="4" name="Straight Connector 3"/>
          <p:cNvCxnSpPr/>
          <p:nvPr/>
        </p:nvCxnSpPr>
        <p:spPr>
          <a:xfrm>
            <a:off x="5977255" y="5059680"/>
            <a:ext cx="11430" cy="961390"/>
          </a:xfrm>
          <a:prstGeom prst="line">
            <a:avLst/>
          </a:prstGeom>
          <a:ln>
            <a:headEnd type="none" w="med" len="med"/>
            <a:tailEnd type="none" w="med" len="med"/>
          </a:ln>
        </p:spPr>
        <p:style>
          <a:lnRef idx="2">
            <a:schemeClr val="accent4"/>
          </a:lnRef>
          <a:fillRef idx="0">
            <a:srgbClr val="FFFFFF"/>
          </a:fillRef>
          <a:effectRef idx="0">
            <a:srgbClr val="FFFFFF"/>
          </a:effectRef>
          <a:fontRef idx="minor">
            <a:schemeClr val="tx1"/>
          </a:fontRef>
        </p:style>
      </p:cxnSp>
      <p:sp>
        <p:nvSpPr>
          <p:cNvPr id="5" name="Text Box 4"/>
          <p:cNvSpPr txBox="1"/>
          <p:nvPr/>
        </p:nvSpPr>
        <p:spPr>
          <a:xfrm>
            <a:off x="5174615" y="5124450"/>
            <a:ext cx="4064000" cy="368300"/>
          </a:xfrm>
          <a:prstGeom prst="rect">
            <a:avLst/>
          </a:prstGeom>
          <a:noFill/>
        </p:spPr>
        <p:txBody>
          <a:bodyPr wrap="square" rtlCol="0">
            <a:spAutoFit/>
          </a:bodyPr>
          <a:lstStyle/>
          <a:p>
            <a:r>
              <a:rPr lang="en-IN" altLang="en-US"/>
              <a:t>Bid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226" y="62177"/>
            <a:ext cx="10515600" cy="1325563"/>
          </a:xfrm>
        </p:spPr>
        <p:txBody>
          <a:bodyPr/>
          <a:lstStyle/>
          <a:p>
            <a:r>
              <a:rPr lang="en-IN" sz="4000" dirty="0"/>
              <a:t>Architecture</a:t>
            </a:r>
          </a:p>
        </p:txBody>
      </p:sp>
      <p:sp>
        <p:nvSpPr>
          <p:cNvPr id="5" name="Oval 4"/>
          <p:cNvSpPr/>
          <p:nvPr/>
        </p:nvSpPr>
        <p:spPr>
          <a:xfrm>
            <a:off x="5142271" y="2507226"/>
            <a:ext cx="1799303" cy="174030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018071" y="3008671"/>
            <a:ext cx="1553496" cy="7767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337756" y="3116826"/>
            <a:ext cx="1445342" cy="7767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Connector: Elbow 17"/>
          <p:cNvCxnSpPr/>
          <p:nvPr/>
        </p:nvCxnSpPr>
        <p:spPr>
          <a:xfrm rot="16200000" flipV="1">
            <a:off x="4038369" y="439301"/>
            <a:ext cx="816538" cy="3298723"/>
          </a:xfrm>
          <a:prstGeom prst="bentConnector2">
            <a:avLst/>
          </a:prstGeom>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787448" y="1690688"/>
            <a:ext cx="0" cy="1342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p:cNvCxnSpPr/>
          <p:nvPr/>
        </p:nvCxnSpPr>
        <p:spPr>
          <a:xfrm rot="10800000" flipV="1">
            <a:off x="2794820" y="4243081"/>
            <a:ext cx="3301180" cy="924234"/>
          </a:xfrm>
          <a:prstGeom prst="bentConnector3">
            <a:avLst>
              <a:gd name="adj1" fmla="val -2122"/>
            </a:avLst>
          </a:prstGeom>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2784991" y="3785419"/>
            <a:ext cx="0" cy="1381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p:cNvCxnSpPr>
            <a:stCxn id="7" idx="0"/>
          </p:cNvCxnSpPr>
          <p:nvPr/>
        </p:nvCxnSpPr>
        <p:spPr>
          <a:xfrm rot="16200000" flipV="1">
            <a:off x="6948483" y="1004882"/>
            <a:ext cx="1426144" cy="2797744"/>
          </a:xfrm>
          <a:prstGeom prst="bentConnector2">
            <a:avLst/>
          </a:prstGeom>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6258996" y="1651011"/>
            <a:ext cx="0" cy="8976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p:cNvCxnSpPr>
            <a:stCxn id="7" idx="2"/>
          </p:cNvCxnSpPr>
          <p:nvPr/>
        </p:nvCxnSpPr>
        <p:spPr>
          <a:xfrm rot="5400000">
            <a:off x="7061172" y="3168063"/>
            <a:ext cx="1273744" cy="2724766"/>
          </a:xfrm>
          <a:prstGeom prst="bentConnector2">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6327672" y="4189006"/>
            <a:ext cx="0" cy="9783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V="1">
            <a:off x="3146323" y="2088662"/>
            <a:ext cx="0" cy="920009"/>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3156155" y="2088662"/>
            <a:ext cx="2507226" cy="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5673213" y="2088662"/>
            <a:ext cx="0" cy="460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3146323" y="3785419"/>
            <a:ext cx="9832" cy="97262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3146323" y="4760966"/>
            <a:ext cx="2713703"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V="1">
            <a:off x="5869858" y="4258827"/>
            <a:ext cx="0" cy="4992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3334367" y="1361829"/>
            <a:ext cx="2134367" cy="369332"/>
          </a:xfrm>
          <a:prstGeom prst="rect">
            <a:avLst/>
          </a:prstGeom>
          <a:noFill/>
        </p:spPr>
        <p:txBody>
          <a:bodyPr wrap="none" rtlCol="0">
            <a:spAutoFit/>
          </a:bodyPr>
          <a:lstStyle/>
          <a:p>
            <a:r>
              <a:rPr lang="en-IN" dirty="0"/>
              <a:t>Information of Buyer</a:t>
            </a:r>
          </a:p>
        </p:txBody>
      </p:sp>
      <p:sp>
        <p:nvSpPr>
          <p:cNvPr id="64" name="TextBox 63"/>
          <p:cNvSpPr txBox="1"/>
          <p:nvPr/>
        </p:nvSpPr>
        <p:spPr>
          <a:xfrm>
            <a:off x="3556361" y="2081431"/>
            <a:ext cx="1706814" cy="369332"/>
          </a:xfrm>
          <a:prstGeom prst="rect">
            <a:avLst/>
          </a:prstGeom>
          <a:noFill/>
        </p:spPr>
        <p:txBody>
          <a:bodyPr wrap="none" rtlCol="0">
            <a:spAutoFit/>
          </a:bodyPr>
          <a:lstStyle/>
          <a:p>
            <a:r>
              <a:rPr lang="en-IN" dirty="0"/>
              <a:t>Searching books</a:t>
            </a:r>
          </a:p>
        </p:txBody>
      </p:sp>
      <p:sp>
        <p:nvSpPr>
          <p:cNvPr id="65" name="TextBox 64"/>
          <p:cNvSpPr txBox="1"/>
          <p:nvPr/>
        </p:nvSpPr>
        <p:spPr>
          <a:xfrm>
            <a:off x="2330246" y="3145621"/>
            <a:ext cx="828808" cy="369332"/>
          </a:xfrm>
          <a:prstGeom prst="rect">
            <a:avLst/>
          </a:prstGeom>
          <a:noFill/>
        </p:spPr>
        <p:txBody>
          <a:bodyPr wrap="square" rtlCol="0">
            <a:spAutoFit/>
          </a:bodyPr>
          <a:lstStyle/>
          <a:p>
            <a:r>
              <a:rPr lang="en-IN" dirty="0"/>
              <a:t>Buyer</a:t>
            </a:r>
          </a:p>
        </p:txBody>
      </p:sp>
      <p:sp>
        <p:nvSpPr>
          <p:cNvPr id="66" name="TextBox 65"/>
          <p:cNvSpPr txBox="1"/>
          <p:nvPr/>
        </p:nvSpPr>
        <p:spPr>
          <a:xfrm>
            <a:off x="8662219" y="3283584"/>
            <a:ext cx="766916" cy="369332"/>
          </a:xfrm>
          <a:prstGeom prst="rect">
            <a:avLst/>
          </a:prstGeom>
          <a:noFill/>
        </p:spPr>
        <p:txBody>
          <a:bodyPr wrap="square" rtlCol="0">
            <a:spAutoFit/>
          </a:bodyPr>
          <a:lstStyle/>
          <a:p>
            <a:r>
              <a:rPr lang="en-IN" dirty="0"/>
              <a:t>Seller</a:t>
            </a:r>
          </a:p>
        </p:txBody>
      </p:sp>
      <p:sp>
        <p:nvSpPr>
          <p:cNvPr id="67" name="TextBox 66"/>
          <p:cNvSpPr txBox="1"/>
          <p:nvPr/>
        </p:nvSpPr>
        <p:spPr>
          <a:xfrm>
            <a:off x="3604762" y="4276265"/>
            <a:ext cx="1681294" cy="369332"/>
          </a:xfrm>
          <a:prstGeom prst="rect">
            <a:avLst/>
          </a:prstGeom>
          <a:noFill/>
        </p:spPr>
        <p:txBody>
          <a:bodyPr wrap="none" rtlCol="0">
            <a:spAutoFit/>
          </a:bodyPr>
          <a:lstStyle/>
          <a:p>
            <a:r>
              <a:rPr lang="en-IN" dirty="0"/>
              <a:t>Check for Books</a:t>
            </a:r>
          </a:p>
        </p:txBody>
      </p:sp>
      <p:sp>
        <p:nvSpPr>
          <p:cNvPr id="69" name="TextBox 68"/>
          <p:cNvSpPr txBox="1"/>
          <p:nvPr/>
        </p:nvSpPr>
        <p:spPr>
          <a:xfrm>
            <a:off x="3885480" y="5126839"/>
            <a:ext cx="1400576" cy="369332"/>
          </a:xfrm>
          <a:prstGeom prst="rect">
            <a:avLst/>
          </a:prstGeom>
          <a:noFill/>
        </p:spPr>
        <p:txBody>
          <a:bodyPr wrap="none" rtlCol="0">
            <a:spAutoFit/>
          </a:bodyPr>
          <a:lstStyle/>
          <a:p>
            <a:r>
              <a:rPr lang="en-IN" dirty="0"/>
              <a:t>Order details</a:t>
            </a:r>
          </a:p>
        </p:txBody>
      </p:sp>
      <p:sp>
        <p:nvSpPr>
          <p:cNvPr id="70" name="TextBox 69"/>
          <p:cNvSpPr txBox="1"/>
          <p:nvPr/>
        </p:nvSpPr>
        <p:spPr>
          <a:xfrm>
            <a:off x="6262683" y="1321352"/>
            <a:ext cx="2870722" cy="369332"/>
          </a:xfrm>
          <a:prstGeom prst="rect">
            <a:avLst/>
          </a:prstGeom>
          <a:noFill/>
        </p:spPr>
        <p:txBody>
          <a:bodyPr wrap="none" rtlCol="0">
            <a:spAutoFit/>
          </a:bodyPr>
          <a:lstStyle/>
          <a:p>
            <a:r>
              <a:rPr lang="en-IN" dirty="0"/>
              <a:t>Order of Books and Payment</a:t>
            </a:r>
          </a:p>
        </p:txBody>
      </p:sp>
      <p:sp>
        <p:nvSpPr>
          <p:cNvPr id="71" name="TextBox 70"/>
          <p:cNvSpPr txBox="1"/>
          <p:nvPr/>
        </p:nvSpPr>
        <p:spPr>
          <a:xfrm>
            <a:off x="6735097" y="5167316"/>
            <a:ext cx="2117567" cy="369332"/>
          </a:xfrm>
          <a:prstGeom prst="rect">
            <a:avLst/>
          </a:prstGeom>
          <a:noFill/>
        </p:spPr>
        <p:txBody>
          <a:bodyPr wrap="none" rtlCol="0">
            <a:spAutoFit/>
          </a:bodyPr>
          <a:lstStyle/>
          <a:p>
            <a:r>
              <a:rPr lang="en-IN" dirty="0"/>
              <a:t>Information of Seller</a:t>
            </a:r>
          </a:p>
        </p:txBody>
      </p:sp>
      <p:cxnSp>
        <p:nvCxnSpPr>
          <p:cNvPr id="73" name="Straight Arrow Connector 72"/>
          <p:cNvCxnSpPr>
            <a:stCxn id="5" idx="6"/>
          </p:cNvCxnSpPr>
          <p:nvPr/>
        </p:nvCxnSpPr>
        <p:spPr>
          <a:xfrm>
            <a:off x="6941574" y="3377381"/>
            <a:ext cx="1421405" cy="14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5" idx="2"/>
            <a:endCxn id="6" idx="3"/>
          </p:cNvCxnSpPr>
          <p:nvPr/>
        </p:nvCxnSpPr>
        <p:spPr>
          <a:xfrm flipH="1">
            <a:off x="3571567" y="3377381"/>
            <a:ext cx="1570704" cy="19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5473466" y="2999651"/>
            <a:ext cx="1205330" cy="646331"/>
          </a:xfrm>
          <a:prstGeom prst="rect">
            <a:avLst/>
          </a:prstGeom>
          <a:noFill/>
        </p:spPr>
        <p:txBody>
          <a:bodyPr wrap="none" rtlCol="0">
            <a:spAutoFit/>
          </a:bodyPr>
          <a:lstStyle/>
          <a:p>
            <a:r>
              <a:rPr lang="en-IN" dirty="0"/>
              <a:t>    Online </a:t>
            </a:r>
          </a:p>
          <a:p>
            <a:r>
              <a:rPr lang="en-IN" dirty="0"/>
              <a:t>Book Store</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Wingdings</vt:lpstr>
      <vt:lpstr>Gear Drives</vt:lpstr>
      <vt:lpstr>Online Book Store</vt:lpstr>
      <vt:lpstr>Contents</vt:lpstr>
      <vt:lpstr>Abstract</vt:lpstr>
      <vt:lpstr>Introduction</vt:lpstr>
      <vt:lpstr>Features</vt:lpstr>
      <vt:lpstr>Modules</vt:lpstr>
      <vt:lpstr>PowerPoint Presentation</vt:lpstr>
      <vt:lpstr>E-R Diagram</vt:lpstr>
      <vt:lpstr>Architecture</vt:lpstr>
      <vt:lpstr>Applications</vt:lpstr>
      <vt:lpstr>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BABY SHALVI</dc:creator>
  <cp:lastModifiedBy>poojitha nimmapandu</cp:lastModifiedBy>
  <cp:revision>2</cp:revision>
  <dcterms:created xsi:type="dcterms:W3CDTF">2024-11-29T07:20:00Z</dcterms:created>
  <dcterms:modified xsi:type="dcterms:W3CDTF">2025-03-20T17:47:07Z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DA0A503203634F05B1722F2DDDF7B033_13</vt:lpwstr>
  </property>
  <property fmtid="{D5CDD505-2E9C-101B-9397-08002B2CF9AE}" pid="3" name="KSOProductBuildVer">
    <vt:lpwstr>1033-12.2.0.18911</vt:lpwstr>
  </property>
</Properties>
</file>