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handoutMasterIdLst>
    <p:handoutMasterId r:id="rId22"/>
  </p:handoutMasterIdLst>
  <p:sldIdLst>
    <p:sldId id="312" r:id="rId5"/>
    <p:sldId id="304" r:id="rId6"/>
    <p:sldId id="307" r:id="rId7"/>
    <p:sldId id="281" r:id="rId8"/>
    <p:sldId id="282" r:id="rId9"/>
    <p:sldId id="314" r:id="rId10"/>
    <p:sldId id="315" r:id="rId11"/>
    <p:sldId id="317" r:id="rId12"/>
    <p:sldId id="318" r:id="rId13"/>
    <p:sldId id="319" r:id="rId14"/>
    <p:sldId id="321" r:id="rId15"/>
    <p:sldId id="322" r:id="rId16"/>
    <p:sldId id="323" r:id="rId17"/>
    <p:sldId id="324" r:id="rId18"/>
    <p:sldId id="325" r:id="rId19"/>
    <p:sldId id="297"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388" autoAdjust="0"/>
  </p:normalViewPr>
  <p:slideViewPr>
    <p:cSldViewPr snapToGrid="0" snapToObjects="1">
      <p:cViewPr varScale="1">
        <p:scale>
          <a:sx n="65" d="100"/>
          <a:sy n="65" d="100"/>
        </p:scale>
        <p:origin x="936" y="7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9" y="-148418"/>
            <a:ext cx="6392421" cy="3009605"/>
          </a:xfrm>
        </p:spPr>
        <p:txBody>
          <a:bodyPr anchor="ctr"/>
          <a:lstStyle/>
          <a:p>
            <a:r>
              <a:rPr lang="en-US" dirty="0">
                <a:latin typeface="Elephant" panose="02020904090505020303" pitchFamily="18" charset="0"/>
              </a:rPr>
              <a:t>TELECOM BILLING SYSTEM</a:t>
            </a:r>
          </a:p>
        </p:txBody>
      </p:sp>
      <p:sp>
        <p:nvSpPr>
          <p:cNvPr id="3" name="TextBox 2">
            <a:extLst>
              <a:ext uri="{FF2B5EF4-FFF2-40B4-BE49-F238E27FC236}">
                <a16:creationId xmlns:a16="http://schemas.microsoft.com/office/drawing/2014/main" id="{DB2B65E5-8FF0-14C7-B651-022DFA5DECF7}"/>
              </a:ext>
            </a:extLst>
          </p:cNvPr>
          <p:cNvSpPr txBox="1"/>
          <p:nvPr/>
        </p:nvSpPr>
        <p:spPr>
          <a:xfrm>
            <a:off x="3345426" y="2745743"/>
            <a:ext cx="5501148" cy="830997"/>
          </a:xfrm>
          <a:prstGeom prst="rect">
            <a:avLst/>
          </a:prstGeom>
          <a:noFill/>
        </p:spPr>
        <p:txBody>
          <a:bodyPr wrap="square" rtlCol="0">
            <a:spAutoFit/>
          </a:bodyPr>
          <a:lstStyle/>
          <a:p>
            <a:pPr algn="ctr"/>
            <a:r>
              <a:rPr lang="en-US" sz="2400" dirty="0">
                <a:solidFill>
                  <a:schemeClr val="accent6">
                    <a:lumMod val="75000"/>
                  </a:schemeClr>
                </a:solidFill>
              </a:rPr>
              <a:t>C. Poojitha [23BFA33L05]</a:t>
            </a:r>
          </a:p>
          <a:p>
            <a:pPr algn="ctr"/>
            <a:r>
              <a:rPr lang="en-US" sz="2400" dirty="0">
                <a:solidFill>
                  <a:schemeClr val="accent6">
                    <a:lumMod val="75000"/>
                  </a:schemeClr>
                </a:solidFill>
              </a:rPr>
              <a:t>C. Mounika Roy [22BFA33147]</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46589" y="1"/>
            <a:ext cx="9879437" cy="6651290"/>
          </a:xfrm>
        </p:spPr>
        <p:txBody>
          <a:bodyPr/>
          <a:lstStyle/>
          <a:p>
            <a:r>
              <a:rPr lang="en-US" cap="none" dirty="0" err="1"/>
              <a:t>CallRecord</a:t>
            </a:r>
            <a:r>
              <a:rPr lang="en-US" cap="none" dirty="0"/>
              <a:t> :-</a:t>
            </a:r>
            <a:br>
              <a:rPr lang="en-US" sz="2000" cap="none" dirty="0"/>
            </a:br>
            <a:r>
              <a:rPr lang="en-US" sz="2000" b="0" cap="none" dirty="0">
                <a:latin typeface="Calibri" panose="020F0502020204030204" pitchFamily="34" charset="0"/>
                <a:cs typeface="Calibri" panose="020F0502020204030204" pitchFamily="34" charset="0"/>
              </a:rPr>
              <a:t>A </a:t>
            </a:r>
            <a:r>
              <a:rPr lang="en-US" sz="2000" b="0" cap="none" dirty="0" err="1">
                <a:latin typeface="Calibri" panose="020F0502020204030204" pitchFamily="34" charset="0"/>
                <a:cs typeface="Calibri" panose="020F0502020204030204" pitchFamily="34" charset="0"/>
              </a:rPr>
              <a:t>CallRecord</a:t>
            </a:r>
            <a:r>
              <a:rPr lang="en-US" sz="2000" b="0" cap="none" dirty="0">
                <a:latin typeface="Calibri" panose="020F0502020204030204" pitchFamily="34" charset="0"/>
                <a:cs typeface="Calibri" panose="020F0502020204030204" pitchFamily="34" charset="0"/>
              </a:rPr>
              <a:t> in telecom billing system is a data entry that stores details about a call made by a customer this records essential for tracking call usage, calculating bills and maintaining customer history</a:t>
            </a:r>
            <a:br>
              <a:rPr lang="en-US" sz="2000" cap="none" dirty="0"/>
            </a:br>
            <a:br>
              <a:rPr lang="en-US" sz="2000" cap="none" dirty="0"/>
            </a:br>
            <a:r>
              <a:rPr lang="en-US" sz="2000" b="0" cap="none" dirty="0">
                <a:latin typeface="+mn-lt"/>
                <a:cs typeface="Calibri" panose="020F0502020204030204" pitchFamily="34" charset="0"/>
              </a:rPr>
              <a:t>// Function to add a call record</a:t>
            </a:r>
            <a:br>
              <a:rPr lang="en-US" sz="2000" b="0" cap="none" dirty="0">
                <a:latin typeface="+mn-lt"/>
                <a:cs typeface="Calibri" panose="020F0502020204030204" pitchFamily="34" charset="0"/>
              </a:rPr>
            </a:br>
            <a:r>
              <a:rPr lang="en-US" sz="2000" b="0" cap="none" dirty="0">
                <a:latin typeface="+mn-lt"/>
                <a:cs typeface="Calibri" panose="020F0502020204030204" pitchFamily="34" charset="0"/>
              </a:rPr>
              <a:t>void </a:t>
            </a:r>
            <a:r>
              <a:rPr lang="en-US" sz="2000" b="0" cap="none" dirty="0" err="1">
                <a:latin typeface="+mn-lt"/>
                <a:cs typeface="Calibri" panose="020F0502020204030204" pitchFamily="34" charset="0"/>
              </a:rPr>
              <a:t>addCall</a:t>
            </a:r>
            <a:r>
              <a:rPr lang="en-US" sz="2000" b="0" cap="none" dirty="0">
                <a:latin typeface="+mn-lt"/>
                <a:cs typeface="Calibri" panose="020F0502020204030204" pitchFamily="34" charset="0"/>
              </a:rPr>
              <a:t>(struct Call calls[], int *</a:t>
            </a:r>
            <a:r>
              <a:rPr lang="en-US" sz="2000" b="0" cap="none" dirty="0" err="1">
                <a:latin typeface="+mn-lt"/>
                <a:cs typeface="Calibri" panose="020F0502020204030204" pitchFamily="34" charset="0"/>
              </a:rPr>
              <a:t>callCount</a:t>
            </a:r>
            <a:r>
              <a:rPr lang="en-US" sz="2000" b="0" cap="none" dirty="0">
                <a:latin typeface="+mn-lt"/>
                <a:cs typeface="Calibri" panose="020F0502020204030204" pitchFamily="34" charset="0"/>
              </a:rPr>
              <a:t>, int </a:t>
            </a:r>
            <a:r>
              <a:rPr lang="en-US" sz="2000" b="0" cap="none" dirty="0" err="1">
                <a:latin typeface="+mn-lt"/>
                <a:cs typeface="Calibri" panose="020F0502020204030204" pitchFamily="34" charset="0"/>
              </a:rPr>
              <a:t>userId</a:t>
            </a:r>
            <a:r>
              <a:rPr lang="en-US" sz="2000" b="0" cap="none" dirty="0">
                <a:latin typeface="+mn-lt"/>
                <a:cs typeface="Calibri" panose="020F0502020204030204" pitchFamily="34" charset="0"/>
              </a:rPr>
              <a:t>) {</a:t>
            </a:r>
            <a:br>
              <a:rPr lang="en-US" sz="2000" b="0" cap="none" dirty="0">
                <a:latin typeface="+mn-lt"/>
                <a:cs typeface="Calibri" panose="020F0502020204030204" pitchFamily="34" charset="0"/>
              </a:rPr>
            </a:br>
            <a:r>
              <a:rPr lang="en-US" sz="2000" b="0" cap="none" dirty="0">
                <a:latin typeface="+mn-lt"/>
                <a:cs typeface="Calibri" panose="020F0502020204030204" pitchFamily="34" charset="0"/>
              </a:rPr>
              <a:t>    </a:t>
            </a:r>
            <a:r>
              <a:rPr lang="en-US" sz="2000" b="0" cap="none" dirty="0" err="1">
                <a:latin typeface="+mn-lt"/>
                <a:cs typeface="Calibri" panose="020F0502020204030204" pitchFamily="34" charset="0"/>
              </a:rPr>
              <a:t>printf</a:t>
            </a:r>
            <a:r>
              <a:rPr lang="en-US" sz="2000" b="0" cap="none" dirty="0">
                <a:latin typeface="+mn-lt"/>
                <a:cs typeface="Calibri" panose="020F0502020204030204" pitchFamily="34" charset="0"/>
              </a:rPr>
              <a:t>("Enter call duration (in minutes): ");</a:t>
            </a:r>
            <a:br>
              <a:rPr lang="en-US" sz="2000" b="0" cap="none" dirty="0">
                <a:latin typeface="+mn-lt"/>
                <a:cs typeface="Calibri" panose="020F0502020204030204" pitchFamily="34" charset="0"/>
              </a:rPr>
            </a:br>
            <a:r>
              <a:rPr lang="en-US" sz="2000" b="0" cap="none" dirty="0">
                <a:latin typeface="+mn-lt"/>
                <a:cs typeface="Calibri" panose="020F0502020204030204" pitchFamily="34" charset="0"/>
              </a:rPr>
              <a:t>    float duration;</a:t>
            </a:r>
            <a:br>
              <a:rPr lang="en-US" sz="2000" b="0" cap="none" dirty="0">
                <a:latin typeface="+mn-lt"/>
                <a:cs typeface="Calibri" panose="020F0502020204030204" pitchFamily="34" charset="0"/>
              </a:rPr>
            </a:br>
            <a:r>
              <a:rPr lang="en-US" sz="2000" b="0" cap="none" dirty="0">
                <a:latin typeface="+mn-lt"/>
                <a:cs typeface="Calibri" panose="020F0502020204030204" pitchFamily="34" charset="0"/>
              </a:rPr>
              <a:t>    </a:t>
            </a:r>
            <a:r>
              <a:rPr lang="en-US" sz="2000" b="0" cap="none" dirty="0" err="1">
                <a:latin typeface="+mn-lt"/>
                <a:cs typeface="Calibri" panose="020F0502020204030204" pitchFamily="34" charset="0"/>
              </a:rPr>
              <a:t>scanf</a:t>
            </a:r>
            <a:r>
              <a:rPr lang="en-US" sz="2000" b="0" cap="none" dirty="0">
                <a:latin typeface="+mn-lt"/>
                <a:cs typeface="Calibri" panose="020F0502020204030204" pitchFamily="34" charset="0"/>
              </a:rPr>
              <a:t>("%f", &amp;duration);</a:t>
            </a:r>
            <a:br>
              <a:rPr lang="en-US" sz="2000" b="0" cap="none" dirty="0">
                <a:latin typeface="+mn-lt"/>
                <a:cs typeface="Calibri" panose="020F0502020204030204" pitchFamily="34" charset="0"/>
              </a:rPr>
            </a:br>
            <a:br>
              <a:rPr lang="en-US" sz="2000" b="0" cap="none" dirty="0">
                <a:latin typeface="+mn-lt"/>
                <a:cs typeface="Calibri" panose="020F0502020204030204" pitchFamily="34" charset="0"/>
              </a:rPr>
            </a:br>
            <a:r>
              <a:rPr lang="en-US" sz="2000" b="0" cap="none" dirty="0">
                <a:latin typeface="+mn-lt"/>
                <a:cs typeface="Calibri" panose="020F0502020204030204" pitchFamily="34" charset="0"/>
              </a:rPr>
              <a:t>    float cost = </a:t>
            </a:r>
            <a:r>
              <a:rPr lang="en-US" sz="2000" b="0" cap="none" dirty="0" err="1">
                <a:latin typeface="+mn-lt"/>
                <a:cs typeface="Calibri" panose="020F0502020204030204" pitchFamily="34" charset="0"/>
              </a:rPr>
              <a:t>calculateCallCost</a:t>
            </a:r>
            <a:r>
              <a:rPr lang="en-US" sz="2000" b="0" cap="none" dirty="0">
                <a:latin typeface="+mn-lt"/>
                <a:cs typeface="Calibri" panose="020F0502020204030204" pitchFamily="34" charset="0"/>
              </a:rPr>
              <a:t>(duration);</a:t>
            </a:r>
            <a:br>
              <a:rPr lang="en-US" sz="2000" b="0" cap="none" dirty="0">
                <a:latin typeface="+mn-lt"/>
                <a:cs typeface="Calibri" panose="020F0502020204030204" pitchFamily="34" charset="0"/>
              </a:rPr>
            </a:br>
            <a:br>
              <a:rPr lang="en-US" sz="2000" b="0" cap="none" dirty="0">
                <a:latin typeface="+mn-lt"/>
                <a:cs typeface="Calibri" panose="020F0502020204030204" pitchFamily="34" charset="0"/>
              </a:rPr>
            </a:br>
            <a:r>
              <a:rPr lang="en-US" sz="2000" b="0" cap="none" dirty="0">
                <a:latin typeface="+mn-lt"/>
                <a:cs typeface="Calibri" panose="020F0502020204030204" pitchFamily="34" charset="0"/>
              </a:rPr>
              <a:t>    calls[*</a:t>
            </a:r>
            <a:r>
              <a:rPr lang="en-US" sz="2000" b="0" cap="none" dirty="0" err="1">
                <a:latin typeface="+mn-lt"/>
                <a:cs typeface="Calibri" panose="020F0502020204030204" pitchFamily="34" charset="0"/>
              </a:rPr>
              <a:t>callCount</a:t>
            </a:r>
            <a:r>
              <a:rPr lang="en-US" sz="2000" b="0" cap="none" dirty="0">
                <a:latin typeface="+mn-lt"/>
                <a:cs typeface="Calibri" panose="020F0502020204030204" pitchFamily="34" charset="0"/>
              </a:rPr>
              <a:t>].</a:t>
            </a:r>
            <a:r>
              <a:rPr lang="en-US" sz="2000" b="0" cap="none" dirty="0" err="1">
                <a:latin typeface="+mn-lt"/>
                <a:cs typeface="Calibri" panose="020F0502020204030204" pitchFamily="34" charset="0"/>
              </a:rPr>
              <a:t>userId</a:t>
            </a:r>
            <a:r>
              <a:rPr lang="en-US" sz="2000" b="0" cap="none" dirty="0">
                <a:latin typeface="+mn-lt"/>
                <a:cs typeface="Calibri" panose="020F0502020204030204" pitchFamily="34" charset="0"/>
              </a:rPr>
              <a:t> = </a:t>
            </a:r>
            <a:r>
              <a:rPr lang="en-US" sz="2000" b="0" cap="none" dirty="0" err="1">
                <a:latin typeface="+mn-lt"/>
                <a:cs typeface="Calibri" panose="020F0502020204030204" pitchFamily="34" charset="0"/>
              </a:rPr>
              <a:t>userId</a:t>
            </a:r>
            <a:r>
              <a:rPr lang="en-US" sz="2000" b="0" cap="none" dirty="0">
                <a:latin typeface="+mn-lt"/>
                <a:cs typeface="Calibri" panose="020F0502020204030204" pitchFamily="34" charset="0"/>
              </a:rPr>
              <a:t>;</a:t>
            </a:r>
            <a:br>
              <a:rPr lang="en-US" sz="2000" b="0" cap="none" dirty="0">
                <a:latin typeface="+mn-lt"/>
                <a:cs typeface="Calibri" panose="020F0502020204030204" pitchFamily="34" charset="0"/>
              </a:rPr>
            </a:br>
            <a:r>
              <a:rPr lang="en-US" sz="2000" b="0" cap="none" dirty="0">
                <a:latin typeface="+mn-lt"/>
                <a:cs typeface="Calibri" panose="020F0502020204030204" pitchFamily="34" charset="0"/>
              </a:rPr>
              <a:t>    calls[*</a:t>
            </a:r>
            <a:r>
              <a:rPr lang="en-US" sz="2000" b="0" cap="none" dirty="0" err="1">
                <a:latin typeface="+mn-lt"/>
                <a:cs typeface="Calibri" panose="020F0502020204030204" pitchFamily="34" charset="0"/>
              </a:rPr>
              <a:t>callCount</a:t>
            </a:r>
            <a:r>
              <a:rPr lang="en-US" sz="2000" b="0" cap="none" dirty="0">
                <a:latin typeface="+mn-lt"/>
                <a:cs typeface="Calibri" panose="020F0502020204030204" pitchFamily="34" charset="0"/>
              </a:rPr>
              <a:t>].duration = duration;</a:t>
            </a:r>
            <a:br>
              <a:rPr lang="en-US" sz="2000" b="0" cap="none" dirty="0">
                <a:latin typeface="+mn-lt"/>
                <a:cs typeface="Calibri" panose="020F0502020204030204" pitchFamily="34" charset="0"/>
              </a:rPr>
            </a:br>
            <a:r>
              <a:rPr lang="en-US" sz="2000" b="0" cap="none" dirty="0">
                <a:latin typeface="+mn-lt"/>
                <a:cs typeface="Calibri" panose="020F0502020204030204" pitchFamily="34" charset="0"/>
              </a:rPr>
              <a:t>    calls[*</a:t>
            </a:r>
            <a:r>
              <a:rPr lang="en-US" sz="2000" b="0" cap="none" dirty="0" err="1">
                <a:latin typeface="+mn-lt"/>
                <a:cs typeface="Calibri" panose="020F0502020204030204" pitchFamily="34" charset="0"/>
              </a:rPr>
              <a:t>callCount</a:t>
            </a:r>
            <a:r>
              <a:rPr lang="en-US" sz="2000" b="0" cap="none" dirty="0">
                <a:latin typeface="+mn-lt"/>
                <a:cs typeface="Calibri" panose="020F0502020204030204" pitchFamily="34" charset="0"/>
              </a:rPr>
              <a:t>].cost = cost;</a:t>
            </a:r>
            <a:br>
              <a:rPr lang="en-US" sz="2000" b="0" cap="none" dirty="0">
                <a:latin typeface="+mn-lt"/>
                <a:cs typeface="Calibri" panose="020F0502020204030204" pitchFamily="34" charset="0"/>
              </a:rPr>
            </a:br>
            <a:r>
              <a:rPr lang="en-US" sz="2000" b="0" cap="none" dirty="0">
                <a:latin typeface="+mn-lt"/>
                <a:cs typeface="Calibri" panose="020F0502020204030204" pitchFamily="34" charset="0"/>
              </a:rPr>
              <a:t>    (*</a:t>
            </a:r>
            <a:r>
              <a:rPr lang="en-US" sz="2000" b="0" cap="none" dirty="0" err="1">
                <a:latin typeface="+mn-lt"/>
                <a:cs typeface="Calibri" panose="020F0502020204030204" pitchFamily="34" charset="0"/>
              </a:rPr>
              <a:t>callCount</a:t>
            </a:r>
            <a:r>
              <a:rPr lang="en-US" sz="2000" b="0" cap="none" dirty="0">
                <a:latin typeface="+mn-lt"/>
                <a:cs typeface="Calibri" panose="020F0502020204030204" pitchFamily="34" charset="0"/>
              </a:rPr>
              <a:t>)++;</a:t>
            </a:r>
            <a:br>
              <a:rPr lang="en-US" sz="2000" b="0" cap="none" dirty="0">
                <a:latin typeface="+mn-lt"/>
                <a:cs typeface="Calibri" panose="020F0502020204030204" pitchFamily="34" charset="0"/>
              </a:rPr>
            </a:br>
            <a:br>
              <a:rPr lang="en-US" sz="2000" b="0" cap="none" dirty="0">
                <a:latin typeface="+mn-lt"/>
                <a:cs typeface="Calibri" panose="020F0502020204030204" pitchFamily="34" charset="0"/>
              </a:rPr>
            </a:br>
            <a:r>
              <a:rPr lang="en-US" sz="2000" b="0" cap="none" dirty="0">
                <a:latin typeface="+mn-lt"/>
                <a:cs typeface="Calibri" panose="020F0502020204030204" pitchFamily="34" charset="0"/>
              </a:rPr>
              <a:t>    </a:t>
            </a:r>
            <a:r>
              <a:rPr lang="en-US" sz="2000" b="0" cap="none" dirty="0" err="1">
                <a:latin typeface="+mn-lt"/>
                <a:cs typeface="Calibri" panose="020F0502020204030204" pitchFamily="34" charset="0"/>
              </a:rPr>
              <a:t>printf</a:t>
            </a:r>
            <a:r>
              <a:rPr lang="en-US" sz="2000" b="0" cap="none" dirty="0">
                <a:latin typeface="+mn-lt"/>
                <a:cs typeface="Calibri" panose="020F0502020204030204" pitchFamily="34" charset="0"/>
              </a:rPr>
              <a:t>("Call added successfully.\n");</a:t>
            </a:r>
            <a:br>
              <a:rPr lang="en-US" sz="2000" b="0" cap="none" dirty="0">
                <a:latin typeface="+mn-lt"/>
              </a:rPr>
            </a:br>
            <a:r>
              <a:rPr lang="en-US" sz="2000" b="0" cap="none" dirty="0">
                <a:latin typeface="+mn-lt"/>
              </a:rPr>
              <a:t>}</a:t>
            </a:r>
            <a:br>
              <a:rPr lang="en-US" sz="2000" b="0" cap="none" dirty="0">
                <a:latin typeface="+mn-lt"/>
              </a:rPr>
            </a:br>
            <a:endParaRPr lang="en-US" sz="2000" b="0" cap="none" dirty="0">
              <a:latin typeface="+mn-lt"/>
            </a:endParaRPr>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Generate bill :-</a:t>
            </a:r>
            <a:br>
              <a:rPr lang="en-US" dirty="0"/>
            </a:br>
            <a:r>
              <a:rPr lang="en-US" sz="2000" b="0" cap="none" dirty="0">
                <a:latin typeface="Calibri" panose="020F0502020204030204" pitchFamily="34" charset="0"/>
                <a:cs typeface="Calibri" panose="020F0502020204030204" pitchFamily="34" charset="0"/>
              </a:rPr>
              <a:t>The bill generation process in a telecom billing system is responsible for calculating the total charge for a customer based on their call records.</a:t>
            </a:r>
            <a:endParaRPr lang="en-US" dirty="0"/>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10144907" cy="3961593"/>
          </a:xfrm>
        </p:spPr>
        <p:txBody>
          <a:bodyPr>
            <a:normAutofit/>
          </a:bodyPr>
          <a:lstStyle/>
          <a:p>
            <a:pPr marL="0" indent="0">
              <a:buNone/>
            </a:pPr>
            <a:r>
              <a:rPr lang="en-US" dirty="0"/>
              <a:t>// Function to generate and display a bill for a user</a:t>
            </a:r>
          </a:p>
          <a:p>
            <a:pPr marL="0" indent="0">
              <a:buNone/>
            </a:pPr>
            <a:r>
              <a:rPr lang="en-US" dirty="0"/>
              <a:t>void </a:t>
            </a:r>
            <a:r>
              <a:rPr lang="en-US" dirty="0" err="1"/>
              <a:t>generateBill</a:t>
            </a:r>
            <a:r>
              <a:rPr lang="en-US" dirty="0"/>
              <a:t>(struct User users[], int </a:t>
            </a:r>
            <a:r>
              <a:rPr lang="en-US" dirty="0" err="1"/>
              <a:t>userCount</a:t>
            </a:r>
            <a:r>
              <a:rPr lang="en-US" dirty="0"/>
              <a:t>, struct Call calls[], int </a:t>
            </a:r>
            <a:r>
              <a:rPr lang="en-US" dirty="0" err="1"/>
              <a:t>callCount</a:t>
            </a:r>
            <a:r>
              <a:rPr lang="en-US" dirty="0"/>
              <a:t>, int </a:t>
            </a:r>
            <a:r>
              <a:rPr lang="en-US" dirty="0" err="1"/>
              <a:t>userId</a:t>
            </a:r>
            <a:r>
              <a:rPr lang="en-US" dirty="0"/>
              <a:t>) {</a:t>
            </a:r>
          </a:p>
          <a:p>
            <a:pPr marL="0" indent="0">
              <a:buNone/>
            </a:pPr>
            <a:r>
              <a:rPr lang="en-US" dirty="0"/>
              <a:t>    float </a:t>
            </a:r>
            <a:r>
              <a:rPr lang="en-US" dirty="0" err="1"/>
              <a:t>totalBill</a:t>
            </a:r>
            <a:r>
              <a:rPr lang="en-US" dirty="0"/>
              <a:t> = 0.0;</a:t>
            </a:r>
          </a:p>
          <a:p>
            <a:endParaRPr lang="en-US" dirty="0"/>
          </a:p>
          <a:p>
            <a:pPr marL="0" indent="0">
              <a:buNone/>
            </a:pPr>
            <a:r>
              <a:rPr lang="en-US" dirty="0"/>
              <a:t>    // Calculate total bill by summing the cost of calls made by the user</a:t>
            </a:r>
          </a:p>
          <a:p>
            <a:pPr marL="0" indent="0">
              <a:buNone/>
            </a:pPr>
            <a:r>
              <a:rPr lang="en-US" dirty="0"/>
              <a:t>    for (int </a:t>
            </a:r>
            <a:r>
              <a:rPr lang="en-US" dirty="0" err="1"/>
              <a:t>i</a:t>
            </a:r>
            <a:r>
              <a:rPr lang="en-US" dirty="0"/>
              <a:t> = 0; </a:t>
            </a:r>
            <a:r>
              <a:rPr lang="en-US" dirty="0" err="1"/>
              <a:t>i</a:t>
            </a:r>
            <a:r>
              <a:rPr lang="en-US" dirty="0"/>
              <a:t> &lt; </a:t>
            </a:r>
            <a:r>
              <a:rPr lang="en-US" dirty="0" err="1"/>
              <a:t>callCount</a:t>
            </a:r>
            <a:r>
              <a:rPr lang="en-US" dirty="0"/>
              <a:t>; </a:t>
            </a:r>
            <a:r>
              <a:rPr lang="en-US" dirty="0" err="1"/>
              <a:t>i</a:t>
            </a:r>
            <a:r>
              <a:rPr lang="en-US" dirty="0"/>
              <a:t>++) {</a:t>
            </a:r>
          </a:p>
          <a:p>
            <a:pPr marL="0" indent="0">
              <a:buNone/>
            </a:pPr>
            <a:r>
              <a:rPr lang="en-US" dirty="0"/>
              <a:t>        if (calls[</a:t>
            </a:r>
            <a:r>
              <a:rPr lang="en-US" dirty="0" err="1"/>
              <a:t>i</a:t>
            </a:r>
            <a:r>
              <a:rPr lang="en-US" dirty="0"/>
              <a:t>].</a:t>
            </a:r>
            <a:r>
              <a:rPr lang="en-US" dirty="0" err="1"/>
              <a:t>userId</a:t>
            </a:r>
            <a:r>
              <a:rPr lang="en-US" dirty="0"/>
              <a:t> == </a:t>
            </a:r>
            <a:r>
              <a:rPr lang="en-US" dirty="0" err="1"/>
              <a:t>userId</a:t>
            </a:r>
            <a:r>
              <a:rPr lang="en-US" dirty="0"/>
              <a:t>) {</a:t>
            </a:r>
          </a:p>
          <a:p>
            <a:pPr marL="0" indent="0">
              <a:buNone/>
            </a:pPr>
            <a:r>
              <a:rPr lang="en-US" dirty="0"/>
              <a:t>            </a:t>
            </a:r>
            <a:r>
              <a:rPr lang="en-US" dirty="0" err="1"/>
              <a:t>totalBill</a:t>
            </a:r>
            <a:r>
              <a:rPr lang="en-US" dirty="0"/>
              <a:t> += calls[</a:t>
            </a:r>
            <a:r>
              <a:rPr lang="en-US" dirty="0" err="1"/>
              <a:t>i</a:t>
            </a:r>
            <a:r>
              <a:rPr lang="en-US" dirty="0"/>
              <a:t>].cost;</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250723" y="1169312"/>
            <a:ext cx="8082116" cy="665278"/>
          </a:xfrm>
        </p:spPr>
        <p:txBody>
          <a:bodyPr/>
          <a:lstStyle/>
          <a:p>
            <a:r>
              <a:rPr lang="en-US" dirty="0"/>
              <a:t>Display the information :-</a:t>
            </a:r>
            <a:br>
              <a:rPr lang="en-US" dirty="0"/>
            </a:br>
            <a:endParaRPr lang="en-US" b="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72764C2-47A9-A783-72FA-357A95D77060}"/>
              </a:ext>
            </a:extLst>
          </p:cNvPr>
          <p:cNvSpPr txBox="1"/>
          <p:nvPr/>
        </p:nvSpPr>
        <p:spPr>
          <a:xfrm>
            <a:off x="678426" y="2557030"/>
            <a:ext cx="8461886" cy="3139321"/>
          </a:xfrm>
          <a:prstGeom prst="rect">
            <a:avLst/>
          </a:prstGeom>
          <a:noFill/>
        </p:spPr>
        <p:txBody>
          <a:bodyPr wrap="square">
            <a:spAutoFit/>
          </a:bodyPr>
          <a:lstStyle/>
          <a:p>
            <a:r>
              <a:rPr lang="en-US" dirty="0">
                <a:solidFill>
                  <a:schemeClr val="accent6"/>
                </a:solidFill>
              </a:rPr>
              <a:t> // Display user information and the bill</a:t>
            </a:r>
          </a:p>
          <a:p>
            <a:r>
              <a:rPr lang="en-US" dirty="0">
                <a:solidFill>
                  <a:schemeClr val="accent6"/>
                </a:solidFill>
              </a:rPr>
              <a:t>    </a:t>
            </a:r>
            <a:r>
              <a:rPr lang="en-US" dirty="0" err="1">
                <a:solidFill>
                  <a:schemeClr val="accent6"/>
                </a:solidFill>
              </a:rPr>
              <a:t>printf</a:t>
            </a:r>
            <a:r>
              <a:rPr lang="en-US" dirty="0">
                <a:solidFill>
                  <a:schemeClr val="accent6"/>
                </a:solidFill>
              </a:rPr>
              <a:t>("\</a:t>
            </a:r>
            <a:r>
              <a:rPr lang="en-US" dirty="0" err="1">
                <a:solidFill>
                  <a:schemeClr val="accent6"/>
                </a:solidFill>
              </a:rPr>
              <a:t>nBill</a:t>
            </a:r>
            <a:r>
              <a:rPr lang="en-US" dirty="0">
                <a:solidFill>
                  <a:schemeClr val="accent6"/>
                </a:solidFill>
              </a:rPr>
              <a:t> for User ID: %d\n", </a:t>
            </a:r>
            <a:r>
              <a:rPr lang="en-US" dirty="0" err="1">
                <a:solidFill>
                  <a:schemeClr val="accent6"/>
                </a:solidFill>
              </a:rPr>
              <a:t>userId</a:t>
            </a:r>
            <a:r>
              <a:rPr lang="en-US" dirty="0">
                <a:solidFill>
                  <a:schemeClr val="accent6"/>
                </a:solidFill>
              </a:rPr>
              <a:t>);</a:t>
            </a:r>
          </a:p>
          <a:p>
            <a:r>
              <a:rPr lang="en-US" dirty="0">
                <a:solidFill>
                  <a:schemeClr val="accent6"/>
                </a:solidFill>
              </a:rPr>
              <a:t>    for (int </a:t>
            </a:r>
            <a:r>
              <a:rPr lang="en-US" dirty="0" err="1">
                <a:solidFill>
                  <a:schemeClr val="accent6"/>
                </a:solidFill>
              </a:rPr>
              <a:t>i</a:t>
            </a:r>
            <a:r>
              <a:rPr lang="en-US" dirty="0">
                <a:solidFill>
                  <a:schemeClr val="accent6"/>
                </a:solidFill>
              </a:rPr>
              <a:t> = 0; </a:t>
            </a:r>
            <a:r>
              <a:rPr lang="en-US" dirty="0" err="1">
                <a:solidFill>
                  <a:schemeClr val="accent6"/>
                </a:solidFill>
              </a:rPr>
              <a:t>i</a:t>
            </a:r>
            <a:r>
              <a:rPr lang="en-US" dirty="0">
                <a:solidFill>
                  <a:schemeClr val="accent6"/>
                </a:solidFill>
              </a:rPr>
              <a:t> &lt; </a:t>
            </a:r>
            <a:r>
              <a:rPr lang="en-US" dirty="0" err="1">
                <a:solidFill>
                  <a:schemeClr val="accent6"/>
                </a:solidFill>
              </a:rPr>
              <a:t>userCount</a:t>
            </a:r>
            <a:r>
              <a:rPr lang="en-US" dirty="0">
                <a:solidFill>
                  <a:schemeClr val="accent6"/>
                </a:solidFill>
              </a:rPr>
              <a:t>; </a:t>
            </a:r>
            <a:r>
              <a:rPr lang="en-US" dirty="0" err="1">
                <a:solidFill>
                  <a:schemeClr val="accent6"/>
                </a:solidFill>
              </a:rPr>
              <a:t>i</a:t>
            </a:r>
            <a:r>
              <a:rPr lang="en-US" dirty="0">
                <a:solidFill>
                  <a:schemeClr val="accent6"/>
                </a:solidFill>
              </a:rPr>
              <a:t>++) {</a:t>
            </a:r>
          </a:p>
          <a:p>
            <a:r>
              <a:rPr lang="en-US" dirty="0">
                <a:solidFill>
                  <a:schemeClr val="accent6"/>
                </a:solidFill>
              </a:rPr>
              <a:t>        if (users[</a:t>
            </a:r>
            <a:r>
              <a:rPr lang="en-US" dirty="0" err="1">
                <a:solidFill>
                  <a:schemeClr val="accent6"/>
                </a:solidFill>
              </a:rPr>
              <a:t>i</a:t>
            </a:r>
            <a:r>
              <a:rPr lang="en-US" dirty="0">
                <a:solidFill>
                  <a:schemeClr val="accent6"/>
                </a:solidFill>
              </a:rPr>
              <a:t>].</a:t>
            </a:r>
            <a:r>
              <a:rPr lang="en-US" dirty="0" err="1">
                <a:solidFill>
                  <a:schemeClr val="accent6"/>
                </a:solidFill>
              </a:rPr>
              <a:t>userId</a:t>
            </a:r>
            <a:r>
              <a:rPr lang="en-US" dirty="0">
                <a:solidFill>
                  <a:schemeClr val="accent6"/>
                </a:solidFill>
              </a:rPr>
              <a:t> == </a:t>
            </a:r>
            <a:r>
              <a:rPr lang="en-US" dirty="0" err="1">
                <a:solidFill>
                  <a:schemeClr val="accent6"/>
                </a:solidFill>
              </a:rPr>
              <a:t>userId</a:t>
            </a:r>
            <a:r>
              <a:rPr lang="en-US" dirty="0">
                <a:solidFill>
                  <a:schemeClr val="accent6"/>
                </a:solidFill>
              </a:rPr>
              <a:t>) {</a:t>
            </a:r>
          </a:p>
          <a:p>
            <a:r>
              <a:rPr lang="en-US" dirty="0">
                <a:solidFill>
                  <a:schemeClr val="accent6"/>
                </a:solidFill>
              </a:rPr>
              <a:t>            </a:t>
            </a:r>
            <a:r>
              <a:rPr lang="en-US" dirty="0" err="1">
                <a:solidFill>
                  <a:schemeClr val="accent6"/>
                </a:solidFill>
              </a:rPr>
              <a:t>printf</a:t>
            </a:r>
            <a:r>
              <a:rPr lang="en-US" dirty="0">
                <a:solidFill>
                  <a:schemeClr val="accent6"/>
                </a:solidFill>
              </a:rPr>
              <a:t>("Name: %s\n", users[</a:t>
            </a:r>
            <a:r>
              <a:rPr lang="en-US" dirty="0" err="1">
                <a:solidFill>
                  <a:schemeClr val="accent6"/>
                </a:solidFill>
              </a:rPr>
              <a:t>i</a:t>
            </a:r>
            <a:r>
              <a:rPr lang="en-US" dirty="0">
                <a:solidFill>
                  <a:schemeClr val="accent6"/>
                </a:solidFill>
              </a:rPr>
              <a:t>].name);</a:t>
            </a:r>
          </a:p>
          <a:p>
            <a:r>
              <a:rPr lang="en-US" dirty="0">
                <a:solidFill>
                  <a:schemeClr val="accent6"/>
                </a:solidFill>
              </a:rPr>
              <a:t>            </a:t>
            </a:r>
            <a:r>
              <a:rPr lang="en-US" dirty="0" err="1">
                <a:solidFill>
                  <a:schemeClr val="accent6"/>
                </a:solidFill>
              </a:rPr>
              <a:t>printf</a:t>
            </a:r>
            <a:r>
              <a:rPr lang="en-US" dirty="0">
                <a:solidFill>
                  <a:schemeClr val="accent6"/>
                </a:solidFill>
              </a:rPr>
              <a:t>("Phone Number: %s\n", users[</a:t>
            </a:r>
            <a:r>
              <a:rPr lang="en-US" dirty="0" err="1">
                <a:solidFill>
                  <a:schemeClr val="accent6"/>
                </a:solidFill>
              </a:rPr>
              <a:t>i</a:t>
            </a:r>
            <a:r>
              <a:rPr lang="en-US" dirty="0">
                <a:solidFill>
                  <a:schemeClr val="accent6"/>
                </a:solidFill>
              </a:rPr>
              <a:t>].</a:t>
            </a:r>
            <a:r>
              <a:rPr lang="en-US" dirty="0" err="1">
                <a:solidFill>
                  <a:schemeClr val="accent6"/>
                </a:solidFill>
              </a:rPr>
              <a:t>phoneNumber</a:t>
            </a:r>
            <a:r>
              <a:rPr lang="en-US" dirty="0">
                <a:solidFill>
                  <a:schemeClr val="accent6"/>
                </a:solidFill>
              </a:rPr>
              <a:t>);</a:t>
            </a:r>
          </a:p>
          <a:p>
            <a:r>
              <a:rPr lang="en-US" dirty="0">
                <a:solidFill>
                  <a:schemeClr val="accent6"/>
                </a:solidFill>
              </a:rPr>
              <a:t>            </a:t>
            </a:r>
            <a:r>
              <a:rPr lang="en-US" dirty="0" err="1">
                <a:solidFill>
                  <a:schemeClr val="accent6"/>
                </a:solidFill>
              </a:rPr>
              <a:t>printf</a:t>
            </a:r>
            <a:r>
              <a:rPr lang="en-US" dirty="0">
                <a:solidFill>
                  <a:schemeClr val="accent6"/>
                </a:solidFill>
              </a:rPr>
              <a:t>("Total Bill: $%.2f\n", </a:t>
            </a:r>
            <a:r>
              <a:rPr lang="en-US" dirty="0" err="1">
                <a:solidFill>
                  <a:schemeClr val="accent6"/>
                </a:solidFill>
              </a:rPr>
              <a:t>totalBill</a:t>
            </a:r>
            <a:r>
              <a:rPr lang="en-US" dirty="0">
                <a:solidFill>
                  <a:schemeClr val="accent6"/>
                </a:solidFill>
              </a:rPr>
              <a:t>);</a:t>
            </a:r>
          </a:p>
          <a:p>
            <a:r>
              <a:rPr lang="en-US" dirty="0">
                <a:solidFill>
                  <a:schemeClr val="accent6"/>
                </a:solidFill>
              </a:rPr>
              <a:t>            break;</a:t>
            </a:r>
          </a:p>
          <a:p>
            <a:r>
              <a:rPr lang="en-US" dirty="0">
                <a:solidFill>
                  <a:schemeClr val="accent6"/>
                </a:solidFill>
              </a:rPr>
              <a:t>        }</a:t>
            </a:r>
          </a:p>
          <a:p>
            <a:r>
              <a:rPr lang="en-US" dirty="0">
                <a:solidFill>
                  <a:schemeClr val="accent6"/>
                </a:solidFill>
              </a:rPr>
              <a:t>    }</a:t>
            </a:r>
          </a:p>
          <a:p>
            <a:r>
              <a:rPr lang="en-US" dirty="0">
                <a:solidFill>
                  <a:schemeClr val="accent6"/>
                </a:solidFill>
              </a:rPr>
              <a:t>}</a:t>
            </a:r>
          </a:p>
        </p:txBody>
      </p:sp>
      <p:sp>
        <p:nvSpPr>
          <p:cNvPr id="9" name="TextBox 8">
            <a:extLst>
              <a:ext uri="{FF2B5EF4-FFF2-40B4-BE49-F238E27FC236}">
                <a16:creationId xmlns:a16="http://schemas.microsoft.com/office/drawing/2014/main" id="{D412BDB6-B3CD-3764-B074-152E45306F79}"/>
              </a:ext>
            </a:extLst>
          </p:cNvPr>
          <p:cNvSpPr txBox="1"/>
          <p:nvPr/>
        </p:nvSpPr>
        <p:spPr>
          <a:xfrm>
            <a:off x="678426" y="1445193"/>
            <a:ext cx="11031793" cy="646331"/>
          </a:xfrm>
          <a:prstGeom prst="rect">
            <a:avLst/>
          </a:prstGeom>
          <a:noFill/>
        </p:spPr>
        <p:txBody>
          <a:bodyPr wrap="square" rtlCol="0">
            <a:spAutoFit/>
          </a:bodyPr>
          <a:lstStyle/>
          <a:p>
            <a:r>
              <a:rPr lang="en-US" sz="1800" b="0" cap="none" dirty="0">
                <a:solidFill>
                  <a:schemeClr val="accent6"/>
                </a:solidFill>
              </a:rPr>
              <a:t>Displaying information is essential for managing customers tracking call usage and generating accurate bills. the systems provides various records to help users and telecom providers to monitor data efficiently.</a:t>
            </a:r>
            <a:endParaRPr lang="en-US" dirty="0">
              <a:solidFill>
                <a:schemeClr val="accent6"/>
              </a:solidFill>
            </a:endParaRPr>
          </a:p>
        </p:txBody>
      </p:sp>
    </p:spTree>
    <p:extLst>
      <p:ext uri="{BB962C8B-B14F-4D97-AF65-F5344CB8AC3E}">
        <p14:creationId xmlns:p14="http://schemas.microsoft.com/office/powerpoint/2010/main" val="16862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D4E9-CCEA-FE85-12A1-77D457F92DB1}"/>
              </a:ext>
            </a:extLst>
          </p:cNvPr>
          <p:cNvSpPr>
            <a:spLocks noGrp="1"/>
          </p:cNvSpPr>
          <p:nvPr>
            <p:ph type="title"/>
          </p:nvPr>
        </p:nvSpPr>
        <p:spPr>
          <a:xfrm>
            <a:off x="-471948" y="44489"/>
            <a:ext cx="6323085" cy="1012785"/>
          </a:xfrm>
        </p:spPr>
        <p:txBody>
          <a:bodyPr/>
          <a:lstStyle/>
          <a:p>
            <a:r>
              <a:rPr lang="en-US" dirty="0"/>
              <a:t>Main function</a:t>
            </a:r>
          </a:p>
        </p:txBody>
      </p:sp>
      <p:sp>
        <p:nvSpPr>
          <p:cNvPr id="3" name="Content Placeholder 2">
            <a:extLst>
              <a:ext uri="{FF2B5EF4-FFF2-40B4-BE49-F238E27FC236}">
                <a16:creationId xmlns:a16="http://schemas.microsoft.com/office/drawing/2014/main" id="{E3FA32C2-958F-C1F3-5D22-2C6059C2719A}"/>
              </a:ext>
            </a:extLst>
          </p:cNvPr>
          <p:cNvSpPr>
            <a:spLocks noGrp="1"/>
          </p:cNvSpPr>
          <p:nvPr>
            <p:ph sz="quarter" idx="4"/>
          </p:nvPr>
        </p:nvSpPr>
        <p:spPr>
          <a:xfrm>
            <a:off x="707923" y="1057274"/>
            <a:ext cx="10511627" cy="5756237"/>
          </a:xfrm>
        </p:spPr>
        <p:txBody>
          <a:bodyPr>
            <a:noAutofit/>
          </a:bodyPr>
          <a:lstStyle/>
          <a:p>
            <a:r>
              <a:rPr lang="en-US" sz="2000" dirty="0"/>
              <a:t>The main function handles the primary control of the program </a:t>
            </a:r>
          </a:p>
          <a:p>
            <a:r>
              <a:rPr lang="en-US" sz="2000" dirty="0"/>
              <a:t>An infinity while loop is used to provide the user with a dashboard that resets after each </a:t>
            </a:r>
          </a:p>
          <a:p>
            <a:r>
              <a:rPr lang="en-US" sz="2000" dirty="0"/>
              <a:t>A switch case is used to process the users choice</a:t>
            </a:r>
            <a:br>
              <a:rPr lang="en-US" sz="1500" dirty="0"/>
            </a:br>
            <a:endParaRPr lang="en-US" sz="1500" dirty="0"/>
          </a:p>
          <a:p>
            <a:pPr marL="0" indent="0">
              <a:buNone/>
            </a:pPr>
            <a:endParaRPr lang="en-US" sz="1500" dirty="0"/>
          </a:p>
          <a:p>
            <a:pPr marL="0" indent="0">
              <a:buNone/>
            </a:pPr>
            <a:r>
              <a:rPr lang="en-US" dirty="0"/>
              <a:t>// Main function to run the program</a:t>
            </a:r>
          </a:p>
          <a:p>
            <a:pPr marL="0" indent="0">
              <a:buNone/>
            </a:pPr>
            <a:r>
              <a:rPr lang="en-US" dirty="0"/>
              <a:t>int main() {</a:t>
            </a:r>
          </a:p>
          <a:p>
            <a:pPr marL="0" indent="0">
              <a:buNone/>
            </a:pPr>
            <a:r>
              <a:rPr lang="en-US" dirty="0"/>
              <a:t>    struct User users[100];  // Array to store users </a:t>
            </a:r>
          </a:p>
          <a:p>
            <a:pPr marL="0" indent="0">
              <a:buNone/>
            </a:pPr>
            <a:r>
              <a:rPr lang="en-US" dirty="0"/>
              <a:t>    struct Call calls[500];  // Array to store call records</a:t>
            </a:r>
          </a:p>
          <a:p>
            <a:pPr marL="0" indent="0">
              <a:buNone/>
            </a:pPr>
            <a:r>
              <a:rPr lang="en-US" dirty="0"/>
              <a:t>    int </a:t>
            </a:r>
            <a:r>
              <a:rPr lang="en-US" dirty="0" err="1"/>
              <a:t>userCount</a:t>
            </a:r>
            <a:r>
              <a:rPr lang="en-US" dirty="0"/>
              <a:t> = 0, </a:t>
            </a:r>
            <a:r>
              <a:rPr lang="en-US" dirty="0" err="1"/>
              <a:t>callCount</a:t>
            </a:r>
            <a:r>
              <a:rPr lang="en-US" dirty="0"/>
              <a:t> = 0;</a:t>
            </a:r>
          </a:p>
          <a:p>
            <a:pPr marL="0" indent="0">
              <a:buNone/>
            </a:pPr>
            <a:r>
              <a:rPr lang="en-US" dirty="0"/>
              <a:t>    int choice, </a:t>
            </a:r>
            <a:r>
              <a:rPr lang="en-US" dirty="0" err="1"/>
              <a:t>userId</a:t>
            </a:r>
            <a:r>
              <a:rPr lang="en-US" dirty="0"/>
              <a:t>;</a:t>
            </a:r>
          </a:p>
          <a:p>
            <a:pPr marL="0" indent="0">
              <a:buNone/>
            </a:pPr>
            <a:r>
              <a:rPr lang="en-US" dirty="0"/>
              <a:t>  </a:t>
            </a:r>
          </a:p>
          <a:p>
            <a:pPr marL="0" indent="0">
              <a:buNone/>
            </a:pPr>
            <a:r>
              <a:rPr lang="en-US" sz="1500" dirty="0"/>
              <a:t>    </a:t>
            </a:r>
          </a:p>
        </p:txBody>
      </p:sp>
      <p:sp>
        <p:nvSpPr>
          <p:cNvPr id="5" name="TextBox 4">
            <a:extLst>
              <a:ext uri="{FF2B5EF4-FFF2-40B4-BE49-F238E27FC236}">
                <a16:creationId xmlns:a16="http://schemas.microsoft.com/office/drawing/2014/main" id="{2BAD570D-956B-DF2F-66F0-3A7957AFB6DF}"/>
              </a:ext>
            </a:extLst>
          </p:cNvPr>
          <p:cNvSpPr txBox="1"/>
          <p:nvPr/>
        </p:nvSpPr>
        <p:spPr>
          <a:xfrm>
            <a:off x="5405284" y="3244645"/>
            <a:ext cx="914400" cy="369332"/>
          </a:xfrm>
          <a:prstGeom prst="rect">
            <a:avLst/>
          </a:prstGeom>
          <a:noFill/>
        </p:spPr>
        <p:txBody>
          <a:bodyPr wrap="square" rtlCol="0">
            <a:spAutoFit/>
          </a:bodyPr>
          <a:lstStyle/>
          <a:p>
            <a:endParaRPr lang="en-US" dirty="0">
              <a:solidFill>
                <a:schemeClr val="accent6"/>
              </a:solidFill>
            </a:endParaRPr>
          </a:p>
        </p:txBody>
      </p:sp>
      <p:sp>
        <p:nvSpPr>
          <p:cNvPr id="6" name="TextBox 5">
            <a:extLst>
              <a:ext uri="{FF2B5EF4-FFF2-40B4-BE49-F238E27FC236}">
                <a16:creationId xmlns:a16="http://schemas.microsoft.com/office/drawing/2014/main" id="{8F1DDB62-5A4C-89B2-CD15-8EA16B86076A}"/>
              </a:ext>
            </a:extLst>
          </p:cNvPr>
          <p:cNvSpPr txBox="1"/>
          <p:nvPr/>
        </p:nvSpPr>
        <p:spPr>
          <a:xfrm>
            <a:off x="5872316" y="2930075"/>
            <a:ext cx="5611761" cy="2585323"/>
          </a:xfrm>
          <a:prstGeom prst="rect">
            <a:avLst/>
          </a:prstGeom>
          <a:noFill/>
        </p:spPr>
        <p:txBody>
          <a:bodyPr wrap="square" rtlCol="0">
            <a:spAutoFit/>
          </a:bodyPr>
          <a:lstStyle/>
          <a:p>
            <a:pPr marL="0" indent="0">
              <a:buNone/>
            </a:pPr>
            <a:r>
              <a:rPr lang="en-US" sz="1800" dirty="0">
                <a:solidFill>
                  <a:schemeClr val="accent6"/>
                </a:solidFill>
              </a:rPr>
              <a:t>while (1) {</a:t>
            </a:r>
          </a:p>
          <a:p>
            <a:pPr marL="0" indent="0">
              <a:buNone/>
            </a:pPr>
            <a:r>
              <a:rPr lang="en-US" sz="1800" dirty="0">
                <a:solidFill>
                  <a:schemeClr val="accent6"/>
                </a:solidFill>
              </a:rPr>
              <a:t>        </a:t>
            </a:r>
            <a:r>
              <a:rPr lang="en-US" sz="1800" dirty="0" err="1">
                <a:solidFill>
                  <a:schemeClr val="accent6"/>
                </a:solidFill>
              </a:rPr>
              <a:t>printf</a:t>
            </a:r>
            <a:r>
              <a:rPr lang="en-US" sz="1800" dirty="0">
                <a:solidFill>
                  <a:schemeClr val="accent6"/>
                </a:solidFill>
              </a:rPr>
              <a:t>("\</a:t>
            </a:r>
            <a:r>
              <a:rPr lang="en-US" sz="1800" dirty="0" err="1">
                <a:solidFill>
                  <a:schemeClr val="accent6"/>
                </a:solidFill>
              </a:rPr>
              <a:t>nTelecommunication</a:t>
            </a:r>
            <a:r>
              <a:rPr lang="en-US" sz="1800" dirty="0">
                <a:solidFill>
                  <a:schemeClr val="accent6"/>
                </a:solidFill>
              </a:rPr>
              <a:t> Billing System\n");</a:t>
            </a:r>
          </a:p>
          <a:p>
            <a:pPr marL="0" indent="0">
              <a:buNone/>
            </a:pPr>
            <a:r>
              <a:rPr lang="en-US" sz="1800" dirty="0">
                <a:solidFill>
                  <a:schemeClr val="accent6"/>
                </a:solidFill>
              </a:rPr>
              <a:t>        </a:t>
            </a:r>
            <a:r>
              <a:rPr lang="en-US" sz="1800" dirty="0" err="1">
                <a:solidFill>
                  <a:schemeClr val="accent6"/>
                </a:solidFill>
              </a:rPr>
              <a:t>printf</a:t>
            </a:r>
            <a:r>
              <a:rPr lang="en-US" sz="1800" dirty="0">
                <a:solidFill>
                  <a:schemeClr val="accent6"/>
                </a:solidFill>
              </a:rPr>
              <a:t>("1. Add User\n");</a:t>
            </a:r>
          </a:p>
          <a:p>
            <a:pPr marL="0" indent="0">
              <a:buNone/>
            </a:pPr>
            <a:r>
              <a:rPr lang="en-US" sz="1800" dirty="0">
                <a:solidFill>
                  <a:schemeClr val="accent6"/>
                </a:solidFill>
              </a:rPr>
              <a:t>        </a:t>
            </a:r>
            <a:r>
              <a:rPr lang="en-US" sz="1800" dirty="0" err="1">
                <a:solidFill>
                  <a:schemeClr val="accent6"/>
                </a:solidFill>
              </a:rPr>
              <a:t>printf</a:t>
            </a:r>
            <a:r>
              <a:rPr lang="en-US" sz="1800" dirty="0">
                <a:solidFill>
                  <a:schemeClr val="accent6"/>
                </a:solidFill>
              </a:rPr>
              <a:t>("2. Add Call Record\n");</a:t>
            </a:r>
          </a:p>
          <a:p>
            <a:pPr marL="0" indent="0">
              <a:buNone/>
            </a:pPr>
            <a:r>
              <a:rPr lang="en-US" sz="1800" dirty="0">
                <a:solidFill>
                  <a:schemeClr val="accent6"/>
                </a:solidFill>
              </a:rPr>
              <a:t>        </a:t>
            </a:r>
            <a:r>
              <a:rPr lang="en-US" sz="1800" dirty="0" err="1">
                <a:solidFill>
                  <a:schemeClr val="accent6"/>
                </a:solidFill>
              </a:rPr>
              <a:t>printf</a:t>
            </a:r>
            <a:r>
              <a:rPr lang="en-US" sz="1800" dirty="0">
                <a:solidFill>
                  <a:schemeClr val="accent6"/>
                </a:solidFill>
              </a:rPr>
              <a:t>("3. Generate Bill\n");</a:t>
            </a:r>
          </a:p>
          <a:p>
            <a:pPr marL="0" indent="0">
              <a:buNone/>
            </a:pPr>
            <a:r>
              <a:rPr lang="en-US" sz="1800" dirty="0">
                <a:solidFill>
                  <a:schemeClr val="accent6"/>
                </a:solidFill>
              </a:rPr>
              <a:t>        </a:t>
            </a:r>
            <a:r>
              <a:rPr lang="en-US" sz="1800" dirty="0" err="1">
                <a:solidFill>
                  <a:schemeClr val="accent6"/>
                </a:solidFill>
              </a:rPr>
              <a:t>printf</a:t>
            </a:r>
            <a:r>
              <a:rPr lang="en-US" sz="1800" dirty="0">
                <a:solidFill>
                  <a:schemeClr val="accent6"/>
                </a:solidFill>
              </a:rPr>
              <a:t>("4. Display All Users\n");</a:t>
            </a:r>
          </a:p>
          <a:p>
            <a:pPr marL="0" indent="0">
              <a:buNone/>
            </a:pPr>
            <a:r>
              <a:rPr lang="en-US" sz="1800" dirty="0">
                <a:solidFill>
                  <a:schemeClr val="accent6"/>
                </a:solidFill>
              </a:rPr>
              <a:t>        </a:t>
            </a:r>
            <a:r>
              <a:rPr lang="en-US" sz="1800" dirty="0" err="1">
                <a:solidFill>
                  <a:schemeClr val="accent6"/>
                </a:solidFill>
              </a:rPr>
              <a:t>printf</a:t>
            </a:r>
            <a:r>
              <a:rPr lang="en-US" sz="1800" dirty="0">
                <a:solidFill>
                  <a:schemeClr val="accent6"/>
                </a:solidFill>
              </a:rPr>
              <a:t>("5. Exit\n");</a:t>
            </a:r>
          </a:p>
          <a:p>
            <a:pPr marL="0" indent="0">
              <a:buNone/>
            </a:pPr>
            <a:r>
              <a:rPr lang="en-US" sz="1800" dirty="0">
                <a:solidFill>
                  <a:schemeClr val="accent6"/>
                </a:solidFill>
              </a:rPr>
              <a:t>        </a:t>
            </a:r>
            <a:r>
              <a:rPr lang="en-US" sz="1800" dirty="0" err="1">
                <a:solidFill>
                  <a:schemeClr val="accent6"/>
                </a:solidFill>
              </a:rPr>
              <a:t>printf</a:t>
            </a:r>
            <a:r>
              <a:rPr lang="en-US" sz="1800" dirty="0">
                <a:solidFill>
                  <a:schemeClr val="accent6"/>
                </a:solidFill>
              </a:rPr>
              <a:t>("Enter your choice: ");</a:t>
            </a:r>
          </a:p>
          <a:p>
            <a:pPr marL="0" indent="0">
              <a:buNone/>
            </a:pPr>
            <a:r>
              <a:rPr lang="en-US" sz="1800" dirty="0">
                <a:solidFill>
                  <a:schemeClr val="accent6"/>
                </a:solidFill>
              </a:rPr>
              <a:t>        </a:t>
            </a:r>
            <a:r>
              <a:rPr lang="en-US" sz="1800" dirty="0" err="1">
                <a:solidFill>
                  <a:schemeClr val="accent6"/>
                </a:solidFill>
              </a:rPr>
              <a:t>scanf</a:t>
            </a:r>
            <a:r>
              <a:rPr lang="en-US" sz="1800" dirty="0">
                <a:solidFill>
                  <a:schemeClr val="accent6"/>
                </a:solidFill>
              </a:rPr>
              <a:t>("%d", &amp;choice);</a:t>
            </a:r>
          </a:p>
        </p:txBody>
      </p:sp>
      <p:cxnSp>
        <p:nvCxnSpPr>
          <p:cNvPr id="9" name="Straight Connector 8">
            <a:extLst>
              <a:ext uri="{FF2B5EF4-FFF2-40B4-BE49-F238E27FC236}">
                <a16:creationId xmlns:a16="http://schemas.microsoft.com/office/drawing/2014/main" id="{9FCF6A2A-26A9-94FE-2B7A-761D2DF86B15}"/>
              </a:ext>
            </a:extLst>
          </p:cNvPr>
          <p:cNvCxnSpPr/>
          <p:nvPr/>
        </p:nvCxnSpPr>
        <p:spPr>
          <a:xfrm>
            <a:off x="5851137" y="2698954"/>
            <a:ext cx="21179" cy="3362633"/>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7825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2BE0E6-AB6B-C7FA-E4F7-67F4698CE07D}"/>
              </a:ext>
            </a:extLst>
          </p:cNvPr>
          <p:cNvSpPr>
            <a:spLocks noGrp="1"/>
          </p:cNvSpPr>
          <p:nvPr>
            <p:ph sz="quarter" idx="4"/>
          </p:nvPr>
        </p:nvSpPr>
        <p:spPr>
          <a:xfrm>
            <a:off x="380604" y="442219"/>
            <a:ext cx="10511627" cy="6415781"/>
          </a:xfrm>
        </p:spPr>
        <p:txBody>
          <a:bodyPr>
            <a:noAutofit/>
          </a:bodyPr>
          <a:lstStyle/>
          <a:p>
            <a:pPr marL="0" indent="0">
              <a:buNone/>
            </a:pPr>
            <a:r>
              <a:rPr lang="en-US" dirty="0"/>
              <a:t> switch (choice) {</a:t>
            </a:r>
          </a:p>
          <a:p>
            <a:pPr marL="0" indent="0">
              <a:buNone/>
            </a:pPr>
            <a:r>
              <a:rPr lang="en-US" dirty="0"/>
              <a:t>            case 1:</a:t>
            </a:r>
          </a:p>
          <a:p>
            <a:pPr marL="0" indent="0">
              <a:buNone/>
            </a:pPr>
            <a:r>
              <a:rPr lang="en-US" dirty="0"/>
              <a:t>                </a:t>
            </a:r>
            <a:r>
              <a:rPr lang="en-US" dirty="0" err="1"/>
              <a:t>addUser</a:t>
            </a:r>
            <a:r>
              <a:rPr lang="en-US" dirty="0"/>
              <a:t>(users, &amp;</a:t>
            </a:r>
            <a:r>
              <a:rPr lang="en-US" dirty="0" err="1"/>
              <a:t>userCount</a:t>
            </a:r>
            <a:r>
              <a:rPr lang="en-US" dirty="0"/>
              <a:t>);</a:t>
            </a:r>
          </a:p>
          <a:p>
            <a:pPr marL="0" indent="0">
              <a:buNone/>
            </a:pPr>
            <a:r>
              <a:rPr lang="en-US" dirty="0"/>
              <a:t>                break;</a:t>
            </a:r>
          </a:p>
          <a:p>
            <a:pPr marL="0" indent="0">
              <a:buNone/>
            </a:pPr>
            <a:r>
              <a:rPr lang="en-US" dirty="0"/>
              <a:t>            case 2:</a:t>
            </a:r>
          </a:p>
          <a:p>
            <a:pPr marL="0" indent="0">
              <a:buNone/>
            </a:pPr>
            <a:r>
              <a:rPr lang="en-US" dirty="0"/>
              <a:t>                </a:t>
            </a:r>
            <a:r>
              <a:rPr lang="en-US" dirty="0" err="1"/>
              <a:t>printf</a:t>
            </a:r>
            <a:r>
              <a:rPr lang="en-US" dirty="0"/>
              <a:t>("Enter User ID to record the call: ");</a:t>
            </a:r>
          </a:p>
          <a:p>
            <a:pPr marL="0" indent="0">
              <a:buNone/>
            </a:pPr>
            <a:r>
              <a:rPr lang="en-US" dirty="0"/>
              <a:t>                </a:t>
            </a:r>
            <a:r>
              <a:rPr lang="en-US" dirty="0" err="1"/>
              <a:t>scanf</a:t>
            </a:r>
            <a:r>
              <a:rPr lang="en-US" dirty="0"/>
              <a:t>("%d", &amp;</a:t>
            </a:r>
            <a:r>
              <a:rPr lang="en-US" dirty="0" err="1"/>
              <a:t>userId</a:t>
            </a:r>
            <a:r>
              <a:rPr lang="en-US" dirty="0"/>
              <a:t>);</a:t>
            </a:r>
          </a:p>
          <a:p>
            <a:pPr marL="0" indent="0">
              <a:buNone/>
            </a:pPr>
            <a:r>
              <a:rPr lang="en-US" dirty="0"/>
              <a:t>                </a:t>
            </a:r>
            <a:r>
              <a:rPr lang="en-US" dirty="0" err="1"/>
              <a:t>addCall</a:t>
            </a:r>
            <a:r>
              <a:rPr lang="en-US" dirty="0"/>
              <a:t>(calls, &amp;</a:t>
            </a:r>
            <a:r>
              <a:rPr lang="en-US" dirty="0" err="1"/>
              <a:t>callCount</a:t>
            </a:r>
            <a:r>
              <a:rPr lang="en-US" dirty="0"/>
              <a:t>, </a:t>
            </a:r>
            <a:r>
              <a:rPr lang="en-US" dirty="0" err="1"/>
              <a:t>userId</a:t>
            </a:r>
            <a:r>
              <a:rPr lang="en-US" dirty="0"/>
              <a:t>);</a:t>
            </a:r>
          </a:p>
          <a:p>
            <a:pPr marL="0" indent="0">
              <a:buNone/>
            </a:pPr>
            <a:r>
              <a:rPr lang="en-US" dirty="0"/>
              <a:t>                break;</a:t>
            </a:r>
          </a:p>
          <a:p>
            <a:pPr marL="0" indent="0">
              <a:buNone/>
            </a:pPr>
            <a:r>
              <a:rPr lang="en-US" dirty="0"/>
              <a:t>            case 3:</a:t>
            </a:r>
          </a:p>
          <a:p>
            <a:pPr marL="0" indent="0">
              <a:buNone/>
            </a:pPr>
            <a:r>
              <a:rPr lang="en-US" dirty="0"/>
              <a:t>                </a:t>
            </a:r>
            <a:r>
              <a:rPr lang="en-US" dirty="0" err="1"/>
              <a:t>printf</a:t>
            </a:r>
            <a:r>
              <a:rPr lang="en-US" dirty="0"/>
              <a:t>("Enter User ID to generate bill: ");</a:t>
            </a:r>
          </a:p>
          <a:p>
            <a:pPr marL="0" indent="0">
              <a:buNone/>
            </a:pPr>
            <a:r>
              <a:rPr lang="en-US" dirty="0"/>
              <a:t>                </a:t>
            </a:r>
            <a:r>
              <a:rPr lang="en-US" dirty="0" err="1"/>
              <a:t>scanf</a:t>
            </a:r>
            <a:r>
              <a:rPr lang="en-US" dirty="0"/>
              <a:t>("%d", &amp;</a:t>
            </a:r>
            <a:r>
              <a:rPr lang="en-US" dirty="0" err="1"/>
              <a:t>userId</a:t>
            </a:r>
            <a:r>
              <a:rPr lang="en-US" dirty="0"/>
              <a:t>);</a:t>
            </a:r>
          </a:p>
          <a:p>
            <a:pPr marL="0" indent="0">
              <a:buNone/>
            </a:pPr>
            <a:r>
              <a:rPr lang="en-US" dirty="0"/>
              <a:t>                </a:t>
            </a:r>
            <a:r>
              <a:rPr lang="en-US" dirty="0" err="1"/>
              <a:t>generateBill</a:t>
            </a:r>
            <a:r>
              <a:rPr lang="en-US" dirty="0"/>
              <a:t>(users, </a:t>
            </a:r>
            <a:r>
              <a:rPr lang="en-US" dirty="0" err="1"/>
              <a:t>userCount</a:t>
            </a:r>
            <a:r>
              <a:rPr lang="en-US" dirty="0"/>
              <a:t>, calls, </a:t>
            </a:r>
            <a:r>
              <a:rPr lang="en-US" dirty="0" err="1"/>
              <a:t>callCount</a:t>
            </a:r>
            <a:r>
              <a:rPr lang="en-US" dirty="0"/>
              <a:t>, </a:t>
            </a:r>
            <a:r>
              <a:rPr lang="en-US" dirty="0" err="1"/>
              <a:t>userId</a:t>
            </a:r>
            <a:r>
              <a:rPr lang="en-US" dirty="0"/>
              <a:t>);</a:t>
            </a:r>
          </a:p>
          <a:p>
            <a:pPr marL="0" indent="0">
              <a:buNone/>
            </a:pPr>
            <a:r>
              <a:rPr lang="en-US" dirty="0"/>
              <a:t>                break;</a:t>
            </a:r>
          </a:p>
          <a:p>
            <a:pPr marL="0" indent="0">
              <a:buNone/>
            </a:pPr>
            <a:r>
              <a:rPr lang="en-US" dirty="0"/>
              <a:t>            </a:t>
            </a:r>
          </a:p>
        </p:txBody>
      </p:sp>
      <p:cxnSp>
        <p:nvCxnSpPr>
          <p:cNvPr id="6" name="Straight Connector 5">
            <a:extLst>
              <a:ext uri="{FF2B5EF4-FFF2-40B4-BE49-F238E27FC236}">
                <a16:creationId xmlns:a16="http://schemas.microsoft.com/office/drawing/2014/main" id="{C9D40507-F5AF-D629-6A9C-BD2DAAE6869D}"/>
              </a:ext>
            </a:extLst>
          </p:cNvPr>
          <p:cNvCxnSpPr>
            <a:cxnSpLocks/>
          </p:cNvCxnSpPr>
          <p:nvPr/>
        </p:nvCxnSpPr>
        <p:spPr>
          <a:xfrm>
            <a:off x="6666270" y="1024666"/>
            <a:ext cx="0" cy="5250886"/>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B87417DE-F8FD-4B02-09C8-8449A2B2A500}"/>
              </a:ext>
            </a:extLst>
          </p:cNvPr>
          <p:cNvSpPr txBox="1"/>
          <p:nvPr/>
        </p:nvSpPr>
        <p:spPr>
          <a:xfrm>
            <a:off x="6939115" y="1430594"/>
            <a:ext cx="4358696" cy="3970318"/>
          </a:xfrm>
          <a:prstGeom prst="rect">
            <a:avLst/>
          </a:prstGeom>
          <a:noFill/>
        </p:spPr>
        <p:txBody>
          <a:bodyPr wrap="square" rtlCol="0">
            <a:spAutoFit/>
          </a:bodyPr>
          <a:lstStyle/>
          <a:p>
            <a:pPr marL="0" indent="0">
              <a:buNone/>
            </a:pPr>
            <a:r>
              <a:rPr lang="en-US" dirty="0">
                <a:solidFill>
                  <a:schemeClr val="accent6"/>
                </a:solidFill>
              </a:rPr>
              <a:t> case 4:</a:t>
            </a:r>
          </a:p>
          <a:p>
            <a:pPr marL="0" indent="0">
              <a:buNone/>
            </a:pPr>
            <a:r>
              <a:rPr lang="en-US" dirty="0">
                <a:solidFill>
                  <a:schemeClr val="accent6"/>
                </a:solidFill>
              </a:rPr>
              <a:t>                </a:t>
            </a:r>
            <a:r>
              <a:rPr lang="en-US" dirty="0" err="1">
                <a:solidFill>
                  <a:schemeClr val="accent6"/>
                </a:solidFill>
              </a:rPr>
              <a:t>displayUsers</a:t>
            </a:r>
            <a:r>
              <a:rPr lang="en-US" dirty="0">
                <a:solidFill>
                  <a:schemeClr val="accent6"/>
                </a:solidFill>
              </a:rPr>
              <a:t>(users, </a:t>
            </a:r>
            <a:r>
              <a:rPr lang="en-US" dirty="0" err="1">
                <a:solidFill>
                  <a:schemeClr val="accent6"/>
                </a:solidFill>
              </a:rPr>
              <a:t>userCount</a:t>
            </a:r>
            <a:r>
              <a:rPr lang="en-US" dirty="0">
                <a:solidFill>
                  <a:schemeClr val="accent6"/>
                </a:solidFill>
              </a:rPr>
              <a:t>);</a:t>
            </a:r>
          </a:p>
          <a:p>
            <a:pPr marL="0" indent="0">
              <a:buNone/>
            </a:pPr>
            <a:r>
              <a:rPr lang="en-US" dirty="0">
                <a:solidFill>
                  <a:schemeClr val="accent6"/>
                </a:solidFill>
              </a:rPr>
              <a:t>                break;</a:t>
            </a:r>
          </a:p>
          <a:p>
            <a:pPr marL="0" indent="0">
              <a:buNone/>
            </a:pPr>
            <a:r>
              <a:rPr lang="en-US" dirty="0">
                <a:solidFill>
                  <a:schemeClr val="accent6"/>
                </a:solidFill>
              </a:rPr>
              <a:t>case 5:</a:t>
            </a:r>
          </a:p>
          <a:p>
            <a:pPr marL="0" indent="0">
              <a:buNone/>
            </a:pPr>
            <a:r>
              <a:rPr lang="en-US" dirty="0">
                <a:solidFill>
                  <a:schemeClr val="accent6"/>
                </a:solidFill>
              </a:rPr>
              <a:t>                </a:t>
            </a:r>
            <a:r>
              <a:rPr lang="en-US" dirty="0" err="1">
                <a:solidFill>
                  <a:schemeClr val="accent6"/>
                </a:solidFill>
              </a:rPr>
              <a:t>printf</a:t>
            </a:r>
            <a:r>
              <a:rPr lang="en-US" dirty="0">
                <a:solidFill>
                  <a:schemeClr val="accent6"/>
                </a:solidFill>
              </a:rPr>
              <a:t>("Exiting the program.\n");</a:t>
            </a:r>
          </a:p>
          <a:p>
            <a:pPr marL="0" indent="0">
              <a:buNone/>
            </a:pPr>
            <a:r>
              <a:rPr lang="en-US" dirty="0">
                <a:solidFill>
                  <a:schemeClr val="accent6"/>
                </a:solidFill>
              </a:rPr>
              <a:t>                exit(0);</a:t>
            </a:r>
          </a:p>
          <a:p>
            <a:pPr marL="0" indent="0">
              <a:buNone/>
            </a:pPr>
            <a:r>
              <a:rPr lang="en-US" dirty="0">
                <a:solidFill>
                  <a:schemeClr val="accent6"/>
                </a:solidFill>
              </a:rPr>
              <a:t>            default:</a:t>
            </a:r>
          </a:p>
          <a:p>
            <a:pPr marL="0" indent="0">
              <a:buNone/>
            </a:pPr>
            <a:r>
              <a:rPr lang="en-US" dirty="0">
                <a:solidFill>
                  <a:schemeClr val="accent6"/>
                </a:solidFill>
              </a:rPr>
              <a:t>                </a:t>
            </a:r>
            <a:r>
              <a:rPr lang="en-US" dirty="0" err="1">
                <a:solidFill>
                  <a:schemeClr val="accent6"/>
                </a:solidFill>
              </a:rPr>
              <a:t>printf</a:t>
            </a:r>
            <a:r>
              <a:rPr lang="en-US" dirty="0">
                <a:solidFill>
                  <a:schemeClr val="accent6"/>
                </a:solidFill>
              </a:rPr>
              <a:t>("Invalid choice. Please try again.\n");</a:t>
            </a:r>
          </a:p>
          <a:p>
            <a:pPr marL="0" indent="0">
              <a:buNone/>
            </a:pPr>
            <a:r>
              <a:rPr lang="en-US" dirty="0">
                <a:solidFill>
                  <a:schemeClr val="accent6"/>
                </a:solidFill>
              </a:rPr>
              <a:t>        }</a:t>
            </a:r>
          </a:p>
          <a:p>
            <a:pPr marL="0" indent="0">
              <a:buNone/>
            </a:pPr>
            <a:r>
              <a:rPr lang="en-US" dirty="0">
                <a:solidFill>
                  <a:schemeClr val="accent6"/>
                </a:solidFill>
              </a:rPr>
              <a:t>    }</a:t>
            </a:r>
          </a:p>
          <a:p>
            <a:pPr marL="0" indent="0">
              <a:buNone/>
            </a:pPr>
            <a:endParaRPr lang="en-US" dirty="0">
              <a:solidFill>
                <a:schemeClr val="accent6"/>
              </a:solidFill>
            </a:endParaRPr>
          </a:p>
          <a:p>
            <a:pPr marL="0" indent="0">
              <a:buNone/>
            </a:pPr>
            <a:r>
              <a:rPr lang="en-US" dirty="0">
                <a:solidFill>
                  <a:schemeClr val="accent6"/>
                </a:solidFill>
              </a:rPr>
              <a:t>    return 0;</a:t>
            </a:r>
          </a:p>
          <a:p>
            <a:pPr marL="0" indent="0">
              <a:buNone/>
            </a:pPr>
            <a:r>
              <a:rPr lang="en-US" dirty="0">
                <a:solidFill>
                  <a:schemeClr val="accent6"/>
                </a:solidFill>
              </a:rPr>
              <a:t>}</a:t>
            </a:r>
          </a:p>
        </p:txBody>
      </p:sp>
    </p:spTree>
    <p:extLst>
      <p:ext uri="{BB962C8B-B14F-4D97-AF65-F5344CB8AC3E}">
        <p14:creationId xmlns:p14="http://schemas.microsoft.com/office/powerpoint/2010/main" val="95045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FF37-6B92-7E1A-D200-67F8550BBF2C}"/>
              </a:ext>
            </a:extLst>
          </p:cNvPr>
          <p:cNvSpPr>
            <a:spLocks noGrp="1"/>
          </p:cNvSpPr>
          <p:nvPr>
            <p:ph type="title"/>
          </p:nvPr>
        </p:nvSpPr>
        <p:spPr>
          <a:xfrm>
            <a:off x="-929148" y="260523"/>
            <a:ext cx="10511627" cy="1012785"/>
          </a:xfrm>
        </p:spPr>
        <p:txBody>
          <a:bodyPr/>
          <a:lstStyle/>
          <a:p>
            <a:r>
              <a:rPr lang="en-US" dirty="0"/>
              <a:t>Output of the program :-</a:t>
            </a:r>
          </a:p>
        </p:txBody>
      </p:sp>
      <p:pic>
        <p:nvPicPr>
          <p:cNvPr id="10" name="Content Placeholder 9">
            <a:extLst>
              <a:ext uri="{FF2B5EF4-FFF2-40B4-BE49-F238E27FC236}">
                <a16:creationId xmlns:a16="http://schemas.microsoft.com/office/drawing/2014/main" id="{1C02565D-D03D-27C9-A44D-ADF007A82435}"/>
              </a:ext>
            </a:extLst>
          </p:cNvPr>
          <p:cNvPicPr>
            <a:picLocks noGrp="1" noChangeAspect="1"/>
          </p:cNvPicPr>
          <p:nvPr>
            <p:ph sz="quarter" idx="4"/>
          </p:nvPr>
        </p:nvPicPr>
        <p:blipFill>
          <a:blip r:embed="rId2"/>
          <a:stretch>
            <a:fillRect/>
          </a:stretch>
        </p:blipFill>
        <p:spPr>
          <a:xfrm>
            <a:off x="678426" y="1619250"/>
            <a:ext cx="4409768" cy="4471834"/>
          </a:xfrm>
        </p:spPr>
      </p:pic>
      <p:pic>
        <p:nvPicPr>
          <p:cNvPr id="12" name="Picture 11">
            <a:extLst>
              <a:ext uri="{FF2B5EF4-FFF2-40B4-BE49-F238E27FC236}">
                <a16:creationId xmlns:a16="http://schemas.microsoft.com/office/drawing/2014/main" id="{8D96454D-410C-CE35-4EC6-5BEAB504154F}"/>
              </a:ext>
            </a:extLst>
          </p:cNvPr>
          <p:cNvPicPr>
            <a:picLocks noChangeAspect="1"/>
          </p:cNvPicPr>
          <p:nvPr/>
        </p:nvPicPr>
        <p:blipFill>
          <a:blip r:embed="rId3"/>
          <a:stretch>
            <a:fillRect/>
          </a:stretch>
        </p:blipFill>
        <p:spPr>
          <a:xfrm>
            <a:off x="5729442" y="1619250"/>
            <a:ext cx="4628995" cy="4471834"/>
          </a:xfrm>
          <a:prstGeom prst="rect">
            <a:avLst/>
          </a:prstGeom>
        </p:spPr>
      </p:pic>
    </p:spTree>
    <p:extLst>
      <p:ext uri="{BB962C8B-B14F-4D97-AF65-F5344CB8AC3E}">
        <p14:creationId xmlns:p14="http://schemas.microsoft.com/office/powerpoint/2010/main" val="2454092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0" y="849782"/>
            <a:ext cx="7256205" cy="2727709"/>
          </a:xfrm>
        </p:spPr>
        <p:txBody>
          <a:bodyPr/>
          <a:lstStyle/>
          <a:p>
            <a:pPr algn="ctr"/>
            <a:r>
              <a:rPr lang="en-US" sz="6000" dirty="0"/>
              <a:t>Thank 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291595"/>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993982"/>
            <a:ext cx="6583680" cy="3207344"/>
          </a:xfrm>
        </p:spPr>
        <p:txBody>
          <a:bodyPr>
            <a:normAutofit fontScale="92500" lnSpcReduction="20000"/>
          </a:bodyPr>
          <a:lstStyle/>
          <a:p>
            <a:r>
              <a:rPr lang="en-US" sz="2800" b="0" i="0" dirty="0">
                <a:solidFill>
                  <a:schemeClr val="accent6">
                    <a:lumMod val="75000"/>
                  </a:schemeClr>
                </a:solidFill>
                <a:effectLst/>
                <a:latin typeface="-apple-system"/>
              </a:rPr>
              <a:t>       Creating basic Telecom Billing System, you can perform and manage billing operations like they do in Telecom companies. Here, you can add records with name, phone number and the amount of payment. You can view, modify, search and delete existing records.</a:t>
            </a:r>
            <a:endParaRPr lang="en-US" sz="2800" dirty="0">
              <a:solidFill>
                <a:schemeClr val="accent6">
                  <a:lumMod val="75000"/>
                </a:schemeClr>
              </a:solidFill>
            </a:endParaRP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18ED82C-2B11-1306-5429-A0A275DFEB39}"/>
              </a:ext>
            </a:extLst>
          </p:cNvPr>
          <p:cNvSpPr>
            <a:spLocks noGrp="1"/>
          </p:cNvSpPr>
          <p:nvPr>
            <p:ph type="pic" sz="quarter" idx="11"/>
          </p:nvPr>
        </p:nvSpPr>
        <p:spPr/>
      </p:sp>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102943" y="3179762"/>
            <a:ext cx="5723586" cy="2890684"/>
          </a:xfrm>
        </p:spPr>
        <p:txBody>
          <a:bodyPr/>
          <a:lstStyle/>
          <a:p>
            <a:br>
              <a:rPr lang="en-US" sz="2400" dirty="0"/>
            </a:br>
            <a:br>
              <a:rPr lang="en-US" sz="2400" dirty="0"/>
            </a:br>
            <a:br>
              <a:rPr lang="en-US" sz="2400" dirty="0"/>
            </a:br>
            <a:br>
              <a:rPr lang="en-US" sz="2400" dirty="0"/>
            </a:br>
            <a:r>
              <a:rPr lang="en-US" sz="2400" dirty="0"/>
              <a:t>what is telecom billing system :</a:t>
            </a:r>
            <a:br>
              <a:rPr lang="en-US" sz="2400" dirty="0"/>
            </a:br>
            <a:r>
              <a:rPr lang="en-US" sz="2400" dirty="0"/>
              <a:t>       </a:t>
            </a:r>
            <a:br>
              <a:rPr lang="en-US" sz="2400" dirty="0"/>
            </a:br>
            <a:r>
              <a:rPr lang="en-US" sz="2400" dirty="0"/>
              <a:t>           </a:t>
            </a:r>
            <a:r>
              <a:rPr lang="en-US" sz="2000" b="0" dirty="0">
                <a:latin typeface="Calibri" panose="020F0502020204030204" pitchFamily="34" charset="0"/>
                <a:cs typeface="Calibri" panose="020F0502020204030204" pitchFamily="34" charset="0"/>
              </a:rPr>
              <a:t>A telecom billing software refers to system that is developed for keeping track of all telephone, data, and internet charges as well as payments. These billing system programs are often installed by Internet Service Providers (ISPs) and phone companies.</a:t>
            </a:r>
            <a:br>
              <a:rPr lang="en-US" sz="2000" b="0" dirty="0"/>
            </a:br>
            <a:br>
              <a:rPr lang="en-US" sz="2000" b="0" dirty="0"/>
            </a:br>
            <a:br>
              <a:rPr lang="en-US" sz="2400" dirty="0"/>
            </a:br>
            <a:br>
              <a:rPr lang="en-US" sz="2400" dirty="0"/>
            </a:br>
            <a:br>
              <a:rPr lang="en-US" sz="2400" dirty="0"/>
            </a:br>
            <a:r>
              <a:rPr lang="en-US" sz="2400" dirty="0"/>
              <a:t> </a:t>
            </a:r>
            <a:br>
              <a:rPr lang="en-US" sz="2400" dirty="0"/>
            </a:br>
            <a:br>
              <a:rPr lang="en-US" sz="2400" dirty="0"/>
            </a:br>
            <a:br>
              <a:rPr lang="en-US" sz="2400" dirty="0"/>
            </a:br>
            <a:br>
              <a:rPr lang="en-US" sz="2400" dirty="0"/>
            </a:br>
            <a:br>
              <a:rPr lang="en-US" sz="2400" dirty="0"/>
            </a:br>
            <a:endParaRPr lang="en-US" sz="2400" dirty="0"/>
          </a:p>
        </p:txBody>
      </p:sp>
      <p:pic>
        <p:nvPicPr>
          <p:cNvPr id="4" name="Picture 3">
            <a:extLst>
              <a:ext uri="{FF2B5EF4-FFF2-40B4-BE49-F238E27FC236}">
                <a16:creationId xmlns:a16="http://schemas.microsoft.com/office/drawing/2014/main" id="{907A2F76-D79C-FA78-7332-6B79626C3F63}"/>
              </a:ext>
            </a:extLst>
          </p:cNvPr>
          <p:cNvPicPr>
            <a:picLocks noChangeAspect="1"/>
          </p:cNvPicPr>
          <p:nvPr/>
        </p:nvPicPr>
        <p:blipFill>
          <a:blip r:embed="rId3"/>
          <a:stretch>
            <a:fillRect/>
          </a:stretch>
        </p:blipFill>
        <p:spPr>
          <a:xfrm>
            <a:off x="443345" y="0"/>
            <a:ext cx="4497365" cy="6359525"/>
          </a:xfrm>
          <a:prstGeom prst="rect">
            <a:avLst/>
          </a:prstGeo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02990" y="1356851"/>
            <a:ext cx="6091084" cy="1281051"/>
          </a:xfrm>
        </p:spPr>
        <p:txBody>
          <a:bodyPr/>
          <a:lstStyle/>
          <a:p>
            <a:r>
              <a:rPr lang="en-US" dirty="0"/>
              <a:t>How does telecom billing work:</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797076" y="2909099"/>
            <a:ext cx="5996998" cy="2990256"/>
          </a:xfrm>
        </p:spPr>
        <p:txBody>
          <a:bodyPr>
            <a:noAutofit/>
          </a:bodyPr>
          <a:lstStyle/>
          <a:p>
            <a:r>
              <a:rPr lang="en-US" sz="2000" dirty="0">
                <a:latin typeface="Calibri" panose="020F0502020204030204" pitchFamily="34" charset="0"/>
                <a:cs typeface="Calibri" panose="020F0502020204030204" pitchFamily="34" charset="0"/>
              </a:rPr>
              <a:t>             The telecom billing software allows companies to pay as they go instead of having to pay a flat monthly fee for their telecom services. This is especially popular among consumers with multiple phone lines or high cell phone usage. Payment can be automatically collected by deducting funds from bank accounts, credit cards, or other payment methods users have integrated into their accounts.</a:t>
            </a:r>
          </a:p>
        </p:txBody>
      </p:sp>
      <p:sp>
        <p:nvSpPr>
          <p:cNvPr id="5" name="Picture Placeholder 4">
            <a:extLst>
              <a:ext uri="{FF2B5EF4-FFF2-40B4-BE49-F238E27FC236}">
                <a16:creationId xmlns:a16="http://schemas.microsoft.com/office/drawing/2014/main" id="{60259BD7-FE2E-2B89-F6F4-6D17C6356C4E}"/>
              </a:ext>
            </a:extLst>
          </p:cNvPr>
          <p:cNvSpPr>
            <a:spLocks noGrp="1"/>
          </p:cNvSpPr>
          <p:nvPr>
            <p:ph type="pic" sz="quarter" idx="11"/>
          </p:nvPr>
        </p:nvSpPr>
        <p:spPr>
          <a:xfrm>
            <a:off x="7414194" y="1791928"/>
            <a:ext cx="4344695" cy="3023937"/>
          </a:xfrm>
        </p:spPr>
      </p:sp>
      <p:pic>
        <p:nvPicPr>
          <p:cNvPr id="2050" name="Picture 2" descr="Mastering Project Management in the Billing and Payments Industry">
            <a:extLst>
              <a:ext uri="{FF2B5EF4-FFF2-40B4-BE49-F238E27FC236}">
                <a16:creationId xmlns:a16="http://schemas.microsoft.com/office/drawing/2014/main" id="{9DE7DDCB-2D3A-23E3-09DE-BF7B67C3A6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245" y="825910"/>
            <a:ext cx="4856644" cy="5073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4" y="431606"/>
            <a:ext cx="7965461" cy="994164"/>
          </a:xfrm>
        </p:spPr>
        <p:txBody>
          <a:bodyPr/>
          <a:lstStyle/>
          <a:p>
            <a:r>
              <a:rPr lang="en-US" dirty="0"/>
              <a:t>Overview :</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680151"/>
            <a:ext cx="8367642" cy="3497698"/>
          </a:xfrm>
        </p:spPr>
        <p:txBody>
          <a:bodyPr>
            <a:noAutofit/>
          </a:bodyPr>
          <a:lstStyle/>
          <a:p>
            <a:r>
              <a:rPr lang="en-US" sz="2000" b="1" dirty="0"/>
              <a:t>How can C programming be used to implement a telecom billing system?</a:t>
            </a:r>
            <a:br>
              <a:rPr lang="en-US" sz="2000" b="1" dirty="0"/>
            </a:br>
            <a:r>
              <a:rPr lang="en-US" sz="2000" b="1" dirty="0"/>
              <a:t>             </a:t>
            </a:r>
            <a:r>
              <a:rPr lang="en-US" sz="2000" dirty="0"/>
              <a:t>C programming can be used to handle the core logic of telecom billing systems, including data handling, charge calculations, memory management, and file handling. C is a powerful language that allows for efficient data processing, which is essential for telecom billing systems that handle large amounts of usage data.</a:t>
            </a:r>
          </a:p>
          <a:p>
            <a:r>
              <a:rPr lang="en-US" sz="2000" b="1" dirty="0">
                <a:solidFill>
                  <a:schemeClr val="accent6">
                    <a:lumMod val="75000"/>
                  </a:schemeClr>
                </a:solidFill>
              </a:rPr>
              <a:t>What data structures are typically used in a telecom billing system implemented in C?</a:t>
            </a:r>
            <a:br>
              <a:rPr lang="en-US" sz="2000" b="1" dirty="0">
                <a:solidFill>
                  <a:schemeClr val="accent6">
                    <a:lumMod val="75000"/>
                  </a:schemeClr>
                </a:solidFill>
              </a:rPr>
            </a:br>
            <a:r>
              <a:rPr lang="en-US" sz="2000" b="1" dirty="0">
                <a:solidFill>
                  <a:schemeClr val="accent6">
                    <a:lumMod val="75000"/>
                  </a:schemeClr>
                </a:solidFill>
              </a:rPr>
              <a:t>             </a:t>
            </a:r>
            <a:r>
              <a:rPr lang="en-US" sz="2000" dirty="0">
                <a:solidFill>
                  <a:schemeClr val="accent6">
                    <a:lumMod val="75000"/>
                  </a:schemeClr>
                </a:solidFill>
              </a:rPr>
              <a:t>Structures are commonly used to store customer information (e.g., ID, name, balance) and service usage details (e.g., number of minutes used, data consumed). Arrays and linked lists may also be used to manage large volumes of customer data.</a:t>
            </a:r>
            <a:br>
              <a:rPr lang="en-US" sz="2000" dirty="0">
                <a:solidFill>
                  <a:schemeClr val="accent6">
                    <a:lumMod val="75000"/>
                  </a:schemeClr>
                </a:solidFill>
              </a:rPr>
            </a:br>
            <a:endParaRPr lang="en-US" sz="2000" dirty="0">
              <a:solidFill>
                <a:schemeClr val="accent6">
                  <a:lumMod val="75000"/>
                </a:schemeClr>
              </a:solidFill>
            </a:endParaRP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760125" y="138642"/>
            <a:ext cx="7043617" cy="790046"/>
          </a:xfrm>
        </p:spPr>
        <p:txBody>
          <a:bodyPr/>
          <a:lstStyle/>
          <a:p>
            <a:r>
              <a:rPr lang="en-US" dirty="0"/>
              <a:t>Operations :</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888633" y="1050802"/>
            <a:ext cx="7043618" cy="2233233"/>
          </a:xfrm>
        </p:spPr>
        <p:txBody>
          <a:bodyPr>
            <a:noAutofit/>
          </a:bodyPr>
          <a:lstStyle/>
          <a:p>
            <a:r>
              <a:rPr lang="en-US" sz="2000" dirty="0"/>
              <a:t>The following are the operations and functionalities offered by the telecom billing system.</a:t>
            </a:r>
          </a:p>
          <a:p>
            <a:endParaRPr lang="en-US" sz="2000" b="1" dirty="0"/>
          </a:p>
          <a:p>
            <a:r>
              <a:rPr lang="en-US" sz="2000" b="1" dirty="0"/>
              <a:t>Add New Record:</a:t>
            </a:r>
            <a:r>
              <a:rPr lang="en-US" sz="2000" dirty="0"/>
              <a:t> Add new customer record. </a:t>
            </a:r>
          </a:p>
          <a:p>
            <a:r>
              <a:rPr lang="en-US" sz="2000" b="1" dirty="0"/>
              <a:t>View List of Records</a:t>
            </a:r>
            <a:r>
              <a:rPr lang="en-US" sz="2000" b="1" dirty="0">
                <a:solidFill>
                  <a:schemeClr val="accent6">
                    <a:lumMod val="75000"/>
                  </a:schemeClr>
                </a:solidFill>
              </a:rPr>
              <a:t>:</a:t>
            </a:r>
            <a:r>
              <a:rPr lang="en-US" sz="2000" dirty="0"/>
              <a:t> View all the records at a glance.</a:t>
            </a:r>
          </a:p>
          <a:p>
            <a:r>
              <a:rPr lang="en-US" sz="2000" b="1" dirty="0"/>
              <a:t>Modify Record:</a:t>
            </a:r>
            <a:r>
              <a:rPr lang="en-US" sz="2000" dirty="0"/>
              <a:t> Modification of an already existing record.</a:t>
            </a:r>
          </a:p>
          <a:p>
            <a:r>
              <a:rPr lang="en-US" sz="2000" b="1" dirty="0"/>
              <a:t>View Payment:</a:t>
            </a:r>
            <a:r>
              <a:rPr lang="en-US" sz="2000" dirty="0"/>
              <a:t> View the bill for a given customer.</a:t>
            </a:r>
          </a:p>
          <a:p>
            <a:r>
              <a:rPr lang="en-US" sz="2000" b="1" dirty="0"/>
              <a:t>Delete Records: </a:t>
            </a:r>
            <a:r>
              <a:rPr lang="en-US" sz="2000" dirty="0"/>
              <a:t>The deletion of a record from the memory</a:t>
            </a:r>
            <a:endParaRPr lang="en-US" sz="2000" b="1" dirty="0"/>
          </a:p>
        </p:txBody>
      </p:sp>
      <p:pic>
        <p:nvPicPr>
          <p:cNvPr id="3074" name="Picture 2" descr="Telecom Billing System in C - GeeksforGeeks">
            <a:extLst>
              <a:ext uri="{FF2B5EF4-FFF2-40B4-BE49-F238E27FC236}">
                <a16:creationId xmlns:a16="http://schemas.microsoft.com/office/drawing/2014/main" id="{9AC97967-983D-6A84-1D22-62BAD7F60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0125" y="3701845"/>
            <a:ext cx="7620000" cy="283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284539" y="2595716"/>
            <a:ext cx="8151538" cy="3539613"/>
          </a:xfrm>
        </p:spPr>
        <p:txBody>
          <a:bodyPr/>
          <a:lstStyle/>
          <a:p>
            <a:r>
              <a:rPr lang="en-US" dirty="0"/>
              <a:t>Components &amp; Program :</a:t>
            </a:r>
            <a:br>
              <a:rPr lang="en-US" dirty="0"/>
            </a:br>
            <a:br>
              <a:rPr lang="en-US" dirty="0"/>
            </a:br>
            <a:r>
              <a:rPr lang="en-US" sz="2000" dirty="0"/>
              <a:t>Components of the telecom billing system:</a:t>
            </a:r>
            <a:br>
              <a:rPr lang="en-US" sz="2000" dirty="0"/>
            </a:br>
            <a:r>
              <a:rPr lang="en-US" sz="2000" dirty="0">
                <a:latin typeface="+mn-lt"/>
              </a:rPr>
              <a:t>     </a:t>
            </a:r>
            <a:r>
              <a:rPr lang="en-US" sz="2000" b="0" cap="none" dirty="0">
                <a:latin typeface="+mn-lt"/>
                <a:cs typeface="Calibri" panose="020F0502020204030204" pitchFamily="34" charset="0"/>
              </a:rPr>
              <a:t>The Telecom Billing System is divided into multiple components each performing a specific task. Necessary libraries we will use the following libraries:</a:t>
            </a:r>
            <a:br>
              <a:rPr lang="en-US" sz="2000" b="0" cap="none" dirty="0">
                <a:latin typeface="+mn-lt"/>
                <a:cs typeface="Calibri" panose="020F0502020204030204" pitchFamily="34" charset="0"/>
              </a:rPr>
            </a:br>
            <a:r>
              <a:rPr lang="en-US" sz="2000" b="0" cap="none" dirty="0">
                <a:latin typeface="+mn-lt"/>
                <a:cs typeface="Calibri" panose="020F0502020204030204" pitchFamily="34" charset="0"/>
              </a:rPr>
              <a:t>1.&lt;stdio.h&gt;: for input and output</a:t>
            </a:r>
            <a:br>
              <a:rPr lang="en-US" sz="2000" b="0" cap="none" dirty="0">
                <a:latin typeface="+mn-lt"/>
                <a:cs typeface="Calibri" panose="020F0502020204030204" pitchFamily="34" charset="0"/>
              </a:rPr>
            </a:br>
            <a:r>
              <a:rPr lang="en-US" sz="2000" b="0" cap="none" dirty="0">
                <a:latin typeface="+mn-lt"/>
                <a:cs typeface="Calibri" panose="020F0502020204030204" pitchFamily="34" charset="0"/>
              </a:rPr>
              <a:t>2.&lt;string.h&gt;: for string manipulation</a:t>
            </a:r>
            <a:br>
              <a:rPr lang="en-US" sz="2000" b="0" cap="none" dirty="0">
                <a:latin typeface="+mn-lt"/>
                <a:cs typeface="Calibri" panose="020F0502020204030204" pitchFamily="34" charset="0"/>
              </a:rPr>
            </a:br>
            <a:r>
              <a:rPr lang="en-US" sz="2000" b="0" cap="none" dirty="0">
                <a:latin typeface="+mn-lt"/>
                <a:cs typeface="Calibri" panose="020F0502020204030204" pitchFamily="34" charset="0"/>
              </a:rPr>
              <a:t>both of these are standard libraries that come bundled with the c compiler.</a:t>
            </a:r>
            <a:br>
              <a:rPr lang="en-US" sz="2000" b="0" cap="none" dirty="0">
                <a:latin typeface="+mn-lt"/>
                <a:cs typeface="Calibri" panose="020F0502020204030204" pitchFamily="34" charset="0"/>
              </a:rPr>
            </a:br>
            <a:br>
              <a:rPr lang="en-US" sz="2000" b="0" cap="none" dirty="0">
                <a:latin typeface="+mn-lt"/>
                <a:cs typeface="Calibri" panose="020F0502020204030204" pitchFamily="34" charset="0"/>
              </a:rPr>
            </a:br>
            <a:r>
              <a:rPr lang="en-US" sz="2000" cap="none" dirty="0">
                <a:cs typeface="Calibri" panose="020F0502020204030204" pitchFamily="34" charset="0"/>
              </a:rPr>
              <a:t>DATA STRUCTURE TO HOLD CUSTOMER INFORMATION</a:t>
            </a:r>
            <a:br>
              <a:rPr lang="en-US" sz="2000" cap="none" dirty="0">
                <a:latin typeface="+mn-lt"/>
                <a:cs typeface="Calibri" panose="020F0502020204030204" pitchFamily="34" charset="0"/>
              </a:rPr>
            </a:br>
            <a:r>
              <a:rPr lang="en-US" sz="2000" cap="none" dirty="0">
                <a:latin typeface="+mn-lt"/>
                <a:cs typeface="Calibri" panose="020F0502020204030204" pitchFamily="34" charset="0"/>
              </a:rPr>
              <a:t>   </a:t>
            </a:r>
            <a:r>
              <a:rPr lang="en-US" sz="2000" b="0" cap="none" dirty="0">
                <a:latin typeface="+mn-lt"/>
                <a:cs typeface="Calibri" panose="020F0502020204030204" pitchFamily="34" charset="0"/>
              </a:rPr>
              <a:t>A structured </a:t>
            </a:r>
            <a:r>
              <a:rPr lang="en-US" sz="2000" cap="none" dirty="0">
                <a:latin typeface="+mn-lt"/>
                <a:cs typeface="Calibri" panose="020F0502020204030204" pitchFamily="34" charset="0"/>
              </a:rPr>
              <a:t>Customer</a:t>
            </a:r>
            <a:r>
              <a:rPr lang="en-US" sz="2000" b="0" cap="none" dirty="0">
                <a:latin typeface="+mn-lt"/>
                <a:cs typeface="Calibri" panose="020F0502020204030204" pitchFamily="34" charset="0"/>
              </a:rPr>
              <a:t> is defined as holding information about a customer. Array</a:t>
            </a:r>
            <a:r>
              <a:rPr lang="en-US" sz="2000" cap="none" dirty="0">
                <a:latin typeface="+mn-lt"/>
                <a:cs typeface="Calibri" panose="020F0502020204030204" pitchFamily="34" charset="0"/>
              </a:rPr>
              <a:t> customers [100] </a:t>
            </a:r>
            <a:r>
              <a:rPr lang="en-US" sz="2000" b="0" cap="none" dirty="0">
                <a:latin typeface="+mn-lt"/>
                <a:cs typeface="Calibri" panose="020F0502020204030204" pitchFamily="34" charset="0"/>
              </a:rPr>
              <a:t>of type Customer is created to store customer records.  It can hold up to 100 records.</a:t>
            </a:r>
            <a:br>
              <a:rPr lang="en-US" sz="2000" b="0" cap="none" dirty="0">
                <a:latin typeface="+mn-lt"/>
                <a:cs typeface="Calibri" panose="020F0502020204030204" pitchFamily="34" charset="0"/>
              </a:rPr>
            </a:br>
            <a:r>
              <a:rPr lang="en-US" sz="2000" cap="none" dirty="0" err="1">
                <a:latin typeface="+mn-lt"/>
                <a:cs typeface="Calibri" panose="020F0502020204030204" pitchFamily="34" charset="0"/>
              </a:rPr>
              <a:t>customerCount</a:t>
            </a:r>
            <a:r>
              <a:rPr lang="en-US" sz="2000" b="0" cap="none" dirty="0">
                <a:latin typeface="+mn-lt"/>
                <a:cs typeface="Calibri" panose="020F0502020204030204" pitchFamily="34" charset="0"/>
              </a:rPr>
              <a:t> is an integer variable used to keep track of the number of customers.</a:t>
            </a:r>
            <a:br>
              <a:rPr lang="en-US" cap="none" dirty="0">
                <a:latin typeface="+mn-lt"/>
              </a:rPr>
            </a:br>
            <a:endParaRPr lang="en-US" dirty="0">
              <a:latin typeface="+mn-lt"/>
            </a:endParaRP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648930" y="457199"/>
            <a:ext cx="7882432" cy="5648632"/>
          </a:xfrm>
        </p:spPr>
        <p:txBody>
          <a:bodyPr/>
          <a:lstStyle/>
          <a:p>
            <a:r>
              <a:rPr lang="en-US" sz="2000" cap="none" dirty="0">
                <a:latin typeface="Calibri" panose="020F0502020204030204" pitchFamily="34" charset="0"/>
                <a:cs typeface="Calibri" panose="020F0502020204030204" pitchFamily="34" charset="0"/>
              </a:rPr>
              <a:t>CODE FOR DATA STRUCTURE TO HOLD ACCOUNT INFORMATION :-</a:t>
            </a:r>
            <a:br>
              <a:rPr lang="en-US" sz="2000" b="0" cap="none" dirty="0">
                <a:latin typeface="Calibri" panose="020F0502020204030204" pitchFamily="34" charset="0"/>
                <a:cs typeface="Calibri" panose="020F0502020204030204" pitchFamily="34" charset="0"/>
              </a:rPr>
            </a:br>
            <a:br>
              <a:rPr lang="en-US" sz="2000" b="0" cap="none" dirty="0">
                <a:latin typeface="Calibri" panose="020F0502020204030204" pitchFamily="34" charset="0"/>
                <a:cs typeface="Calibri" panose="020F0502020204030204" pitchFamily="34" charset="0"/>
              </a:rPr>
            </a:br>
            <a:r>
              <a:rPr lang="en-US" sz="2000" b="0" cap="none" dirty="0">
                <a:latin typeface="Calibri" panose="020F0502020204030204" pitchFamily="34" charset="0"/>
                <a:cs typeface="Calibri" panose="020F0502020204030204" pitchFamily="34" charset="0"/>
              </a:rPr>
              <a:t>// structure to hold customer information</a:t>
            </a:r>
            <a:br>
              <a:rPr lang="en-US" sz="2000" b="0" cap="none" dirty="0">
                <a:latin typeface="Calibri" panose="020F0502020204030204" pitchFamily="34" charset="0"/>
                <a:cs typeface="Calibri" panose="020F0502020204030204" pitchFamily="34" charset="0"/>
              </a:rPr>
            </a:br>
            <a:br>
              <a:rPr lang="en-US" sz="2000" b="0" cap="none" dirty="0">
                <a:latin typeface="Calibri" panose="020F0502020204030204" pitchFamily="34" charset="0"/>
                <a:cs typeface="Calibri" panose="020F0502020204030204" pitchFamily="34" charset="0"/>
              </a:rPr>
            </a:br>
            <a:r>
              <a:rPr lang="en-US" sz="2000" b="0" cap="none" dirty="0">
                <a:latin typeface="Calibri" panose="020F0502020204030204" pitchFamily="34" charset="0"/>
                <a:cs typeface="Calibri" panose="020F0502020204030204" pitchFamily="34" charset="0"/>
              </a:rPr>
              <a:t>struct customer {</a:t>
            </a:r>
            <a:br>
              <a:rPr lang="en-US" sz="2000" b="0" cap="none" dirty="0">
                <a:latin typeface="Calibri" panose="020F0502020204030204" pitchFamily="34" charset="0"/>
                <a:cs typeface="Calibri" panose="020F0502020204030204" pitchFamily="34" charset="0"/>
              </a:rPr>
            </a:br>
            <a:r>
              <a:rPr lang="en-US" sz="2000" b="0" cap="none" dirty="0">
                <a:latin typeface="Calibri" panose="020F0502020204030204" pitchFamily="34" charset="0"/>
                <a:cs typeface="Calibri" panose="020F0502020204030204" pitchFamily="34" charset="0"/>
              </a:rPr>
              <a:t>char name[50];</a:t>
            </a:r>
            <a:br>
              <a:rPr lang="en-US" sz="2000" b="0" cap="none" dirty="0">
                <a:latin typeface="Calibri" panose="020F0502020204030204" pitchFamily="34" charset="0"/>
                <a:cs typeface="Calibri" panose="020F0502020204030204" pitchFamily="34" charset="0"/>
              </a:rPr>
            </a:br>
            <a:r>
              <a:rPr lang="en-US" sz="2000" b="0" cap="none" dirty="0">
                <a:latin typeface="Calibri" panose="020F0502020204030204" pitchFamily="34" charset="0"/>
                <a:cs typeface="Calibri" panose="020F0502020204030204" pitchFamily="34" charset="0"/>
              </a:rPr>
              <a:t>char phonenumber[15];</a:t>
            </a:r>
            <a:br>
              <a:rPr lang="en-US" sz="2000" b="0" cap="none" dirty="0">
                <a:latin typeface="Calibri" panose="020F0502020204030204" pitchFamily="34" charset="0"/>
                <a:cs typeface="Calibri" panose="020F0502020204030204" pitchFamily="34" charset="0"/>
              </a:rPr>
            </a:br>
            <a:r>
              <a:rPr lang="en-US" sz="2000" b="0" cap="none" dirty="0">
                <a:latin typeface="Calibri" panose="020F0502020204030204" pitchFamily="34" charset="0"/>
                <a:cs typeface="Calibri" panose="020F0502020204030204" pitchFamily="34" charset="0"/>
              </a:rPr>
              <a:t>float usage;</a:t>
            </a:r>
            <a:br>
              <a:rPr lang="en-US" sz="2000" b="0" cap="none" dirty="0">
                <a:latin typeface="Calibri" panose="020F0502020204030204" pitchFamily="34" charset="0"/>
                <a:cs typeface="Calibri" panose="020F0502020204030204" pitchFamily="34" charset="0"/>
              </a:rPr>
            </a:br>
            <a:r>
              <a:rPr lang="en-US" sz="2000" b="0" cap="none" dirty="0">
                <a:latin typeface="Calibri" panose="020F0502020204030204" pitchFamily="34" charset="0"/>
                <a:cs typeface="Calibri" panose="020F0502020204030204" pitchFamily="34" charset="0"/>
              </a:rPr>
              <a:t>float totalbill;</a:t>
            </a:r>
            <a:br>
              <a:rPr lang="en-US" sz="2000" b="0" cap="none" dirty="0">
                <a:latin typeface="Calibri" panose="020F0502020204030204" pitchFamily="34" charset="0"/>
                <a:cs typeface="Calibri" panose="020F0502020204030204" pitchFamily="34" charset="0"/>
              </a:rPr>
            </a:br>
            <a:r>
              <a:rPr lang="en-US" sz="2000" b="0" cap="none" dirty="0">
                <a:latin typeface="Calibri" panose="020F0502020204030204" pitchFamily="34" charset="0"/>
                <a:cs typeface="Calibri" panose="020F0502020204030204" pitchFamily="34" charset="0"/>
              </a:rPr>
              <a:t>};</a:t>
            </a:r>
            <a:br>
              <a:rPr lang="en-US" sz="2000" b="0" cap="none" dirty="0">
                <a:latin typeface="Calibri" panose="020F0502020204030204" pitchFamily="34" charset="0"/>
                <a:cs typeface="Calibri" panose="020F0502020204030204" pitchFamily="34" charset="0"/>
              </a:rPr>
            </a:br>
            <a:br>
              <a:rPr lang="en-US" sz="2000" b="0" cap="none" dirty="0">
                <a:latin typeface="Calibri" panose="020F0502020204030204" pitchFamily="34" charset="0"/>
                <a:cs typeface="Calibri" panose="020F0502020204030204" pitchFamily="34" charset="0"/>
              </a:rPr>
            </a:br>
            <a:r>
              <a:rPr lang="en-US" sz="2000" b="0" cap="none" dirty="0">
                <a:latin typeface="Calibri" panose="020F0502020204030204" pitchFamily="34" charset="0"/>
                <a:cs typeface="Calibri" panose="020F0502020204030204" pitchFamily="34" charset="0"/>
              </a:rPr>
              <a:t>// global array to store customer data</a:t>
            </a:r>
            <a:br>
              <a:rPr lang="en-US" sz="2000" b="0" cap="none" dirty="0">
                <a:latin typeface="Calibri" panose="020F0502020204030204" pitchFamily="34" charset="0"/>
                <a:cs typeface="Calibri" panose="020F0502020204030204" pitchFamily="34" charset="0"/>
              </a:rPr>
            </a:br>
            <a:br>
              <a:rPr lang="en-US" sz="2000" b="0" cap="none" dirty="0">
                <a:latin typeface="Calibri" panose="020F0502020204030204" pitchFamily="34" charset="0"/>
                <a:cs typeface="Calibri" panose="020F0502020204030204" pitchFamily="34" charset="0"/>
              </a:rPr>
            </a:br>
            <a:r>
              <a:rPr lang="en-US" sz="2000" b="0" cap="none" dirty="0">
                <a:latin typeface="Calibri" panose="020F0502020204030204" pitchFamily="34" charset="0"/>
                <a:cs typeface="Calibri" panose="020F0502020204030204" pitchFamily="34" charset="0"/>
              </a:rPr>
              <a:t>struct customer customers [100];</a:t>
            </a:r>
            <a:br>
              <a:rPr lang="en-US" sz="2000" b="0" cap="none" dirty="0">
                <a:latin typeface="Calibri" panose="020F0502020204030204" pitchFamily="34" charset="0"/>
                <a:cs typeface="Calibri" panose="020F0502020204030204" pitchFamily="34" charset="0"/>
              </a:rPr>
            </a:br>
            <a:br>
              <a:rPr lang="en-US" sz="2000" b="0" cap="none" dirty="0">
                <a:latin typeface="Calibri" panose="020F0502020204030204" pitchFamily="34" charset="0"/>
                <a:cs typeface="Calibri" panose="020F0502020204030204" pitchFamily="34" charset="0"/>
              </a:rPr>
            </a:br>
            <a:r>
              <a:rPr lang="en-US" sz="2000" b="0" cap="none" dirty="0">
                <a:latin typeface="Calibri" panose="020F0502020204030204" pitchFamily="34" charset="0"/>
                <a:cs typeface="Calibri" panose="020F0502020204030204" pitchFamily="34" charset="0"/>
              </a:rPr>
              <a:t>// global variable to keep track of the number of customers</a:t>
            </a:r>
            <a:br>
              <a:rPr lang="en-US" sz="2000" b="0" cap="none" dirty="0">
                <a:latin typeface="Calibri" panose="020F0502020204030204" pitchFamily="34" charset="0"/>
                <a:cs typeface="Calibri" panose="020F0502020204030204" pitchFamily="34" charset="0"/>
              </a:rPr>
            </a:br>
            <a:br>
              <a:rPr lang="en-US" sz="2000" b="0" cap="none" dirty="0">
                <a:latin typeface="Calibri" panose="020F0502020204030204" pitchFamily="34" charset="0"/>
                <a:cs typeface="Calibri" panose="020F0502020204030204" pitchFamily="34" charset="0"/>
              </a:rPr>
            </a:br>
            <a:r>
              <a:rPr lang="en-US" sz="2000" b="0" cap="none" dirty="0">
                <a:latin typeface="Calibri" panose="020F0502020204030204" pitchFamily="34" charset="0"/>
                <a:cs typeface="Calibri" panose="020F0502020204030204" pitchFamily="34" charset="0"/>
              </a:rPr>
              <a:t>int customercount = 0;</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117987" y="-208390"/>
            <a:ext cx="7843837" cy="1012782"/>
          </a:xfrm>
        </p:spPr>
        <p:txBody>
          <a:bodyPr/>
          <a:lstStyle/>
          <a:p>
            <a:r>
              <a:rPr lang="en-US" cap="none" dirty="0"/>
              <a:t>AddRecord</a:t>
            </a:r>
            <a:r>
              <a:rPr lang="en-US" dirty="0"/>
              <a:t>():</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280219" y="989227"/>
            <a:ext cx="11415252" cy="5868773"/>
          </a:xfrm>
        </p:spPr>
        <p:txBody>
          <a:bodyPr>
            <a:noAutofit/>
          </a:bodyPr>
          <a:lstStyle/>
          <a:p>
            <a:r>
              <a:rPr lang="en-US" sz="2000" dirty="0"/>
              <a:t>The addRecord () is created in order to add a customer record in the memory.</a:t>
            </a:r>
          </a:p>
          <a:p>
            <a:r>
              <a:rPr lang="en-US" sz="2000" dirty="0"/>
              <a:t>The function promotes user to enter the User Id, Name, phone number, Total bill usage.</a:t>
            </a:r>
          </a:p>
          <a:p>
            <a:endParaRPr lang="en-US" sz="1500" dirty="0"/>
          </a:p>
          <a:p>
            <a:r>
              <a:rPr lang="en-US" sz="1700" dirty="0"/>
              <a:t>// Function to add a new user</a:t>
            </a:r>
          </a:p>
          <a:p>
            <a:r>
              <a:rPr lang="en-US" sz="1700" dirty="0"/>
              <a:t>void </a:t>
            </a:r>
            <a:r>
              <a:rPr lang="en-US" sz="1700" dirty="0" err="1"/>
              <a:t>addUser</a:t>
            </a:r>
            <a:r>
              <a:rPr lang="en-US" sz="1700" dirty="0"/>
              <a:t>(struct User users[], int *</a:t>
            </a:r>
            <a:r>
              <a:rPr lang="en-US" sz="1700" dirty="0" err="1"/>
              <a:t>userCount</a:t>
            </a:r>
            <a:r>
              <a:rPr lang="en-US" sz="1700" dirty="0"/>
              <a:t>) {</a:t>
            </a:r>
          </a:p>
          <a:p>
            <a:r>
              <a:rPr lang="en-US" sz="1700" dirty="0"/>
              <a:t>    </a:t>
            </a:r>
            <a:r>
              <a:rPr lang="en-US" sz="1700" dirty="0" err="1"/>
              <a:t>printf</a:t>
            </a:r>
            <a:r>
              <a:rPr lang="en-US" sz="1700" dirty="0"/>
              <a:t>("Enter User ID: ");</a:t>
            </a:r>
          </a:p>
          <a:p>
            <a:r>
              <a:rPr lang="en-US" sz="1700" dirty="0"/>
              <a:t>    </a:t>
            </a:r>
            <a:r>
              <a:rPr lang="en-US" sz="1700" dirty="0" err="1"/>
              <a:t>scanf</a:t>
            </a:r>
            <a:r>
              <a:rPr lang="en-US" sz="1700" dirty="0"/>
              <a:t>("%d", &amp;users[*</a:t>
            </a:r>
            <a:r>
              <a:rPr lang="en-US" sz="1700" dirty="0" err="1"/>
              <a:t>userCount</a:t>
            </a:r>
            <a:r>
              <a:rPr lang="en-US" sz="1700" dirty="0"/>
              <a:t>].</a:t>
            </a:r>
            <a:r>
              <a:rPr lang="en-US" sz="1700" dirty="0" err="1"/>
              <a:t>userId</a:t>
            </a:r>
            <a:r>
              <a:rPr lang="en-US" sz="1700" dirty="0"/>
              <a:t>);</a:t>
            </a:r>
          </a:p>
          <a:p>
            <a:r>
              <a:rPr lang="en-US" sz="1700" dirty="0"/>
              <a:t>    </a:t>
            </a:r>
            <a:r>
              <a:rPr lang="en-US" sz="1700" dirty="0" err="1"/>
              <a:t>getchar</a:t>
            </a:r>
            <a:r>
              <a:rPr lang="en-US" sz="1700" dirty="0"/>
              <a:t>();  // To consume the newline character</a:t>
            </a:r>
          </a:p>
          <a:p>
            <a:endParaRPr lang="en-US" sz="1700" dirty="0"/>
          </a:p>
          <a:p>
            <a:r>
              <a:rPr lang="en-US" sz="1700" dirty="0"/>
              <a:t>    </a:t>
            </a:r>
            <a:r>
              <a:rPr lang="en-US" sz="1700" dirty="0" err="1"/>
              <a:t>printf</a:t>
            </a:r>
            <a:r>
              <a:rPr lang="en-US" sz="1700" dirty="0"/>
              <a:t>("Enter Name: ");</a:t>
            </a:r>
          </a:p>
          <a:p>
            <a:r>
              <a:rPr lang="en-US" sz="1700" dirty="0"/>
              <a:t>    </a:t>
            </a:r>
            <a:r>
              <a:rPr lang="en-US" sz="1700" dirty="0" err="1"/>
              <a:t>fgets</a:t>
            </a:r>
            <a:r>
              <a:rPr lang="en-US" sz="1700" dirty="0"/>
              <a:t>(users[*</a:t>
            </a:r>
            <a:r>
              <a:rPr lang="en-US" sz="1700" dirty="0" err="1"/>
              <a:t>userCount</a:t>
            </a:r>
            <a:r>
              <a:rPr lang="en-US" sz="1700" dirty="0"/>
              <a:t>].name, </a:t>
            </a:r>
            <a:r>
              <a:rPr lang="en-US" sz="1700" dirty="0" err="1"/>
              <a:t>sizeof</a:t>
            </a:r>
            <a:r>
              <a:rPr lang="en-US" sz="1700" dirty="0"/>
              <a:t>(users[*</a:t>
            </a:r>
            <a:r>
              <a:rPr lang="en-US" sz="1700" dirty="0" err="1"/>
              <a:t>userCount</a:t>
            </a:r>
            <a:r>
              <a:rPr lang="en-US" sz="1700" dirty="0"/>
              <a:t>].name), stdin);</a:t>
            </a:r>
          </a:p>
          <a:p>
            <a:r>
              <a:rPr lang="en-US" sz="1700" dirty="0"/>
              <a:t>    users[*</a:t>
            </a:r>
            <a:r>
              <a:rPr lang="en-US" sz="1700" dirty="0" err="1"/>
              <a:t>userCount</a:t>
            </a:r>
            <a:r>
              <a:rPr lang="en-US" sz="1700" dirty="0"/>
              <a:t>].name[</a:t>
            </a:r>
            <a:r>
              <a:rPr lang="en-US" sz="1700" dirty="0" err="1"/>
              <a:t>strcspn</a:t>
            </a:r>
            <a:r>
              <a:rPr lang="en-US" sz="1700" dirty="0"/>
              <a:t>(users[*</a:t>
            </a:r>
            <a:r>
              <a:rPr lang="en-US" sz="1700" dirty="0" err="1"/>
              <a:t>userCount</a:t>
            </a:r>
            <a:r>
              <a:rPr lang="en-US" sz="1700" dirty="0"/>
              <a:t>].name, "\n")] = '\0';  // Remove newline character</a:t>
            </a:r>
          </a:p>
          <a:p>
            <a:endParaRPr lang="en-US" sz="1700" dirty="0"/>
          </a:p>
          <a:p>
            <a:r>
              <a:rPr lang="en-US" sz="1700" dirty="0"/>
              <a:t>    </a:t>
            </a:r>
            <a:r>
              <a:rPr lang="en-US" sz="1700" dirty="0" err="1"/>
              <a:t>printf</a:t>
            </a:r>
            <a:r>
              <a:rPr lang="en-US" sz="1700" dirty="0"/>
              <a:t>("Enter Phone Number: ");</a:t>
            </a:r>
          </a:p>
          <a:p>
            <a:r>
              <a:rPr lang="en-US" sz="1700" dirty="0"/>
              <a:t>    </a:t>
            </a:r>
            <a:r>
              <a:rPr lang="en-US" sz="1700" dirty="0" err="1"/>
              <a:t>fgets</a:t>
            </a:r>
            <a:r>
              <a:rPr lang="en-US" sz="1700" dirty="0"/>
              <a:t>(users[*</a:t>
            </a:r>
            <a:r>
              <a:rPr lang="en-US" sz="1700" dirty="0" err="1"/>
              <a:t>userCount</a:t>
            </a:r>
            <a:r>
              <a:rPr lang="en-US" sz="1700" dirty="0"/>
              <a:t>].</a:t>
            </a:r>
            <a:r>
              <a:rPr lang="en-US" sz="1700" dirty="0" err="1"/>
              <a:t>phoneNumber</a:t>
            </a:r>
            <a:r>
              <a:rPr lang="en-US" sz="1700" dirty="0"/>
              <a:t>, </a:t>
            </a:r>
            <a:r>
              <a:rPr lang="en-US" sz="1700" dirty="0" err="1"/>
              <a:t>sizeof</a:t>
            </a:r>
            <a:r>
              <a:rPr lang="en-US" sz="1700" dirty="0"/>
              <a:t>(users[*</a:t>
            </a:r>
            <a:r>
              <a:rPr lang="en-US" sz="1700" dirty="0" err="1"/>
              <a:t>userCount</a:t>
            </a:r>
            <a:r>
              <a:rPr lang="en-US" sz="1700" dirty="0"/>
              <a:t>].</a:t>
            </a:r>
            <a:r>
              <a:rPr lang="en-US" sz="1700" dirty="0" err="1"/>
              <a:t>phoneNumber</a:t>
            </a:r>
            <a:r>
              <a:rPr lang="en-US" sz="1700" dirty="0"/>
              <a:t>), stdin);</a:t>
            </a:r>
          </a:p>
          <a:p>
            <a:r>
              <a:rPr lang="en-US" sz="1700" dirty="0"/>
              <a:t>    users[*</a:t>
            </a:r>
            <a:r>
              <a:rPr lang="en-US" sz="1700" dirty="0" err="1"/>
              <a:t>userCount</a:t>
            </a:r>
            <a:r>
              <a:rPr lang="en-US" sz="1700" dirty="0"/>
              <a:t>].</a:t>
            </a:r>
            <a:r>
              <a:rPr lang="en-US" sz="1700" dirty="0" err="1"/>
              <a:t>phoneNumber</a:t>
            </a:r>
            <a:r>
              <a:rPr lang="en-US" sz="1700" dirty="0"/>
              <a:t>[</a:t>
            </a:r>
            <a:r>
              <a:rPr lang="en-US" sz="1700" dirty="0" err="1"/>
              <a:t>strcspn</a:t>
            </a:r>
            <a:r>
              <a:rPr lang="en-US" sz="1700" dirty="0"/>
              <a:t>(users[*</a:t>
            </a:r>
            <a:r>
              <a:rPr lang="en-US" sz="1700" dirty="0" err="1"/>
              <a:t>userCount</a:t>
            </a:r>
            <a:r>
              <a:rPr lang="en-US" sz="1700" dirty="0"/>
              <a:t>].</a:t>
            </a:r>
            <a:r>
              <a:rPr lang="en-US" sz="1700" dirty="0" err="1"/>
              <a:t>phoneNumber</a:t>
            </a:r>
            <a:r>
              <a:rPr lang="en-US" sz="1700" dirty="0"/>
              <a:t>, "\n")] = '\0';  // Remove newline character</a:t>
            </a:r>
          </a:p>
          <a:p>
            <a:endParaRPr lang="en-US" sz="1700" dirty="0"/>
          </a:p>
          <a:p>
            <a:r>
              <a:rPr lang="en-US" sz="1700" dirty="0"/>
              <a:t>    users[*</a:t>
            </a:r>
            <a:r>
              <a:rPr lang="en-US" sz="1700" dirty="0" err="1"/>
              <a:t>userCount</a:t>
            </a:r>
            <a:r>
              <a:rPr lang="en-US" sz="1700" dirty="0"/>
              <a:t>].</a:t>
            </a:r>
            <a:r>
              <a:rPr lang="en-US" sz="1700" dirty="0" err="1"/>
              <a:t>totalBill</a:t>
            </a:r>
            <a:r>
              <a:rPr lang="en-US" sz="1700" dirty="0"/>
              <a:t> = 0.0;</a:t>
            </a:r>
          </a:p>
          <a:p>
            <a:r>
              <a:rPr lang="en-US" sz="1700" dirty="0"/>
              <a:t>    (*</a:t>
            </a:r>
            <a:r>
              <a:rPr lang="en-US" sz="1700" dirty="0" err="1"/>
              <a:t>userCount</a:t>
            </a:r>
            <a:r>
              <a:rPr lang="en-US" sz="1700" dirty="0"/>
              <a:t>)++;</a:t>
            </a:r>
          </a:p>
          <a:p>
            <a:r>
              <a:rPr lang="en-US" sz="1700" dirty="0"/>
              <a:t>    </a:t>
            </a:r>
            <a:r>
              <a:rPr lang="en-US" sz="1700" dirty="0" err="1"/>
              <a:t>printf</a:t>
            </a:r>
            <a:r>
              <a:rPr lang="en-US" sz="1700" dirty="0"/>
              <a:t>("User added successfully.\n");</a:t>
            </a:r>
          </a:p>
          <a:p>
            <a:r>
              <a:rPr lang="en-US" sz="1700" dirty="0"/>
              <a:t>}</a:t>
            </a:r>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{6739302F-D4C9-4991-8138-3FD2B5E14B93}tf78438558_win32</Template>
  <TotalTime>113</TotalTime>
  <Words>1601</Words>
  <Application>Microsoft Office PowerPoint</Application>
  <PresentationFormat>Widescreen</PresentationFormat>
  <Paragraphs>121</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Arial Black</vt:lpstr>
      <vt:lpstr>Calibri</vt:lpstr>
      <vt:lpstr>Elephant</vt:lpstr>
      <vt:lpstr>Sabon Next LT</vt:lpstr>
      <vt:lpstr>Custom</vt:lpstr>
      <vt:lpstr>TELECOM BILLING SYSTEM</vt:lpstr>
      <vt:lpstr>agenda</vt:lpstr>
      <vt:lpstr>    what is telecom billing system :                    A telecom billing software refers to system that is developed for keeping track of all telephone, data, and internet charges as well as payments. These billing system programs are often installed by Internet Service Providers (ISPs) and phone companies.           </vt:lpstr>
      <vt:lpstr>How does telecom billing work:</vt:lpstr>
      <vt:lpstr>Overview :</vt:lpstr>
      <vt:lpstr>Operations :</vt:lpstr>
      <vt:lpstr>Components &amp; Program :  Components of the telecom billing system:      The Telecom Billing System is divided into multiple components each performing a specific task. Necessary libraries we will use the following libraries: 1.&lt;stdio.h&gt;: for input and output 2.&lt;string.h&gt;: for string manipulation both of these are standard libraries that come bundled with the c compiler.  DATA STRUCTURE TO HOLD CUSTOMER INFORMATION    A structured Customer is defined as holding information about a customer. Array customers [100] of type Customer is created to store customer records.  It can hold up to 100 records. customerCount is an integer variable used to keep track of the number of customers. </vt:lpstr>
      <vt:lpstr>CODE FOR DATA STRUCTURE TO HOLD ACCOUNT INFORMATION :-  // structure to hold customer information  struct customer { char name[50]; char phonenumber[15]; float usage; float totalbill; };  // global array to store customer data  struct customer customers [100];  // global variable to keep track of the number of customers  int customercount = 0;</vt:lpstr>
      <vt:lpstr>AddRecord():</vt:lpstr>
      <vt:lpstr>CallRecord :- A CallRecord in telecom billing system is a data entry that stores details about a call made by a customer this records essential for tracking call usage, calculating bills and maintaining customer history  // Function to add a call record void addCall(struct Call calls[], int *callCount, int userId) {     printf("Enter call duration (in minutes): ");     float duration;     scanf("%f", &amp;duration);      float cost = calculateCallCost(duration);      calls[*callCount].userId = userId;     calls[*callCount].duration = duration;     calls[*callCount].cost = cost;     (*callCount)++;      printf("Call added successfully.\n"); } </vt:lpstr>
      <vt:lpstr>Generate bill :- The bill generation process in a telecom billing system is responsible for calculating the total charge for a customer based on their call records.</vt:lpstr>
      <vt:lpstr>Display the information :- </vt:lpstr>
      <vt:lpstr>Main function</vt:lpstr>
      <vt:lpstr>PowerPoint Presentation</vt:lpstr>
      <vt:lpstr>Output of the program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user</dc:creator>
  <cp:lastModifiedBy>user</cp:lastModifiedBy>
  <cp:revision>3</cp:revision>
  <dcterms:created xsi:type="dcterms:W3CDTF">2025-03-13T08:18:34Z</dcterms:created>
  <dcterms:modified xsi:type="dcterms:W3CDTF">2025-03-13T10:11:49Z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