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Lora" pitchFamily="2" charset="0"/>
      <p:regular r:id="rId9"/>
    </p:embeddedFont>
    <p:embeddedFont>
      <p:font typeface="Lora Bold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66840" y="1028700"/>
            <a:ext cx="13354320" cy="8229600"/>
          </a:xfrm>
          <a:custGeom>
            <a:avLst/>
            <a:gdLst/>
            <a:ahLst/>
            <a:cxnLst/>
            <a:rect l="l" t="t" r="r" b="b"/>
            <a:pathLst>
              <a:path w="13354320" h="8229600">
                <a:moveTo>
                  <a:pt x="0" y="0"/>
                </a:moveTo>
                <a:lnTo>
                  <a:pt x="13354320" y="0"/>
                </a:lnTo>
                <a:lnTo>
                  <a:pt x="133543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397258" y="4800917"/>
            <a:ext cx="15493485" cy="844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AI-Powered Real-Time Market Sentiment Dashboard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252707" y="1028700"/>
            <a:ext cx="9782585" cy="8229600"/>
          </a:xfrm>
          <a:custGeom>
            <a:avLst/>
            <a:gdLst/>
            <a:ahLst/>
            <a:cxnLst/>
            <a:rect l="l" t="t" r="r" b="b"/>
            <a:pathLst>
              <a:path w="9782585" h="8229600">
                <a:moveTo>
                  <a:pt x="0" y="0"/>
                </a:moveTo>
                <a:lnTo>
                  <a:pt x="9782586" y="0"/>
                </a:lnTo>
                <a:lnTo>
                  <a:pt x="978258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099135"/>
            <a:ext cx="12540709" cy="722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5"/>
              </a:lnSpc>
            </a:pPr>
            <a:r>
              <a:rPr lang="en-US" sz="4275" b="1">
                <a:solidFill>
                  <a:srgbClr val="FFFFFF"/>
                </a:solidFill>
                <a:latin typeface="Lora Bold"/>
                <a:ea typeface="Lora Bold"/>
                <a:cs typeface="Lora Bold"/>
                <a:sym typeface="Lora Bold"/>
              </a:rPr>
              <a:t>REAL-TIME MARKET SENTIMENT DASHBOARD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235338" y="3385185"/>
            <a:ext cx="14300061" cy="3500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12470" lvl="1" indent="-356235" algn="l">
              <a:lnSpc>
                <a:spcPts val="4620"/>
              </a:lnSpc>
              <a:buFont typeface="Arial"/>
              <a:buChar char="•"/>
            </a:pPr>
            <a:r>
              <a:rPr lang="en-US" sz="3300" dirty="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User friendly Interface</a:t>
            </a:r>
          </a:p>
          <a:p>
            <a:pPr marL="712470" lvl="1" indent="-356235" algn="l">
              <a:lnSpc>
                <a:spcPts val="4620"/>
              </a:lnSpc>
              <a:buFont typeface="Arial"/>
              <a:buChar char="•"/>
            </a:pPr>
            <a:r>
              <a:rPr lang="en-US" sz="3300" dirty="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Get the stock details by name</a:t>
            </a:r>
          </a:p>
          <a:p>
            <a:pPr marL="712470" lvl="1" indent="-356235" algn="l">
              <a:lnSpc>
                <a:spcPts val="4620"/>
              </a:lnSpc>
              <a:buFont typeface="Arial"/>
              <a:buChar char="•"/>
            </a:pPr>
            <a:r>
              <a:rPr lang="en-US" sz="3300" dirty="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AI based prediction for stocks</a:t>
            </a:r>
          </a:p>
          <a:p>
            <a:pPr marL="712470" lvl="1" indent="-356235" algn="l">
              <a:lnSpc>
                <a:spcPts val="4620"/>
              </a:lnSpc>
              <a:buFont typeface="Arial"/>
              <a:buChar char="•"/>
            </a:pPr>
            <a:r>
              <a:rPr lang="en-US" sz="3300" dirty="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Sentimental Analysis based on social, economic events and news</a:t>
            </a:r>
          </a:p>
          <a:p>
            <a:pPr marL="712470" lvl="1" indent="-356235" algn="l">
              <a:lnSpc>
                <a:spcPts val="4620"/>
              </a:lnSpc>
              <a:buFont typeface="Arial"/>
              <a:buChar char="•"/>
            </a:pPr>
            <a:r>
              <a:rPr lang="en-US" sz="3300" dirty="0" err="1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Pictorize</a:t>
            </a:r>
            <a:r>
              <a:rPr lang="en-US" sz="3300" dirty="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 the most common words</a:t>
            </a:r>
          </a:p>
          <a:p>
            <a:pPr marL="712470" lvl="1" indent="-356235" algn="l">
              <a:lnSpc>
                <a:spcPts val="4620"/>
              </a:lnSpc>
              <a:buFont typeface="Arial"/>
              <a:buChar char="•"/>
            </a:pPr>
            <a:r>
              <a:rPr lang="en-US" sz="3300" dirty="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Getting the accurate predictions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982200" y="2307922"/>
            <a:ext cx="7277100" cy="6111540"/>
          </a:xfrm>
          <a:custGeom>
            <a:avLst/>
            <a:gdLst/>
            <a:ahLst/>
            <a:cxnLst/>
            <a:rect l="l" t="t" r="r" b="b"/>
            <a:pathLst>
              <a:path w="6356958" h="6111540">
                <a:moveTo>
                  <a:pt x="0" y="0"/>
                </a:moveTo>
                <a:lnTo>
                  <a:pt x="6356958" y="0"/>
                </a:lnTo>
                <a:lnTo>
                  <a:pt x="6356958" y="6111540"/>
                </a:lnTo>
                <a:lnTo>
                  <a:pt x="0" y="61115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401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2476309"/>
            <a:ext cx="6872606" cy="5943153"/>
          </a:xfrm>
          <a:custGeom>
            <a:avLst/>
            <a:gdLst/>
            <a:ahLst/>
            <a:cxnLst/>
            <a:rect l="l" t="t" r="r" b="b"/>
            <a:pathLst>
              <a:path w="6872606" h="5943153">
                <a:moveTo>
                  <a:pt x="0" y="0"/>
                </a:moveTo>
                <a:lnTo>
                  <a:pt x="6872606" y="0"/>
                </a:lnTo>
                <a:lnTo>
                  <a:pt x="6872606" y="5943153"/>
                </a:lnTo>
                <a:lnTo>
                  <a:pt x="0" y="59431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356" r="-12498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235390" y="1188393"/>
            <a:ext cx="6459226" cy="688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HIGH LEVEL DESIGN: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800074" y="1188393"/>
            <a:ext cx="6459226" cy="688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LOW LEVEL DESIGN: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05200" y="3086100"/>
            <a:ext cx="3878302" cy="3276600"/>
          </a:xfrm>
          <a:custGeom>
            <a:avLst/>
            <a:gdLst/>
            <a:ahLst/>
            <a:cxnLst/>
            <a:rect l="l" t="t" r="r" b="b"/>
            <a:pathLst>
              <a:path w="5287710" h="4114800">
                <a:moveTo>
                  <a:pt x="0" y="0"/>
                </a:moveTo>
                <a:lnTo>
                  <a:pt x="5287710" y="0"/>
                </a:lnTo>
                <a:lnTo>
                  <a:pt x="52877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TextBox 3"/>
          <p:cNvSpPr txBox="1"/>
          <p:nvPr/>
        </p:nvSpPr>
        <p:spPr>
          <a:xfrm>
            <a:off x="1028700" y="933450"/>
            <a:ext cx="272796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Solution: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093059" y="1899633"/>
            <a:ext cx="14531340" cy="1771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An AI-powered dashboard that collects, analyzes, and visualizes real-time market sentiment from multiple sources to help investors make informed decisions.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4017871"/>
            <a:ext cx="212871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APPROACH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587964" y="4879445"/>
            <a:ext cx="4795538" cy="4475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1391" lvl="1" indent="-335695">
              <a:lnSpc>
                <a:spcPts val="4353"/>
              </a:lnSpc>
              <a:buFont typeface="Arial"/>
              <a:buChar char="•"/>
            </a:pPr>
            <a:r>
              <a:rPr lang="en-US" sz="3109" dirty="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User Interaction</a:t>
            </a:r>
          </a:p>
          <a:p>
            <a:pPr marL="671391" lvl="1" indent="-335695" algn="l">
              <a:lnSpc>
                <a:spcPts val="4353"/>
              </a:lnSpc>
              <a:buFont typeface="Arial"/>
              <a:buChar char="•"/>
            </a:pPr>
            <a:r>
              <a:rPr lang="en-US" sz="3109" dirty="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Data Collection</a:t>
            </a:r>
          </a:p>
          <a:p>
            <a:pPr marL="671391" lvl="1" indent="-335695" algn="l">
              <a:lnSpc>
                <a:spcPts val="4353"/>
              </a:lnSpc>
              <a:buFont typeface="Arial"/>
              <a:buChar char="•"/>
            </a:pPr>
            <a:r>
              <a:rPr lang="en-US" sz="3109" dirty="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Data Preprocessing</a:t>
            </a:r>
          </a:p>
          <a:p>
            <a:pPr marL="671391" lvl="1" indent="-335695" algn="l">
              <a:lnSpc>
                <a:spcPts val="4353"/>
              </a:lnSpc>
              <a:buFont typeface="Arial"/>
              <a:buChar char="•"/>
            </a:pPr>
            <a:r>
              <a:rPr lang="en-US" sz="3109" dirty="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Sentiment Analysis</a:t>
            </a:r>
          </a:p>
          <a:p>
            <a:pPr marL="671391" lvl="1" indent="-335695" algn="l">
              <a:lnSpc>
                <a:spcPts val="4353"/>
              </a:lnSpc>
              <a:buFont typeface="Arial"/>
              <a:buChar char="•"/>
            </a:pPr>
            <a:r>
              <a:rPr lang="en-US" sz="3109" dirty="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Aggregation</a:t>
            </a:r>
          </a:p>
          <a:p>
            <a:pPr marL="671391" lvl="1" indent="-335695" algn="l">
              <a:lnSpc>
                <a:spcPts val="4353"/>
              </a:lnSpc>
              <a:buFont typeface="Arial"/>
              <a:buChar char="•"/>
            </a:pPr>
            <a:r>
              <a:rPr lang="en-US" sz="3109" dirty="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Visualization</a:t>
            </a:r>
          </a:p>
          <a:p>
            <a:pPr marL="671391" lvl="1" indent="-335695" algn="l">
              <a:lnSpc>
                <a:spcPts val="4353"/>
              </a:lnSpc>
              <a:buFont typeface="Arial"/>
              <a:buChar char="•"/>
            </a:pPr>
            <a:r>
              <a:rPr lang="en-US" sz="3109" dirty="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Historical Comparison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40609E-0EC0-1F98-43B1-547E79325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441" y="4017871"/>
            <a:ext cx="9817634" cy="55224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616371" y="1166076"/>
            <a:ext cx="9055257" cy="7342841"/>
          </a:xfrm>
          <a:custGeom>
            <a:avLst/>
            <a:gdLst/>
            <a:ahLst/>
            <a:cxnLst/>
            <a:rect l="l" t="t" r="r" b="b"/>
            <a:pathLst>
              <a:path w="9055257" h="7342841">
                <a:moveTo>
                  <a:pt x="0" y="0"/>
                </a:moveTo>
                <a:lnTo>
                  <a:pt x="9055258" y="0"/>
                </a:lnTo>
                <a:lnTo>
                  <a:pt x="9055258" y="7342841"/>
                </a:lnTo>
                <a:lnTo>
                  <a:pt x="0" y="73428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51409" y="1424286"/>
            <a:ext cx="2309932" cy="1809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Impact</a:t>
            </a:r>
          </a:p>
          <a:p>
            <a:pPr algn="ctr">
              <a:lnSpc>
                <a:spcPts val="7279"/>
              </a:lnSpc>
            </a:pPr>
            <a:endParaRPr lang="en-US" sz="5199" dirty="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27014" y="4742247"/>
            <a:ext cx="215872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083574-B40E-956B-8E55-EE6E96572E08}"/>
              </a:ext>
            </a:extLst>
          </p:cNvPr>
          <p:cNvSpPr txBox="1"/>
          <p:nvPr/>
        </p:nvSpPr>
        <p:spPr>
          <a:xfrm>
            <a:off x="1227014" y="2663960"/>
            <a:ext cx="9589485" cy="1985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54467" lvl="1" indent="-327234">
              <a:lnSpc>
                <a:spcPts val="4243"/>
              </a:lnSpc>
              <a:buFont typeface="Arial"/>
              <a:buChar char="•"/>
            </a:pPr>
            <a:r>
              <a:rPr lang="en-US" sz="3031" dirty="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Informed trading decisions</a:t>
            </a:r>
          </a:p>
          <a:p>
            <a:pPr marL="654467" lvl="1" indent="-327234">
              <a:lnSpc>
                <a:spcPts val="4243"/>
              </a:lnSpc>
              <a:buFont typeface="Arial"/>
              <a:buChar char="•"/>
            </a:pPr>
            <a:r>
              <a:rPr lang="en-US" sz="3031" dirty="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Risk reduction and better portfolio management</a:t>
            </a:r>
          </a:p>
          <a:p>
            <a:pPr marL="654467" lvl="1" indent="-327234">
              <a:lnSpc>
                <a:spcPts val="4243"/>
              </a:lnSpc>
              <a:buFont typeface="Arial"/>
              <a:buChar char="•"/>
            </a:pPr>
            <a:r>
              <a:rPr lang="en-US" sz="3031" dirty="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Enhanced market awareness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0A8DCD-0412-AE77-0EAE-884FDC795125}"/>
              </a:ext>
            </a:extLst>
          </p:cNvPr>
          <p:cNvSpPr txBox="1"/>
          <p:nvPr/>
        </p:nvSpPr>
        <p:spPr>
          <a:xfrm>
            <a:off x="116506" y="60606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6474AE-CC56-9396-C074-766B1BBD0901}"/>
              </a:ext>
            </a:extLst>
          </p:cNvPr>
          <p:cNvSpPr txBox="1"/>
          <p:nvPr/>
        </p:nvSpPr>
        <p:spPr>
          <a:xfrm>
            <a:off x="1539246" y="6147003"/>
            <a:ext cx="687784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Real-time </a:t>
            </a:r>
            <a:r>
              <a:rPr lang="en-US" sz="3200" dirty="0">
                <a:solidFill>
                  <a:srgbClr val="FFFFFF"/>
                </a:solidFill>
                <a:latin typeface="Lora"/>
              </a:rPr>
              <a:t>market</a:t>
            </a:r>
            <a:r>
              <a:rPr lang="en-US" sz="3200" dirty="0">
                <a:solidFill>
                  <a:schemeClr val="bg1"/>
                </a:solidFill>
              </a:rPr>
              <a:t> sentiment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AI-driven </a:t>
            </a:r>
            <a:r>
              <a:rPr lang="en-US" sz="3200" dirty="0">
                <a:solidFill>
                  <a:srgbClr val="FFFFFF"/>
                </a:solidFill>
                <a:latin typeface="Lora"/>
              </a:rPr>
              <a:t>actionable</a:t>
            </a:r>
            <a:r>
              <a:rPr lang="en-US" sz="3200" dirty="0">
                <a:solidFill>
                  <a:schemeClr val="bg1"/>
                </a:solidFill>
              </a:rPr>
              <a:t> insights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Interactive, user-friendly dashboard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I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139238" y="4274503"/>
            <a:ext cx="952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/>
          </a:p>
        </p:txBody>
      </p:sp>
      <p:sp>
        <p:nvSpPr>
          <p:cNvPr id="3" name="Freeform 3"/>
          <p:cNvSpPr/>
          <p:nvPr/>
        </p:nvSpPr>
        <p:spPr>
          <a:xfrm>
            <a:off x="12550526" y="2438045"/>
            <a:ext cx="5239022" cy="5683358"/>
          </a:xfrm>
          <a:custGeom>
            <a:avLst/>
            <a:gdLst/>
            <a:ahLst/>
            <a:cxnLst/>
            <a:rect l="l" t="t" r="r" b="b"/>
            <a:pathLst>
              <a:path w="5239022" h="5683358">
                <a:moveTo>
                  <a:pt x="0" y="0"/>
                </a:moveTo>
                <a:lnTo>
                  <a:pt x="5239022" y="0"/>
                </a:lnTo>
                <a:lnTo>
                  <a:pt x="5239022" y="5683358"/>
                </a:lnTo>
                <a:lnTo>
                  <a:pt x="0" y="56833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197008" y="3082969"/>
            <a:ext cx="10480464" cy="5039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1933" lvl="1" indent="-335967" algn="l">
              <a:lnSpc>
                <a:spcPts val="4357"/>
              </a:lnSpc>
              <a:buFont typeface="Arial"/>
              <a:buChar char="•"/>
            </a:pPr>
            <a:r>
              <a:rPr lang="en-US" sz="3112" b="1" dirty="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Data Dependency</a:t>
            </a:r>
            <a:r>
              <a:rPr lang="en-US" sz="3112" dirty="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: Accuracy depends on the quality and timeliness of news, social media, and economic data.</a:t>
            </a:r>
          </a:p>
          <a:p>
            <a:pPr marL="671933" lvl="1" indent="-335967" algn="l">
              <a:lnSpc>
                <a:spcPts val="4357"/>
              </a:lnSpc>
              <a:buFont typeface="Arial"/>
              <a:buChar char="•"/>
            </a:pPr>
            <a:r>
              <a:rPr lang="en-US" sz="3112" b="1" dirty="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Model Limitations</a:t>
            </a:r>
            <a:r>
              <a:rPr lang="en-US" sz="3112" dirty="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: Sentiment analysis and predictions may have errors or misinterpret context.</a:t>
            </a:r>
          </a:p>
          <a:p>
            <a:pPr marL="671933" lvl="1" indent="-335967" algn="l">
              <a:lnSpc>
                <a:spcPts val="4357"/>
              </a:lnSpc>
              <a:buFont typeface="Arial"/>
              <a:buChar char="•"/>
            </a:pPr>
            <a:r>
              <a:rPr lang="en-US" sz="3112" b="1" dirty="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Resource Requirements: </a:t>
            </a:r>
            <a:r>
              <a:rPr lang="en-US" sz="3112" dirty="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Real-time analysis requires robust computing power and reliable internet connectivity.</a:t>
            </a:r>
          </a:p>
          <a:p>
            <a:pPr algn="l">
              <a:lnSpc>
                <a:spcPts val="4357"/>
              </a:lnSpc>
            </a:pPr>
            <a:endParaRPr lang="en-US" sz="3112" dirty="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1178868"/>
            <a:ext cx="883943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Limitations and Constraints: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303645" y="4274503"/>
            <a:ext cx="5680710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167</Words>
  <Application>Microsoft Office PowerPoint</Application>
  <PresentationFormat>Custom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Lora</vt:lpstr>
      <vt:lpstr>Calibri</vt:lpstr>
      <vt:lpstr>Arial</vt:lpstr>
      <vt:lpstr>Lora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a subheading</dc:title>
  <cp:lastModifiedBy>Devireddy Poojitha Reddy</cp:lastModifiedBy>
  <cp:revision>2</cp:revision>
  <dcterms:created xsi:type="dcterms:W3CDTF">2006-08-16T00:00:00Z</dcterms:created>
  <dcterms:modified xsi:type="dcterms:W3CDTF">2025-09-21T03:59:33Z</dcterms:modified>
  <dc:identifier>DAGzkP8o704</dc:identifier>
</cp:coreProperties>
</file>