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49" r:id="rId2"/>
    <p:sldMasterId id="2147483650" r:id="rId3"/>
  </p:sldMasterIdLst>
  <p:notesMasterIdLst>
    <p:notesMasterId r:id="rId25"/>
  </p:notesMasterIdLst>
  <p:sldIdLst>
    <p:sldId id="257" r:id="rId4"/>
    <p:sldId id="258" r:id="rId5"/>
    <p:sldId id="259" r:id="rId6"/>
    <p:sldId id="277" r:id="rId7"/>
    <p:sldId id="261" r:id="rId8"/>
    <p:sldId id="262" r:id="rId9"/>
    <p:sldId id="263" r:id="rId10"/>
    <p:sldId id="272" r:id="rId11"/>
    <p:sldId id="273" r:id="rId12"/>
    <p:sldId id="278" r:id="rId13"/>
    <p:sldId id="265" r:id="rId14"/>
    <p:sldId id="275" r:id="rId15"/>
    <p:sldId id="266" r:id="rId16"/>
    <p:sldId id="279" r:id="rId17"/>
    <p:sldId id="280" r:id="rId18"/>
    <p:sldId id="281" r:id="rId19"/>
    <p:sldId id="268" r:id="rId20"/>
    <p:sldId id="276" r:id="rId21"/>
    <p:sldId id="269" r:id="rId22"/>
    <p:sldId id="270" r:id="rId23"/>
    <p:sldId id="271"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y Regonda"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p:cViewPr>
        <p:scale>
          <a:sx n="81" d="100"/>
          <a:sy n="81" d="100"/>
        </p:scale>
        <p:origin x="-1032"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1048630"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1"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2"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8633"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4"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5"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03306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1048591" name="Google Shape;4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2" name="Google Shape;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1048609"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0"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048628" name="Google Shape;16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9"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048583" name="Google Shape;1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D8D8D"/>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2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5" name="Google Shape;2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1048597" name="Google Shape;36;p10"/>
          <p:cNvSpPr txBox="1">
            <a:spLocks noGrp="1"/>
          </p:cNvSpPr>
          <p:nvPr>
            <p:ph type="title"/>
          </p:nvPr>
        </p:nvSpPr>
        <p:spPr>
          <a:xfrm>
            <a:off x="333375" y="152400"/>
            <a:ext cx="8229600" cy="533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600" b="1">
                <a:solidFill>
                  <a:schemeClr val="lt1"/>
                </a:solidFill>
              </a:defRPr>
            </a:lvl1pPr>
            <a:lvl2pPr lvl="1" algn="ctr">
              <a:lnSpc>
                <a:spcPct val="100000"/>
              </a:lnSpc>
              <a:spcBef>
                <a:spcPts val="0"/>
              </a:spcBef>
              <a:spcAft>
                <a:spcPts val="0"/>
              </a:spcAft>
              <a:buSzPts val="1400"/>
              <a:buNone/>
            </a:lvl2pPr>
            <a:lvl3pPr lvl="2" algn="ctr">
              <a:lnSpc>
                <a:spcPct val="100000"/>
              </a:lnSpc>
              <a:spcBef>
                <a:spcPts val="0"/>
              </a:spcBef>
              <a:spcAft>
                <a:spcPts val="0"/>
              </a:spcAft>
              <a:buSzPts val="1400"/>
              <a:buNone/>
            </a:lvl3pPr>
            <a:lvl4pPr lvl="3" algn="ctr">
              <a:lnSpc>
                <a:spcPct val="100000"/>
              </a:lnSpc>
              <a:spcBef>
                <a:spcPts val="0"/>
              </a:spcBef>
              <a:spcAft>
                <a:spcPts val="0"/>
              </a:spcAft>
              <a:buSzPts val="1400"/>
              <a:buNone/>
            </a:lvl4pPr>
            <a:lvl5pPr lvl="4" algn="ctr">
              <a:lnSpc>
                <a:spcPct val="100000"/>
              </a:lnSpc>
              <a:spcBef>
                <a:spcPts val="0"/>
              </a:spcBef>
              <a:spcAft>
                <a:spcPts val="0"/>
              </a:spcAft>
              <a:buSzPts val="1400"/>
              <a:buNone/>
            </a:lvl5pPr>
            <a:lvl6pPr lvl="5" algn="ctr">
              <a:lnSpc>
                <a:spcPct val="100000"/>
              </a:lnSpc>
              <a:spcBef>
                <a:spcPts val="0"/>
              </a:spcBef>
              <a:spcAft>
                <a:spcPts val="0"/>
              </a:spcAft>
              <a:buSzPts val="1400"/>
              <a:buNone/>
            </a:lvl6pPr>
            <a:lvl7pPr lvl="6" algn="ctr">
              <a:lnSpc>
                <a:spcPct val="100000"/>
              </a:lnSpc>
              <a:spcBef>
                <a:spcPts val="0"/>
              </a:spcBef>
              <a:spcAft>
                <a:spcPts val="0"/>
              </a:spcAft>
              <a:buSzPts val="1400"/>
              <a:buNone/>
            </a:lvl7pPr>
            <a:lvl8pPr lvl="7" algn="ctr">
              <a:lnSpc>
                <a:spcPct val="100000"/>
              </a:lnSpc>
              <a:spcBef>
                <a:spcPts val="0"/>
              </a:spcBef>
              <a:spcAft>
                <a:spcPts val="0"/>
              </a:spcAft>
              <a:buSzPts val="1400"/>
              <a:buNone/>
            </a:lvl8pPr>
            <a:lvl9pPr lvl="8" algn="ctr">
              <a:lnSpc>
                <a:spcPct val="100000"/>
              </a:lnSpc>
              <a:spcBef>
                <a:spcPts val="0"/>
              </a:spcBef>
              <a:spcAft>
                <a:spcPts val="0"/>
              </a:spcAft>
              <a:buSzPts val="1400"/>
              <a:bu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2097152" name="Google Shape;10;p5" descr="F:\2018\HITAM\001 NAAC Presentation\ARTWORK\03 HITAM Coverpage_v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576" name="Google Shape;11;p5"/>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77" name="Google Shape;12;p5"/>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78" name="Google Shape;13;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79" name="Google Shape;14;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0" name="Google Shape;1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1" name="Google Shape;1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2" name="Google Shape;1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pic>
        <p:nvPicPr>
          <p:cNvPr id="2097153" name="Google Shape;30;p9" descr="F:\2018\HITAM\001 NAAC Presentation\ARTWORK\03 HITAM Inside page_v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593" name="Google Shape;31;p9"/>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4" name="Google Shape;32;p9"/>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5" name="Google Shape;33;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96" name="Google Shape;34;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pic>
        <p:nvPicPr>
          <p:cNvPr id="2097159" name="Google Shape;38;p11" descr="F:\2018\HITAM\001 NAAC Presentation\ARTWORK\03 HITAM Thank you_0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623" name="Google Shape;39;p11"/>
          <p:cNvSpPr txBox="1"/>
          <p:nvPr/>
        </p:nvSpPr>
        <p:spPr>
          <a:xfrm>
            <a:off x="381000" y="6521450"/>
            <a:ext cx="4572000" cy="2001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24" name="Google Shape;40;p11"/>
          <p:cNvSpPr txBox="1"/>
          <p:nvPr/>
        </p:nvSpPr>
        <p:spPr>
          <a:xfrm>
            <a:off x="8431212" y="6521450"/>
            <a:ext cx="457200" cy="246000"/>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25" name="Google Shape;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626" name="Google Shape;42;p1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lideshare.net/priyarachakonda/microcontroller-based-substation-monitoring-system-with-gsm-modem" TargetMode="External"/><Relationship Id="rId2" Type="http://schemas.openxmlformats.org/officeDocument/2006/relationships/hyperlink" Target="https://jespublication.com/upload/2020-110515.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1048586" name="Google Shape;49;p1"/>
          <p:cNvSpPr txBox="1"/>
          <p:nvPr/>
        </p:nvSpPr>
        <p:spPr>
          <a:xfrm>
            <a:off x="152400" y="685800"/>
            <a:ext cx="7340100" cy="8940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chemeClr val="tx2"/>
                </a:solidFill>
                <a:latin typeface="Times New Roman" panose="02020603050405020304" pitchFamily="18" charset="0"/>
                <a:cs typeface="Times New Roman" panose="02020603050405020304" pitchFamily="18" charset="0"/>
              </a:rPr>
              <a:t>HYDERABAD INSTITUTE OF</a:t>
            </a:r>
          </a:p>
          <a:p>
            <a:pPr marL="0" lvl="0" indent="0" algn="ctr" rtl="0">
              <a:spcBef>
                <a:spcPts val="0"/>
              </a:spcBef>
              <a:spcAft>
                <a:spcPts val="0"/>
              </a:spcAft>
              <a:buNone/>
            </a:pPr>
            <a:r>
              <a:rPr lang="en-US" sz="2400" b="1" dirty="0">
                <a:solidFill>
                  <a:schemeClr val="tx2"/>
                </a:solidFill>
                <a:latin typeface="Times New Roman" panose="02020603050405020304" pitchFamily="18" charset="0"/>
                <a:cs typeface="Times New Roman" panose="02020603050405020304" pitchFamily="18" charset="0"/>
              </a:rPr>
              <a:t> TECHNOLOGY AND MANAGEMENT</a:t>
            </a:r>
            <a:endParaRPr sz="2400" b="1" dirty="0">
              <a:solidFill>
                <a:schemeClr val="tx2"/>
              </a:solidFill>
              <a:latin typeface="Times New Roman" panose="02020603050405020304" pitchFamily="18" charset="0"/>
              <a:cs typeface="Times New Roman" panose="02020603050405020304" pitchFamily="18" charset="0"/>
            </a:endParaRPr>
          </a:p>
        </p:txBody>
      </p:sp>
      <p:sp>
        <p:nvSpPr>
          <p:cNvPr id="1048587" name="TextBox 8"/>
          <p:cNvSpPr txBox="1"/>
          <p:nvPr/>
        </p:nvSpPr>
        <p:spPr>
          <a:xfrm>
            <a:off x="457200" y="1922781"/>
            <a:ext cx="8077200" cy="1384995"/>
          </a:xfrm>
          <a:prstGeom prst="rect">
            <a:avLst/>
          </a:prstGeom>
          <a:noFill/>
        </p:spPr>
        <p:txBody>
          <a:bodyPr wrap="square" rtlCol="0">
            <a:sp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Substation Monitoring and Control using </a:t>
            </a:r>
            <a:endParaRPr lang="en-US" sz="2800" b="1" i="1" dirty="0" smtClean="0">
              <a:solidFill>
                <a:schemeClr val="bg1"/>
              </a:solidFill>
              <a:latin typeface="Times New Roman" panose="02020603050405020304" pitchFamily="18" charset="0"/>
              <a:cs typeface="Times New Roman" panose="02020603050405020304" pitchFamily="18" charset="0"/>
            </a:endParaRPr>
          </a:p>
          <a:p>
            <a:pPr algn="ctr"/>
            <a:r>
              <a:rPr lang="en-US" sz="2800" b="1" i="1" dirty="0" err="1" smtClean="0">
                <a:solidFill>
                  <a:schemeClr val="bg1"/>
                </a:solidFill>
                <a:latin typeface="Times New Roman" panose="02020603050405020304" pitchFamily="18" charset="0"/>
                <a:cs typeface="Times New Roman" panose="02020603050405020304" pitchFamily="18" charset="0"/>
              </a:rPr>
              <a:t>Arduino</a:t>
            </a:r>
            <a:r>
              <a:rPr lang="en-US" sz="2800" b="1" i="1" dirty="0" smtClean="0">
                <a:solidFill>
                  <a:schemeClr val="bg1"/>
                </a:solidFill>
                <a:latin typeface="Times New Roman" panose="02020603050405020304" pitchFamily="18" charset="0"/>
                <a:cs typeface="Times New Roman" panose="02020603050405020304" pitchFamily="18" charset="0"/>
              </a:rPr>
              <a:t> Nano </a:t>
            </a:r>
            <a:r>
              <a:rPr lang="en-US" sz="2800" b="1" i="1" dirty="0">
                <a:solidFill>
                  <a:schemeClr val="bg1"/>
                </a:solidFill>
                <a:latin typeface="Times New Roman" panose="02020603050405020304" pitchFamily="18" charset="0"/>
                <a:cs typeface="Times New Roman" panose="02020603050405020304" pitchFamily="18" charset="0"/>
              </a:rPr>
              <a:t>and GSM Modem</a:t>
            </a:r>
          </a:p>
          <a:p>
            <a:pPr algn="ctr"/>
            <a:endParaRPr lang="en-US" sz="2800" b="1" i="1" dirty="0">
              <a:solidFill>
                <a:schemeClr val="bg1"/>
              </a:solidFill>
              <a:latin typeface="Times New Roman" panose="02020603050405020304" pitchFamily="18" charset="0"/>
              <a:cs typeface="Times New Roman" panose="02020603050405020304" pitchFamily="18" charset="0"/>
            </a:endParaRPr>
          </a:p>
        </p:txBody>
      </p:sp>
      <p:sp>
        <p:nvSpPr>
          <p:cNvPr id="1048588" name="TextBox 9"/>
          <p:cNvSpPr txBox="1"/>
          <p:nvPr/>
        </p:nvSpPr>
        <p:spPr>
          <a:xfrm>
            <a:off x="1981200" y="5181600"/>
            <a:ext cx="5181600" cy="307777"/>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MAJOR  </a:t>
            </a:r>
            <a:r>
              <a:rPr lang="en-US" b="1" dirty="0">
                <a:solidFill>
                  <a:schemeClr val="bg1"/>
                </a:solidFill>
                <a:latin typeface="Times New Roman" panose="02020603050405020304" pitchFamily="18" charset="0"/>
                <a:cs typeface="Times New Roman" panose="02020603050405020304" pitchFamily="18" charset="0"/>
              </a:rPr>
              <a:t>PROJECT ACADEMIC YEAR : 2022-2023</a:t>
            </a:r>
          </a:p>
        </p:txBody>
      </p:sp>
      <p:sp>
        <p:nvSpPr>
          <p:cNvPr id="1048589" name="TextBox 5"/>
          <p:cNvSpPr txBox="1"/>
          <p:nvPr/>
        </p:nvSpPr>
        <p:spPr>
          <a:xfrm>
            <a:off x="762000" y="2939476"/>
            <a:ext cx="4572000" cy="368300"/>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THE TEAM - (BATCH NO : 2 )</a:t>
            </a:r>
          </a:p>
        </p:txBody>
      </p:sp>
      <p:sp>
        <p:nvSpPr>
          <p:cNvPr id="1048590" name="TextBox 7"/>
          <p:cNvSpPr txBox="1"/>
          <p:nvPr/>
        </p:nvSpPr>
        <p:spPr>
          <a:xfrm>
            <a:off x="762000" y="3464808"/>
            <a:ext cx="4800600" cy="181588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Student Name                         Roll number</a:t>
            </a:r>
          </a:p>
          <a:p>
            <a:r>
              <a:rPr lang="en-US" b="1" dirty="0">
                <a:solidFill>
                  <a:schemeClr val="bg1"/>
                </a:solidFill>
                <a:latin typeface="Times New Roman" panose="02020603050405020304" pitchFamily="18" charset="0"/>
                <a:cs typeface="Times New Roman" panose="02020603050405020304" pitchFamily="18" charset="0"/>
              </a:rPr>
              <a:t> B.Poojitha.                              19E51A0410</a:t>
            </a:r>
          </a:p>
          <a:p>
            <a:r>
              <a:rPr lang="en-US" b="1" dirty="0">
                <a:solidFill>
                  <a:schemeClr val="bg1"/>
                </a:solidFill>
                <a:latin typeface="Times New Roman" panose="02020603050405020304" pitchFamily="18" charset="0"/>
                <a:cs typeface="Times New Roman" panose="02020603050405020304" pitchFamily="18" charset="0"/>
              </a:rPr>
              <a:t> B. Sandhya.                            19E51A0408</a:t>
            </a:r>
          </a:p>
          <a:p>
            <a:r>
              <a:rPr lang="en-US" b="1" dirty="0">
                <a:solidFill>
                  <a:schemeClr val="bg1"/>
                </a:solidFill>
                <a:latin typeface="Times New Roman" panose="02020603050405020304" pitchFamily="18" charset="0"/>
                <a:cs typeface="Times New Roman" panose="02020603050405020304" pitchFamily="18" charset="0"/>
              </a:rPr>
              <a:t> B. Rakesh.                               19E51A0413</a:t>
            </a:r>
          </a:p>
          <a:p>
            <a:r>
              <a:rPr lang="en-US" b="1" dirty="0">
                <a:solidFill>
                  <a:schemeClr val="bg1"/>
                </a:solidFill>
                <a:latin typeface="Times New Roman" panose="02020603050405020304" pitchFamily="18" charset="0"/>
                <a:cs typeface="Times New Roman" panose="02020603050405020304" pitchFamily="18" charset="0"/>
              </a:rPr>
              <a:t> N. Prashanth Reddy.          </a:t>
            </a:r>
            <a:r>
              <a:rPr lang="en-US" b="1" dirty="0" smtClean="0">
                <a:solidFill>
                  <a:schemeClr val="bg1"/>
                </a:solidFill>
                <a:latin typeface="Times New Roman" panose="02020603050405020304" pitchFamily="18" charset="0"/>
                <a:cs typeface="Times New Roman" panose="02020603050405020304" pitchFamily="18" charset="0"/>
              </a:rPr>
              <a:t>   18E51A0465 </a:t>
            </a:r>
            <a:endParaRPr lang="en-US"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INTERNAL</a:t>
            </a:r>
            <a:r>
              <a:rPr lang="en-US" sz="1400" b="1" dirty="0">
                <a:solidFill>
                  <a:schemeClr val="bg1"/>
                </a:solidFill>
                <a:latin typeface="Times New Roman" panose="02020603050405020304" pitchFamily="18" charset="0"/>
                <a:cs typeface="Times New Roman" panose="02020603050405020304" pitchFamily="18" charset="0"/>
              </a:rPr>
              <a:t> GUIDE :   	Faculty name, </a:t>
            </a:r>
            <a:r>
              <a:rPr lang="en-US" sz="1400" b="1" dirty="0" smtClean="0">
                <a:solidFill>
                  <a:schemeClr val="bg1"/>
                </a:solidFill>
                <a:latin typeface="Times New Roman" panose="02020603050405020304" pitchFamily="18" charset="0"/>
                <a:cs typeface="Times New Roman" panose="02020603050405020304" pitchFamily="18" charset="0"/>
              </a:rPr>
              <a:t>  Designation</a:t>
            </a:r>
            <a:r>
              <a:rPr lang="en-US" sz="1400" b="1" dirty="0">
                <a:solidFill>
                  <a:schemeClr val="bg1"/>
                </a:solidFill>
                <a:latin typeface="Times New Roman" panose="02020603050405020304" pitchFamily="18" charset="0"/>
                <a:cs typeface="Times New Roman" panose="02020603050405020304" pitchFamily="18" charset="0"/>
              </a:rPr>
              <a:t>	</a:t>
            </a:r>
          </a:p>
          <a:p>
            <a:r>
              <a:rPr lang="en-US" b="1" dirty="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         P</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Santhosh</a:t>
            </a:r>
            <a:r>
              <a:rPr lang="en-US" b="1">
                <a:solidFill>
                  <a:schemeClr val="bg1"/>
                </a:solidFill>
                <a:latin typeface="Times New Roman" panose="02020603050405020304" pitchFamily="18" charset="0"/>
                <a:cs typeface="Times New Roman" panose="02020603050405020304" pitchFamily="18" charset="0"/>
              </a:rPr>
              <a:t>,      </a:t>
            </a:r>
            <a:r>
              <a:rPr lang="en-US" b="1" smtClean="0">
                <a:solidFill>
                  <a:schemeClr val="bg1"/>
                </a:solidFill>
                <a:latin typeface="Times New Roman" panose="02020603050405020304" pitchFamily="18" charset="0"/>
                <a:cs typeface="Times New Roman" panose="02020603050405020304" pitchFamily="18" charset="0"/>
              </a:rPr>
              <a:t>Assistant </a:t>
            </a:r>
            <a:r>
              <a:rPr lang="en-US" b="1" dirty="0">
                <a:solidFill>
                  <a:schemeClr val="bg1"/>
                </a:solidFill>
                <a:latin typeface="Times New Roman" panose="02020603050405020304" pitchFamily="18" charset="0"/>
                <a:cs typeface="Times New Roman" panose="02020603050405020304" pitchFamily="18" charset="0"/>
              </a:rPr>
              <a:t>professor </a:t>
            </a:r>
            <a:endParaRPr lang="en-US" sz="1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924FA-92F6-FB8C-5B63-ED3827E237BA}"/>
              </a:ext>
            </a:extLst>
          </p:cNvPr>
          <p:cNvSpPr>
            <a:spLocks noGrp="1"/>
          </p:cNvSpPr>
          <p:nvPr>
            <p:ph type="title"/>
          </p:nvPr>
        </p:nvSpPr>
        <p:spPr/>
        <p:txBody>
          <a:bodyPr/>
          <a:lstStyle/>
          <a:p>
            <a:r>
              <a:rPr lang="en-US" dirty="0"/>
              <a:t>                 SOFTWARE REQUIREMENTS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371" y="1752600"/>
            <a:ext cx="6785430" cy="356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13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r>
              <a:rPr lang="en-US" dirty="0"/>
              <a:t>BLOCK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71" y="1142999"/>
            <a:ext cx="5715798" cy="51156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CIRCUIT DIAGRAM </a:t>
            </a:r>
          </a:p>
        </p:txBody>
      </p:sp>
      <p:sp>
        <p:nvSpPr>
          <p:cNvPr id="4" name="TextBox 3"/>
          <p:cNvSpPr txBox="1"/>
          <p:nvPr/>
        </p:nvSpPr>
        <p:spPr>
          <a:xfrm>
            <a:off x="2667000" y="5181598"/>
            <a:ext cx="4343400" cy="830997"/>
          </a:xfrm>
          <a:prstGeom prst="rect">
            <a:avLst/>
          </a:prstGeom>
          <a:noFill/>
        </p:spPr>
        <p:txBody>
          <a:bodyPr wrap="square" rtlCol="0">
            <a:spAutoFit/>
          </a:bodyPr>
          <a:lstStyle/>
          <a:p>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Circuit </a:t>
            </a:r>
            <a:r>
              <a:rPr lang="en-IN" sz="1600" dirty="0">
                <a:latin typeface="Times New Roman" pitchFamily="18" charset="0"/>
                <a:cs typeface="Times New Roman" pitchFamily="18" charset="0"/>
              </a:rPr>
              <a:t>Diagram of Regulated Power Supply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084420"/>
            <a:ext cx="5638800" cy="451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63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304800" y="152575"/>
            <a:ext cx="8229600" cy="533400"/>
          </a:xfrm>
        </p:spPr>
        <p:txBody>
          <a:bodyPr/>
          <a:lstStyle/>
          <a:p>
            <a:pPr algn="ctr"/>
            <a:r>
              <a:rPr lang="en-IN" dirty="0"/>
              <a:t>FLOWCHART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459523"/>
            <a:ext cx="4305300" cy="441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2" y="1371600"/>
            <a:ext cx="3619500"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IMPLEMENTATION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2999642" cy="441505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0" y="1254369"/>
            <a:ext cx="3314700" cy="11840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811" y="2895600"/>
            <a:ext cx="3226777" cy="123578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849" y="4567774"/>
            <a:ext cx="3562350" cy="1257645"/>
          </a:xfrm>
          <a:prstGeom prst="rect">
            <a:avLst/>
          </a:prstGeom>
        </p:spPr>
      </p:pic>
      <p:sp>
        <p:nvSpPr>
          <p:cNvPr id="12" name="TextBox 11"/>
          <p:cNvSpPr txBox="1"/>
          <p:nvPr/>
        </p:nvSpPr>
        <p:spPr>
          <a:xfrm>
            <a:off x="4876800" y="2438400"/>
            <a:ext cx="2514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Fig-2: switch on the kit</a:t>
            </a:r>
            <a:endParaRPr lang="en-IN" sz="1600" dirty="0">
              <a:latin typeface="Times New Roman" pitchFamily="18" charset="0"/>
              <a:cs typeface="Times New Roman" pitchFamily="18" charset="0"/>
            </a:endParaRPr>
          </a:p>
        </p:txBody>
      </p:sp>
      <p:sp>
        <p:nvSpPr>
          <p:cNvPr id="13" name="TextBox 12"/>
          <p:cNvSpPr txBox="1"/>
          <p:nvPr/>
        </p:nvSpPr>
        <p:spPr>
          <a:xfrm>
            <a:off x="4558812" y="4144815"/>
            <a:ext cx="3512526"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Fig-3: Registering the contact number</a:t>
            </a:r>
            <a:endParaRPr lang="en-IN" sz="1600" dirty="0">
              <a:latin typeface="Times New Roman" pitchFamily="18" charset="0"/>
              <a:cs typeface="Times New Roman" pitchFamily="18" charset="0"/>
            </a:endParaRPr>
          </a:p>
        </p:txBody>
      </p:sp>
      <p:sp>
        <p:nvSpPr>
          <p:cNvPr id="14" name="TextBox 13"/>
          <p:cNvSpPr txBox="1"/>
          <p:nvPr/>
        </p:nvSpPr>
        <p:spPr>
          <a:xfrm>
            <a:off x="4419600" y="5788223"/>
            <a:ext cx="39624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Fig-4: Monitoring the electrical parameters</a:t>
            </a:r>
            <a:endParaRPr lang="en-IN" sz="1600" dirty="0">
              <a:latin typeface="Times New Roman" pitchFamily="18" charset="0"/>
              <a:cs typeface="Times New Roman" pitchFamily="18" charset="0"/>
            </a:endParaRPr>
          </a:p>
        </p:txBody>
      </p:sp>
      <p:sp>
        <p:nvSpPr>
          <p:cNvPr id="15" name="TextBox 14"/>
          <p:cNvSpPr txBox="1"/>
          <p:nvPr/>
        </p:nvSpPr>
        <p:spPr>
          <a:xfrm>
            <a:off x="685800" y="5634257"/>
            <a:ext cx="3657599"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Fig-1: Hardware Implementation</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8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524000"/>
            <a:ext cx="3962400" cy="3733800"/>
          </a:xfrm>
          <a:prstGeom prst="rect">
            <a:avLst/>
          </a:prstGeom>
        </p:spPr>
      </p:pic>
      <p:sp>
        <p:nvSpPr>
          <p:cNvPr id="5" name="TextBox 4"/>
          <p:cNvSpPr txBox="1"/>
          <p:nvPr/>
        </p:nvSpPr>
        <p:spPr>
          <a:xfrm>
            <a:off x="2514600" y="5410200"/>
            <a:ext cx="4925319"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Fig-5: Monitoring results through SMS Commands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86793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1"/>
            <a:ext cx="3429000" cy="419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371600"/>
            <a:ext cx="3487119" cy="4343401"/>
          </a:xfrm>
          <a:prstGeom prst="rect">
            <a:avLst/>
          </a:prstGeom>
        </p:spPr>
      </p:pic>
      <p:sp>
        <p:nvSpPr>
          <p:cNvPr id="6" name="TextBox 5"/>
          <p:cNvSpPr txBox="1"/>
          <p:nvPr/>
        </p:nvSpPr>
        <p:spPr>
          <a:xfrm>
            <a:off x="762000" y="5867400"/>
            <a:ext cx="3429001"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Fig-6: Controlling Using Load On </a:t>
            </a:r>
            <a:endParaRPr lang="en-IN" sz="1600" dirty="0">
              <a:latin typeface="Times New Roman" pitchFamily="18" charset="0"/>
              <a:cs typeface="Times New Roman" pitchFamily="18" charset="0"/>
            </a:endParaRPr>
          </a:p>
        </p:txBody>
      </p:sp>
      <p:sp>
        <p:nvSpPr>
          <p:cNvPr id="7" name="TextBox 6"/>
          <p:cNvSpPr txBox="1"/>
          <p:nvPr/>
        </p:nvSpPr>
        <p:spPr>
          <a:xfrm>
            <a:off x="4876800" y="5867400"/>
            <a:ext cx="4086549"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Fig-7: Controlling Using Load Off</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666114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333375" y="152400"/>
            <a:ext cx="8229600" cy="533400"/>
          </a:xfrm>
        </p:spPr>
        <p:txBody>
          <a:bodyPr/>
          <a:lstStyle/>
          <a:p>
            <a:pPr algn="ctr"/>
            <a:r>
              <a:rPr lang="en-US" dirty="0"/>
              <a:t>ADVANTAGES &amp; DISADVANTAGES</a:t>
            </a:r>
          </a:p>
        </p:txBody>
      </p:sp>
      <p:sp>
        <p:nvSpPr>
          <p:cNvPr id="6" name="Rectangle 5"/>
          <p:cNvSpPr/>
          <p:nvPr/>
        </p:nvSpPr>
        <p:spPr>
          <a:xfrm>
            <a:off x="914400" y="1413064"/>
            <a:ext cx="67818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7" name="Rectangle 6"/>
          <p:cNvSpPr/>
          <p:nvPr/>
        </p:nvSpPr>
        <p:spPr>
          <a:xfrm>
            <a:off x="1066800" y="1565464"/>
            <a:ext cx="67818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3" name="Rectangle 2"/>
          <p:cNvSpPr/>
          <p:nvPr/>
        </p:nvSpPr>
        <p:spPr>
          <a:xfrm>
            <a:off x="838200" y="1305342"/>
            <a:ext cx="7162800" cy="5016758"/>
          </a:xfrm>
          <a:prstGeom prst="rect">
            <a:avLst/>
          </a:prstGeom>
        </p:spPr>
        <p:txBody>
          <a:bodyPr wrap="square">
            <a:spAutoFit/>
          </a:bodyPr>
          <a:lstStyle/>
          <a:p>
            <a:r>
              <a:rPr lang="en-US" altLang="en-IN" sz="1600" b="1" u="sng" dirty="0">
                <a:solidFill>
                  <a:schemeClr val="tx1"/>
                </a:solidFill>
                <a:latin typeface="Times New Roman" panose="02020603050405020304" pitchFamily="18" charset="0"/>
                <a:cs typeface="Times New Roman" panose="02020603050405020304" pitchFamily="18" charset="0"/>
                <a:sym typeface="+mn-ea"/>
              </a:rPr>
              <a:t>ADVANTAGES:</a:t>
            </a:r>
          </a:p>
          <a:p>
            <a:endParaRPr lang="en-US" altLang="en-IN" sz="1600" b="1" u="sng" dirty="0">
              <a:solidFill>
                <a:schemeClr val="tx1"/>
              </a:solidFill>
              <a:latin typeface="Times New Roman" panose="02020603050405020304" pitchFamily="18" charset="0"/>
              <a:cs typeface="Times New Roman" panose="02020603050405020304" pitchFamily="18" charset="0"/>
              <a:sym typeface="+mn-ea"/>
            </a:endParaRPr>
          </a:p>
          <a:p>
            <a:pPr marL="285750" indent="-285750" algn="just">
              <a:buFont typeface="Arial" pitchFamily="34" charset="0"/>
              <a:buChar char="•"/>
            </a:pPr>
            <a:r>
              <a:rPr lang="en-US" sz="1600" dirty="0">
                <a:latin typeface="Times New Roman" pitchFamily="18" charset="0"/>
                <a:cs typeface="Times New Roman" pitchFamily="18" charset="0"/>
              </a:rPr>
              <a:t>Efficient and low cost design</a:t>
            </a:r>
          </a:p>
          <a:p>
            <a:pPr marL="285750" indent="-285750" algn="just">
              <a:buFont typeface="Arial" pitchFamily="34" charset="0"/>
              <a:buChar char="•"/>
            </a:pPr>
            <a:r>
              <a:rPr lang="en-US" sz="1600" dirty="0">
                <a:latin typeface="Times New Roman" pitchFamily="18" charset="0"/>
                <a:cs typeface="Times New Roman" pitchFamily="18" charset="0"/>
              </a:rPr>
              <a:t>Low power consumption. </a:t>
            </a:r>
          </a:p>
          <a:p>
            <a:pPr marL="285750" indent="-285750" algn="just">
              <a:buFont typeface="Arial" pitchFamily="34" charset="0"/>
              <a:buChar char="•"/>
            </a:pPr>
            <a:r>
              <a:rPr lang="en-US" sz="1600" dirty="0">
                <a:latin typeface="Times New Roman" pitchFamily="18" charset="0"/>
                <a:cs typeface="Times New Roman" pitchFamily="18" charset="0"/>
              </a:rPr>
              <a:t>Real time monitoring</a:t>
            </a:r>
            <a:r>
              <a:rPr lang="en-US" sz="1600" dirty="0"/>
              <a:t>.</a:t>
            </a:r>
          </a:p>
          <a:p>
            <a:pPr marL="285750" indent="-285750" algn="just">
              <a:buFont typeface="Arial" pitchFamily="34" charset="0"/>
              <a:buChar char="•"/>
            </a:pPr>
            <a:r>
              <a:rPr lang="en-US" sz="1600" dirty="0">
                <a:latin typeface="Times New Roman" pitchFamily="18" charset="0"/>
                <a:cs typeface="Times New Roman" pitchFamily="18" charset="0"/>
              </a:rPr>
              <a:t>GSM based user-friendly interfacing </a:t>
            </a:r>
          </a:p>
          <a:p>
            <a:pPr marL="285750" indent="-285750" algn="just">
              <a:buFont typeface="Arial" pitchFamily="34" charset="0"/>
              <a:buChar char="•"/>
            </a:pPr>
            <a:r>
              <a:rPr lang="en-US" sz="1600" dirty="0">
                <a:latin typeface="Times New Roman" pitchFamily="18" charset="0"/>
                <a:cs typeface="Times New Roman" pitchFamily="18" charset="0"/>
              </a:rPr>
              <a:t>Fast response and long life</a:t>
            </a:r>
          </a:p>
          <a:p>
            <a:pPr marL="285750" indent="-285750" algn="just">
              <a:buFont typeface="Arial" pitchFamily="34" charset="0"/>
              <a:buChar char="•"/>
            </a:pPr>
            <a:r>
              <a:rPr lang="en-US" sz="1600" dirty="0">
                <a:latin typeface="Times New Roman" pitchFamily="18" charset="0"/>
                <a:cs typeface="Times New Roman" pitchFamily="18" charset="0"/>
              </a:rPr>
              <a:t>GSM message alerts</a:t>
            </a:r>
          </a:p>
          <a:p>
            <a:pPr marL="285750" indent="-285750" algn="just">
              <a:buFont typeface="Arial" pitchFamily="34" charset="0"/>
              <a:buChar char="•"/>
            </a:pPr>
            <a:r>
              <a:rPr lang="en-US" sz="1600" dirty="0">
                <a:latin typeface="Times New Roman" pitchFamily="18" charset="0"/>
                <a:cs typeface="Times New Roman" pitchFamily="18" charset="0"/>
              </a:rPr>
              <a:t>Controls low and high voltage and current devices</a:t>
            </a:r>
          </a:p>
          <a:p>
            <a:pPr marL="285750" indent="-285750" algn="just">
              <a:buFont typeface="Arial" pitchFamily="34" charset="0"/>
              <a:buChar char="•"/>
            </a:pPr>
            <a:r>
              <a:rPr lang="en-US" sz="1600" dirty="0">
                <a:latin typeface="Times New Roman" pitchFamily="18" charset="0"/>
                <a:cs typeface="Times New Roman" pitchFamily="18" charset="0"/>
              </a:rPr>
              <a:t>Devices can be operated from anywhere in the world. </a:t>
            </a:r>
          </a:p>
          <a:p>
            <a:pPr marL="285750" indent="-285750" algn="just">
              <a:buFont typeface="Arial" pitchFamily="34" charset="0"/>
              <a:buChar char="•"/>
            </a:pPr>
            <a:r>
              <a:rPr lang="en-US" sz="1600" dirty="0">
                <a:latin typeface="Times New Roman" pitchFamily="18" charset="0"/>
                <a:cs typeface="Times New Roman" pitchFamily="18" charset="0"/>
              </a:rPr>
              <a:t>Feedback of the devices being operated is present.</a:t>
            </a:r>
          </a:p>
          <a:p>
            <a:pPr marL="285750" indent="-285750" algn="just">
              <a:buFont typeface="Arial" pitchFamily="34" charset="0"/>
              <a:buChar char="•"/>
            </a:pPr>
            <a:r>
              <a:rPr lang="en-US" sz="1600" dirty="0">
                <a:latin typeface="Times New Roman" pitchFamily="18" charset="0"/>
                <a:cs typeface="Times New Roman" pitchFamily="18" charset="0"/>
              </a:rPr>
              <a:t>The immediate attention can take place if a variation happens in the sub-station parameters. </a:t>
            </a:r>
          </a:p>
          <a:p>
            <a:pPr marL="285750" indent="-285750" algn="just">
              <a:buFont typeface="Arial" pitchFamily="34" charset="0"/>
              <a:buChar char="•"/>
            </a:pPr>
            <a:endParaRPr lang="en-US" sz="1600" dirty="0">
              <a:latin typeface="Times New Roman" pitchFamily="18" charset="0"/>
              <a:cs typeface="Times New Roman" pitchFamily="18" charset="0"/>
            </a:endParaRPr>
          </a:p>
          <a:p>
            <a:pPr algn="just"/>
            <a:r>
              <a:rPr lang="en-US" altLang="en-IN" sz="1600" b="1" u="sng" dirty="0">
                <a:solidFill>
                  <a:schemeClr val="tx1"/>
                </a:solidFill>
                <a:latin typeface="Times New Roman" panose="02020603050405020304" pitchFamily="18" charset="0"/>
                <a:cs typeface="Times New Roman" panose="02020603050405020304" pitchFamily="18" charset="0"/>
                <a:sym typeface="+mn-ea"/>
              </a:rPr>
              <a:t>DISADVANTAGES:</a:t>
            </a:r>
          </a:p>
          <a:p>
            <a:pPr algn="just"/>
            <a:endParaRPr lang="en-US" sz="1600" dirty="0">
              <a:latin typeface="Times New Roman" pitchFamily="18" charset="0"/>
              <a:cs typeface="Times New Roman" pitchFamily="18" charset="0"/>
            </a:endParaRPr>
          </a:p>
          <a:p>
            <a:pPr marL="285750" indent="-285750" algn="just">
              <a:buFont typeface="Arial" pitchFamily="34" charset="0"/>
              <a:buChar char="•"/>
            </a:pPr>
            <a:r>
              <a:rPr lang="en-US" sz="1600" dirty="0">
                <a:latin typeface="Times New Roman" pitchFamily="18" charset="0"/>
                <a:cs typeface="Times New Roman" pitchFamily="18" charset="0"/>
              </a:rPr>
              <a:t>Depends on the network signal strength for communication</a:t>
            </a:r>
          </a:p>
          <a:p>
            <a:pPr marL="285750" indent="-285750" algn="just">
              <a:buFont typeface="Arial" pitchFamily="34" charset="0"/>
              <a:buChar char="•"/>
            </a:pPr>
            <a:r>
              <a:rPr lang="en-US" sz="1600" dirty="0">
                <a:latin typeface="Times New Roman" pitchFamily="18" charset="0"/>
                <a:cs typeface="Times New Roman" pitchFamily="18" charset="0"/>
              </a:rPr>
              <a:t>GSM interfacing is sensitive.</a:t>
            </a:r>
          </a:p>
          <a:p>
            <a:pPr algn="just"/>
            <a:endParaRPr lang="en-US" sz="1600" dirty="0">
              <a:latin typeface="Times New Roman" pitchFamily="18" charset="0"/>
              <a:cs typeface="Times New Roman" pitchFamily="18" charset="0"/>
            </a:endParaRPr>
          </a:p>
          <a:p>
            <a:pPr algn="just"/>
            <a:endParaRPr lang="en-US" sz="1600" dirty="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APPLICATIONS</a:t>
            </a:r>
          </a:p>
        </p:txBody>
      </p:sp>
      <p:sp>
        <p:nvSpPr>
          <p:cNvPr id="3" name="Text Box 3"/>
          <p:cNvSpPr txBox="1"/>
          <p:nvPr/>
        </p:nvSpPr>
        <p:spPr>
          <a:xfrm>
            <a:off x="762000" y="1295400"/>
            <a:ext cx="6934200" cy="3046988"/>
          </a:xfrm>
          <a:prstGeom prst="rect">
            <a:avLst/>
          </a:prstGeom>
          <a:noFill/>
        </p:spPr>
        <p:txBody>
          <a:bodyPr wrap="square" rtlCol="0">
            <a:spAutoFit/>
            <a:scene3d>
              <a:camera prst="orthographicFront"/>
              <a:lightRig rig="threePt" dir="t"/>
            </a:scene3d>
          </a:bodyPr>
          <a:lstStyle/>
          <a:p>
            <a:r>
              <a:rPr lang="en-US" altLang="en-IN" sz="1600" b="1" u="sng" dirty="0">
                <a:solidFill>
                  <a:schemeClr val="tx1"/>
                </a:solidFill>
                <a:latin typeface="Times New Roman" panose="02020603050405020304" pitchFamily="18" charset="0"/>
                <a:cs typeface="Times New Roman" panose="02020603050405020304" pitchFamily="18" charset="0"/>
                <a:sym typeface="+mn-ea"/>
              </a:rPr>
              <a:t>APPLICATIONS:</a:t>
            </a:r>
          </a:p>
          <a:p>
            <a:endParaRPr lang="en-US" altLang="en-IN" sz="1600" b="1" u="sng" dirty="0">
              <a:solidFill>
                <a:schemeClr val="tx1"/>
              </a:solidFill>
              <a:latin typeface="Times New Roman" panose="02020603050405020304" pitchFamily="18" charset="0"/>
              <a:cs typeface="Times New Roman" panose="02020603050405020304" pitchFamily="18" charset="0"/>
              <a:sym typeface="+mn-ea"/>
            </a:endParaRPr>
          </a:p>
          <a:p>
            <a:pPr marL="285750" indent="-285750" algn="just">
              <a:buFont typeface="Wingdings" pitchFamily="2" charset="2"/>
              <a:buChar char="v"/>
            </a:pPr>
            <a:r>
              <a:rPr lang="en-US" sz="1600" dirty="0">
                <a:latin typeface="Times New Roman" pitchFamily="18" charset="0"/>
                <a:cs typeface="Times New Roman" pitchFamily="18" charset="0"/>
              </a:rPr>
              <a:t>This system can be used to monitoring and controlling the home appliances.</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This system be used in places where humans cannot work.</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Robots play vital role in detecting the explosives by using this application.</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This system be used in military applications.</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This system can be implemented in industries.</a:t>
            </a:r>
          </a:p>
          <a:p>
            <a:pPr marL="285750" indent="-285750" algn="just">
              <a:buFont typeface="Wingdings" pitchFamily="2" charset="2"/>
              <a:buChar char="v"/>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83325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dirty="0"/>
              <a:t>Conclusion</a:t>
            </a:r>
            <a:endParaRPr lang="en-IN" dirty="0"/>
          </a:p>
        </p:txBody>
      </p:sp>
      <p:sp>
        <p:nvSpPr>
          <p:cNvPr id="2" name="Rectangle 1"/>
          <p:cNvSpPr/>
          <p:nvPr/>
        </p:nvSpPr>
        <p:spPr>
          <a:xfrm>
            <a:off x="762000" y="1301262"/>
            <a:ext cx="7467600" cy="4031873"/>
          </a:xfrm>
          <a:prstGeom prst="rect">
            <a:avLst/>
          </a:prstGeom>
        </p:spPr>
        <p:txBody>
          <a:bodyPr wrap="square">
            <a:spAutoFit/>
          </a:bodyPr>
          <a:lstStyle/>
          <a:p>
            <a:pPr marL="285750" indent="-285750" algn="just">
              <a:buFont typeface="Wingdings" pitchFamily="2" charset="2"/>
              <a:buChar char="v"/>
            </a:pPr>
            <a:r>
              <a:rPr lang="en-US" sz="1600" dirty="0">
                <a:latin typeface="Times New Roman" pitchFamily="18" charset="0"/>
                <a:cs typeface="Times New Roman" pitchFamily="18" charset="0"/>
              </a:rPr>
              <a:t>We can improve the quality of power transferred and provide uninterrupted power supply.</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The real time monitoring of different parameters is done which can provide safety to the substation and its </a:t>
            </a:r>
            <a:r>
              <a:rPr lang="en-US" sz="1600" dirty="0" err="1">
                <a:latin typeface="Times New Roman" pitchFamily="18" charset="0"/>
                <a:cs typeface="Times New Roman" pitchFamily="18" charset="0"/>
              </a:rPr>
              <a:t>equipments</a:t>
            </a:r>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Substation is monitored and controlled to avoid heavy blast caused due to overload. By using GSM, the critical condition is informed to authorized person as SMS to prevent substation from overload. In advancement, tapping of current can be analyzed.</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Secondly, using highly advanced IC’s with the help of growing technology gives the effective results in the project</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IN" dirty="0"/>
              <a:t>LIST OF CONTENTS</a:t>
            </a:r>
          </a:p>
        </p:txBody>
      </p:sp>
      <p:sp>
        <p:nvSpPr>
          <p:cNvPr id="1048599" name="TextBox 3"/>
          <p:cNvSpPr txBox="1"/>
          <p:nvPr/>
        </p:nvSpPr>
        <p:spPr>
          <a:xfrm>
            <a:off x="838200" y="1295400"/>
            <a:ext cx="4724400" cy="4370427"/>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Motivation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Specific Project goals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Hardware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Circuit diagram</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Flow Chart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 and Disadvantages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pPr algn="ctr"/>
            <a:r>
              <a:rPr lang="en-US" dirty="0"/>
              <a:t>REFERENCES</a:t>
            </a:r>
          </a:p>
        </p:txBody>
      </p:sp>
      <p:sp>
        <p:nvSpPr>
          <p:cNvPr id="1048622" name="Rectangle 2"/>
          <p:cNvSpPr/>
          <p:nvPr/>
        </p:nvSpPr>
        <p:spPr>
          <a:xfrm>
            <a:off x="716280" y="1264285"/>
            <a:ext cx="7741920" cy="4191917"/>
          </a:xfrm>
          <a:prstGeom prst="rect">
            <a:avLst/>
          </a:prstGeom>
        </p:spPr>
        <p:txBody>
          <a:bodyPr wrap="square">
            <a:spAutoFit/>
          </a:bodyPr>
          <a:lstStyle/>
          <a:p>
            <a:pPr algn="just">
              <a:lnSpc>
                <a:spcPct val="115000"/>
              </a:lnSpc>
            </a:pPr>
            <a:r>
              <a:rPr lang="en-US" sz="1600" dirty="0"/>
              <a:t>[1]</a:t>
            </a:r>
            <a:r>
              <a:rPr lang="en-US" sz="1600" dirty="0">
                <a:hlinkClick r:id="rId2"/>
              </a:rPr>
              <a:t>https://jespublication.com/upload/2020-110515.pdf</a:t>
            </a:r>
            <a:endParaRPr lang="en-US" sz="1600" dirty="0"/>
          </a:p>
          <a:p>
            <a:pPr algn="just">
              <a:lnSpc>
                <a:spcPct val="115000"/>
              </a:lnSpc>
            </a:pPr>
            <a:endParaRPr lang="en-US" sz="1600" dirty="0"/>
          </a:p>
          <a:p>
            <a:pPr algn="just">
              <a:lnSpc>
                <a:spcPct val="115000"/>
              </a:lnSpc>
            </a:pPr>
            <a:r>
              <a:rPr lang="en-US" sz="1600" dirty="0">
                <a:solidFill>
                  <a:schemeClr val="tx1"/>
                </a:solidFill>
                <a:latin typeface="Times New Roman" panose="02020603050405020304" pitchFamily="18" charset="0"/>
                <a:cs typeface="Times New Roman" panose="02020603050405020304" pitchFamily="18" charset="0"/>
              </a:rPr>
              <a:t>[2]https://www.researchgate.net/publication/341384599_Substation_control_and_monitoring_using_GSM</a:t>
            </a:r>
          </a:p>
          <a:p>
            <a:pPr algn="just">
              <a:lnSpc>
                <a:spcPct val="115000"/>
              </a:lnSpc>
            </a:pP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[3] </a:t>
            </a:r>
            <a:r>
              <a:rPr lang="en-US" sz="1600" dirty="0">
                <a:latin typeface="Times New Roman" pitchFamily="18" charset="0"/>
                <a:cs typeface="Times New Roman" pitchFamily="18" charset="0"/>
              </a:rPr>
              <a:t>Mrs. </a:t>
            </a:r>
            <a:r>
              <a:rPr lang="en-US" sz="1600" dirty="0" err="1">
                <a:latin typeface="Times New Roman" pitchFamily="18" charset="0"/>
                <a:cs typeface="Times New Roman" pitchFamily="18" charset="0"/>
              </a:rPr>
              <a:t>Krupal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Dhimar</a:t>
            </a:r>
            <a:r>
              <a:rPr lang="en-US" sz="1600" dirty="0">
                <a:latin typeface="Times New Roman" pitchFamily="18" charset="0"/>
                <a:cs typeface="Times New Roman" pitchFamily="18" charset="0"/>
              </a:rPr>
              <a:t>, Mr. </a:t>
            </a:r>
            <a:r>
              <a:rPr lang="en-US" sz="1600" dirty="0" err="1">
                <a:latin typeface="Times New Roman" pitchFamily="18" charset="0"/>
                <a:cs typeface="Times New Roman" pitchFamily="18" charset="0"/>
              </a:rPr>
              <a:t>Jenish</a:t>
            </a:r>
            <a:r>
              <a:rPr lang="en-US" sz="1600" dirty="0">
                <a:latin typeface="Times New Roman" pitchFamily="18" charset="0"/>
                <a:cs typeface="Times New Roman" pitchFamily="18" charset="0"/>
              </a:rPr>
              <a:t> Patel, Mr. </a:t>
            </a:r>
            <a:r>
              <a:rPr lang="en-US" sz="1600" dirty="0" err="1">
                <a:latin typeface="Times New Roman" pitchFamily="18" charset="0"/>
                <a:cs typeface="Times New Roman" pitchFamily="18" charset="0"/>
              </a:rPr>
              <a:t>Yasin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Shaikh</a:t>
            </a:r>
            <a:r>
              <a:rPr lang="en-US" sz="1600" dirty="0">
                <a:latin typeface="Times New Roman" pitchFamily="18" charset="0"/>
                <a:cs typeface="Times New Roman" pitchFamily="18" charset="0"/>
              </a:rPr>
              <a:t>, Mr. </a:t>
            </a:r>
            <a:r>
              <a:rPr lang="en-US" sz="1600" dirty="0" err="1">
                <a:latin typeface="Times New Roman" pitchFamily="18" charset="0"/>
                <a:cs typeface="Times New Roman" pitchFamily="18" charset="0"/>
              </a:rPr>
              <a:t>Anas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Musani</a:t>
            </a:r>
            <a:r>
              <a:rPr lang="en-US" sz="1600" dirty="0">
                <a:latin typeface="Times New Roman" pitchFamily="18" charset="0"/>
                <a:cs typeface="Times New Roman" pitchFamily="18" charset="0"/>
              </a:rPr>
              <a:t>, Mr. </a:t>
            </a:r>
            <a:r>
              <a:rPr lang="en-US" sz="1600" dirty="0" err="1">
                <a:latin typeface="Times New Roman" pitchFamily="18" charset="0"/>
                <a:cs typeface="Times New Roman" pitchFamily="18" charset="0"/>
              </a:rPr>
              <a:t>Krishn</a:t>
            </a:r>
            <a:r>
              <a:rPr lang="en-US" sz="1600" dirty="0">
                <a:latin typeface="Times New Roman" pitchFamily="18" charset="0"/>
                <a:cs typeface="Times New Roman" pitchFamily="18" charset="0"/>
              </a:rPr>
              <a:t> Patel, “Substation Monitoring and Control Using Microcontroller &amp; GSM” </a:t>
            </a:r>
            <a:r>
              <a:rPr lang="en-US" sz="1600" dirty="0" err="1">
                <a:latin typeface="Times New Roman" pitchFamily="18" charset="0"/>
                <a:cs typeface="Times New Roman" pitchFamily="18" charset="0"/>
              </a:rPr>
              <a:t>inInternational</a:t>
            </a:r>
            <a:r>
              <a:rPr lang="en-US" sz="1600" dirty="0">
                <a:latin typeface="Times New Roman" pitchFamily="18" charset="0"/>
                <a:cs typeface="Times New Roman" pitchFamily="18" charset="0"/>
              </a:rPr>
              <a:t> Research Journal of Engineering and Technology (IRJET), Volume: 04 Issue:04,Apr-2017</a:t>
            </a:r>
            <a:r>
              <a:rPr lang="en-US" sz="1600" dirty="0"/>
              <a:t/>
            </a:r>
            <a:br>
              <a:rPr lang="en-US" sz="1600" dirty="0"/>
            </a:b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15000"/>
              </a:lnSpc>
            </a:pPr>
            <a:r>
              <a:rPr lang="en-US" sz="1600" dirty="0">
                <a:solidFill>
                  <a:schemeClr val="tx1"/>
                </a:solidFill>
                <a:latin typeface="Times New Roman" panose="02020603050405020304" pitchFamily="18" charset="0"/>
                <a:cs typeface="Times New Roman" panose="02020603050405020304" pitchFamily="18" charset="0"/>
              </a:rPr>
              <a:t>[4]</a:t>
            </a:r>
            <a:r>
              <a:rPr lang="en-US" sz="1600" dirty="0">
                <a:solidFill>
                  <a:schemeClr val="tx1"/>
                </a:solidFill>
                <a:latin typeface="Times New Roman" panose="02020603050405020304" pitchFamily="18" charset="0"/>
                <a:cs typeface="Times New Roman" panose="02020603050405020304" pitchFamily="18" charset="0"/>
                <a:hlinkClick r:id="rId3"/>
              </a:rPr>
              <a:t>https://www.slideshare.net/priyarachakonda/microcontroller-based-substation-monitoring-system-with-gsm-modem</a:t>
            </a: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15000"/>
              </a:lnSpc>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15000"/>
              </a:lnSpc>
            </a:pPr>
            <a:r>
              <a:rPr lang="en-US" sz="1600" dirty="0">
                <a:solidFill>
                  <a:schemeClr val="tx1"/>
                </a:solidFill>
                <a:latin typeface="Times New Roman" panose="02020603050405020304" pitchFamily="18" charset="0"/>
                <a:cs typeface="Times New Roman" panose="02020603050405020304" pitchFamily="18" charset="0"/>
              </a:rPr>
              <a:t>[5] </a:t>
            </a:r>
            <a:r>
              <a:rPr lang="en-IN" sz="1600" dirty="0" err="1">
                <a:latin typeface="Times New Roman" pitchFamily="18" charset="0"/>
                <a:cs typeface="Times New Roman" pitchFamily="18" charset="0"/>
              </a:rPr>
              <a:t>Amit</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Sachan</a:t>
            </a:r>
            <a:r>
              <a:rPr lang="en-IN" sz="1600" dirty="0">
                <a:latin typeface="Times New Roman" pitchFamily="18" charset="0"/>
                <a:cs typeface="Times New Roman" pitchFamily="18" charset="0"/>
              </a:rPr>
              <a:t>,”</a:t>
            </a:r>
            <a:r>
              <a:rPr lang="en-US" sz="1600" dirty="0">
                <a:latin typeface="Times New Roman" pitchFamily="18" charset="0"/>
                <a:cs typeface="Times New Roman" pitchFamily="18" charset="0"/>
              </a:rPr>
              <a:t> Microcontroller Based Substation Monitoring and Control System with </a:t>
            </a:r>
            <a:r>
              <a:rPr lang="en-US" sz="1600" dirty="0" err="1">
                <a:latin typeface="Times New Roman" pitchFamily="18" charset="0"/>
                <a:cs typeface="Times New Roman" pitchFamily="18" charset="0"/>
              </a:rPr>
              <a:t>Gsm</a:t>
            </a:r>
            <a:r>
              <a:rPr lang="en-US" sz="1600" dirty="0">
                <a:latin typeface="Times New Roman" pitchFamily="18" charset="0"/>
                <a:cs typeface="Times New Roman" pitchFamily="18" charset="0"/>
              </a:rPr>
              <a:t> Modem” in IOSR Journal of Electrical and Electronics Engineering (IOSRJEEE), Volume 1, Issue 6 (July-Aug. 2012)</a:t>
            </a: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048627" name="TextBox 3"/>
          <p:cNvSpPr txBox="1"/>
          <p:nvPr/>
        </p:nvSpPr>
        <p:spPr>
          <a:xfrm>
            <a:off x="2362200" y="2590800"/>
            <a:ext cx="5181600" cy="1015663"/>
          </a:xfrm>
          <a:prstGeom prst="rect">
            <a:avLst/>
          </a:prstGeom>
          <a:noFill/>
        </p:spPr>
        <p:txBody>
          <a:bodyPr wrap="square" rtlCol="0">
            <a:spAutoFit/>
          </a:bodyPr>
          <a:lstStyle/>
          <a:p>
            <a:r>
              <a:rPr lang="en-US" sz="6000" dirty="0">
                <a:solidFill>
                  <a:schemeClr val="bg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pPr algn="ctr"/>
            <a:r>
              <a:rPr lang="en-IN" dirty="0"/>
              <a:t>MOTIVATION</a:t>
            </a:r>
          </a:p>
        </p:txBody>
      </p:sp>
      <p:sp>
        <p:nvSpPr>
          <p:cNvPr id="1048601" name="Text Box 2"/>
          <p:cNvSpPr txBox="1"/>
          <p:nvPr/>
        </p:nvSpPr>
        <p:spPr>
          <a:xfrm>
            <a:off x="762000" y="1447800"/>
            <a:ext cx="7543800" cy="1107996"/>
          </a:xfrm>
          <a:prstGeom prst="rect">
            <a:avLst/>
          </a:prstGeom>
          <a:noFill/>
        </p:spPr>
        <p:txBody>
          <a:bodyPr wrap="square" rtlCol="0">
            <a:spAutoFit/>
            <a:scene3d>
              <a:camera prst="orthographicFront"/>
              <a:lightRig rig="threePt" dir="t"/>
            </a:scene3d>
          </a:bodyPr>
          <a:lstStyle/>
          <a:p>
            <a:pPr marL="285750" lvl="0" indent="-285750" algn="just">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sym typeface="+mn-ea"/>
              </a:rPr>
              <a:t> </a:t>
            </a:r>
            <a:r>
              <a:rPr lang="en-US" sz="1600" dirty="0">
                <a:latin typeface="Times New Roman" pitchFamily="18" charset="0"/>
                <a:cs typeface="Times New Roman" pitchFamily="18" charset="0"/>
              </a:rPr>
              <a:t>The “SUBSTATION MONITORING AND CONTROLLING BASED ON MICRO CONTROLLER BY USING GSM MODEM” project was used to allow devices to be monitored and controlled from anywhere in the world using mobile phone-connected GSM modem</a:t>
            </a:r>
            <a:endParaRPr lang="en-US" sz="1600" dirty="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PROBLEM STATEMENT</a:t>
            </a:r>
          </a:p>
        </p:txBody>
      </p:sp>
      <p:sp>
        <p:nvSpPr>
          <p:cNvPr id="4" name="Text Box 3"/>
          <p:cNvSpPr txBox="1"/>
          <p:nvPr/>
        </p:nvSpPr>
        <p:spPr>
          <a:xfrm>
            <a:off x="744416" y="1295400"/>
            <a:ext cx="7467600" cy="4278094"/>
          </a:xfrm>
          <a:prstGeom prst="rect">
            <a:avLst/>
          </a:prstGeom>
          <a:noFill/>
        </p:spPr>
        <p:txBody>
          <a:bodyPr wrap="square" rtlCol="0">
            <a:spAutoFit/>
            <a:scene3d>
              <a:camera prst="orthographicFront"/>
              <a:lightRig rig="threePt" dir="t"/>
            </a:scene3d>
          </a:bodyPr>
          <a:lstStyle/>
          <a:p>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The main cause for the failure of the transformer is overheating caused either by fluid leak or internal insulation breakdown. </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Periodic manual monitoring of the system which is outdated, is time consuming. </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This task of monitoring of the substation becomes even more difficult in rural areas, hence, necessitates more time to take respective action. </a:t>
            </a:r>
          </a:p>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There is no sophisticated protection system that incorporates monitoring and controlling of all the electrical and non-electrical parameters.</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To protect the distribution transformer from getting damaged due to any of the electrical parameters such as voltage, current, frequency or any other non-electrical parameters such as temperature, there is a constant need for both the aspects, monitoring and controlling.</a:t>
            </a:r>
          </a:p>
          <a:p>
            <a:endParaRPr lang="en-US" sz="1600" dirty="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52879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ctr"/>
            <a:r>
              <a:rPr lang="en-IN" dirty="0"/>
              <a:t>SPECIFIC PROJECT GOALS</a:t>
            </a:r>
          </a:p>
        </p:txBody>
      </p:sp>
      <p:sp>
        <p:nvSpPr>
          <p:cNvPr id="1048605" name="Text Box 3"/>
          <p:cNvSpPr txBox="1"/>
          <p:nvPr/>
        </p:nvSpPr>
        <p:spPr>
          <a:xfrm>
            <a:off x="762000" y="1295400"/>
            <a:ext cx="7239000" cy="4031873"/>
          </a:xfrm>
          <a:prstGeom prst="rect">
            <a:avLst/>
          </a:prstGeom>
          <a:noFill/>
        </p:spPr>
        <p:txBody>
          <a:bodyPr wrap="square" rtlCol="0">
            <a:spAutoFit/>
            <a:scene3d>
              <a:camera prst="orthographicFront"/>
              <a:lightRig rig="threePt" dir="t"/>
            </a:scene3d>
          </a:bodyPr>
          <a:lstStyle/>
          <a:p>
            <a:r>
              <a:rPr lang="en-US" altLang="en-IN" sz="1600" b="1" u="sng" dirty="0">
                <a:solidFill>
                  <a:schemeClr val="tx1"/>
                </a:solidFill>
                <a:latin typeface="Times New Roman" panose="02020603050405020304" pitchFamily="18" charset="0"/>
                <a:cs typeface="Times New Roman" panose="02020603050405020304" pitchFamily="18" charset="0"/>
                <a:sym typeface="+mn-ea"/>
              </a:rPr>
              <a:t>OBJECTIVES OF THIS PROJECT:</a:t>
            </a:r>
          </a:p>
          <a:p>
            <a:endParaRPr lang="en-US" altLang="en-IN" sz="1600" b="1" u="sng" dirty="0">
              <a:solidFill>
                <a:schemeClr val="tx1"/>
              </a:solidFill>
              <a:latin typeface="Times New Roman" panose="02020603050405020304" pitchFamily="18" charset="0"/>
              <a:cs typeface="Times New Roman" panose="02020603050405020304" pitchFamily="18" charset="0"/>
              <a:sym typeface="+mn-ea"/>
            </a:endParaRPr>
          </a:p>
          <a:p>
            <a:pPr marL="285750" indent="-285750" algn="just">
              <a:buFont typeface="Wingdings" pitchFamily="2" charset="2"/>
              <a:buChar char="v"/>
            </a:pPr>
            <a:r>
              <a:rPr lang="en-US" sz="1600" dirty="0">
                <a:latin typeface="Times New Roman" pitchFamily="18" charset="0"/>
                <a:cs typeface="Times New Roman" pitchFamily="18" charset="0"/>
              </a:rPr>
              <a:t>Preventing distribution transformer from getting damaged, thus increasing transformer’s life.</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Automating the substation, in order to minimize the human efforts.</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Leads to accurate and reliable operations.</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Providing effortless and quick monitoring with more efficient way as compared to existing manual monitoring of the sub-station</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To improve quality of power and remote sensing</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To Maintain Continuity of supply, real time monitoring and controlling.</a:t>
            </a:r>
          </a:p>
          <a:p>
            <a:pPr algn="just"/>
            <a:endParaRPr lang="en-US" sz="1600" dirty="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048606" name="Google Shape;67;p3"/>
          <p:cNvSpPr txBox="1">
            <a:spLocks noGrp="1"/>
          </p:cNvSpPr>
          <p:nvPr>
            <p:ph type="title"/>
          </p:nvPr>
        </p:nvSpPr>
        <p:spPr>
          <a:xfrm>
            <a:off x="228600" y="114300"/>
            <a:ext cx="8229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dirty="0">
                <a:solidFill>
                  <a:schemeClr val="bg1"/>
                </a:solidFill>
                <a:latin typeface="Times New Roman" panose="02020603050405020304" pitchFamily="18" charset="0"/>
                <a:cs typeface="Times New Roman" panose="02020603050405020304" pitchFamily="18" charset="0"/>
              </a:rPr>
              <a:t>INTRODUCTION</a:t>
            </a:r>
            <a:endParaRPr sz="2800" dirty="0">
              <a:solidFill>
                <a:schemeClr val="bg1"/>
              </a:solidFill>
              <a:latin typeface="Times New Roman" panose="02020603050405020304" pitchFamily="18" charset="0"/>
              <a:cs typeface="Times New Roman" panose="02020603050405020304" pitchFamily="18" charset="0"/>
            </a:endParaRPr>
          </a:p>
        </p:txBody>
      </p:sp>
      <p:sp>
        <p:nvSpPr>
          <p:cNvPr id="1048608" name="Google Shape;68;p3"/>
          <p:cNvSpPr txBox="1"/>
          <p:nvPr/>
        </p:nvSpPr>
        <p:spPr>
          <a:xfrm flipV="1">
            <a:off x="2814320" y="8087360"/>
            <a:ext cx="365125" cy="20497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sym typeface="+mn-ea"/>
              </a:rPr>
              <a:t>  </a:t>
            </a:r>
          </a:p>
          <a:p>
            <a:pPr marL="0" lvl="0" indent="0" algn="ctr" rtl="0">
              <a:spcBef>
                <a:spcPts val="0"/>
              </a:spcBef>
              <a:spcAft>
                <a:spcPts val="0"/>
              </a:spcAft>
              <a:buFont typeface="Wingdings" panose="05000000000000000000" charset="0"/>
              <a:buNone/>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sym typeface="+mn-ea"/>
              </a:rPr>
              <a:t>          </a:t>
            </a:r>
          </a:p>
          <a:p>
            <a:pPr marL="0" lvl="0" indent="0" algn="ctr" rtl="0">
              <a:spcBef>
                <a:spcPts val="0"/>
              </a:spcBef>
              <a:spcAft>
                <a:spcPts val="0"/>
              </a:spcAft>
              <a:buFont typeface="Wingdings" panose="05000000000000000000" charset="0"/>
              <a:buNone/>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Char char="v"/>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None/>
            </a:pPr>
            <a:endParaRPr sz="1800" b="1" i="1" dirty="0"/>
          </a:p>
          <a:p>
            <a:pPr marL="0" lvl="0" indent="0" algn="ctr" rtl="0">
              <a:spcBef>
                <a:spcPts val="0"/>
              </a:spcBef>
              <a:spcAft>
                <a:spcPts val="0"/>
              </a:spcAft>
              <a:buFont typeface="Wingdings" panose="05000000000000000000" charset="0"/>
              <a:buNone/>
            </a:pPr>
            <a:endParaRPr sz="1800" b="1" i="1" dirty="0"/>
          </a:p>
        </p:txBody>
      </p:sp>
      <p:sp>
        <p:nvSpPr>
          <p:cNvPr id="6" name="Text Box 3"/>
          <p:cNvSpPr txBox="1"/>
          <p:nvPr/>
        </p:nvSpPr>
        <p:spPr>
          <a:xfrm>
            <a:off x="709246" y="1066800"/>
            <a:ext cx="7408985" cy="4770537"/>
          </a:xfrm>
          <a:prstGeom prst="rect">
            <a:avLst/>
          </a:prstGeom>
          <a:noFill/>
        </p:spPr>
        <p:txBody>
          <a:bodyPr wrap="square" rtlCol="0">
            <a:spAutoFit/>
            <a:scene3d>
              <a:camera prst="orthographicFront"/>
              <a:lightRig rig="threePt" dir="t"/>
            </a:scene3d>
          </a:bodyPr>
          <a:lstStyle/>
          <a:p>
            <a:pPr algn="just"/>
            <a:endParaRPr lang="en-US" sz="1600" dirty="0"/>
          </a:p>
          <a:p>
            <a:pPr marL="285750" indent="-285750" algn="just">
              <a:buFont typeface="Wingdings" pitchFamily="2" charset="2"/>
              <a:buChar char="v"/>
            </a:pPr>
            <a:r>
              <a:rPr lang="en-US" sz="1600" dirty="0">
                <a:latin typeface="Times New Roman" pitchFamily="18" charset="0"/>
                <a:cs typeface="Times New Roman" pitchFamily="18" charset="0"/>
              </a:rPr>
              <a:t>The aim of this project is to acquire remote electrical parameters such as voltage, current and frequency and to submit these real time values over the GSM network using GSM modem / phone along with the power station temperature.</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This project is also planned by running an Electromagnetic Relay to secure the electrical circuits. Whenever the electrical parameters exceed the predefined values, this Relay is triggered. </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Users can send SMS messaging commands to read the electrical parameters remotely. This was done on time setting) in SMS format. This onboard computer is able to interact effectively with the various sensors used. </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The internal memory is given to the controller to hold the code and use this memory to dump some set of assembly instructions into the controller.</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a:latin typeface="Times New Roman" pitchFamily="18" charset="0"/>
                <a:cs typeface="Times New Roman" pitchFamily="18" charset="0"/>
              </a:rPr>
              <a:t>The controller's functionality depends on certain assembly instructions and the controller is designed using the language Embedded C.</a:t>
            </a:r>
          </a:p>
          <a:p>
            <a:pPr algn="just"/>
            <a:endParaRPr lang="en-US" sz="1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                         LITERATURE REVIEW</a:t>
            </a:r>
          </a:p>
        </p:txBody>
      </p:sp>
      <p:sp>
        <p:nvSpPr>
          <p:cNvPr id="4" name="Text Box 3"/>
          <p:cNvSpPr txBox="1"/>
          <p:nvPr/>
        </p:nvSpPr>
        <p:spPr>
          <a:xfrm>
            <a:off x="381000" y="914400"/>
            <a:ext cx="8153399" cy="5755422"/>
          </a:xfrm>
          <a:prstGeom prst="rect">
            <a:avLst/>
          </a:prstGeom>
          <a:noFill/>
        </p:spPr>
        <p:txBody>
          <a:bodyPr wrap="square" rtlCol="0">
            <a:spAutoFit/>
            <a:scene3d>
              <a:camera prst="orthographicFront"/>
              <a:lightRig rig="threePt" dir="t"/>
            </a:scene3d>
          </a:bodyPr>
          <a:lstStyle/>
          <a:p>
            <a:pPr algn="just"/>
            <a:endParaRPr lang="en-US" sz="1600" dirty="0">
              <a:latin typeface="Times New Roman" pitchFamily="18" charset="0"/>
              <a:cs typeface="Times New Roman" pitchFamily="18" charset="0"/>
            </a:endParaRPr>
          </a:p>
          <a:p>
            <a:pPr marL="285750" indent="-285750" algn="just">
              <a:buFont typeface="Wingdings" pitchFamily="2" charset="2"/>
              <a:buChar char="v"/>
            </a:pPr>
            <a:r>
              <a:rPr lang="en-US" sz="1600" dirty="0" err="1">
                <a:latin typeface="Times New Roman" pitchFamily="18" charset="0"/>
                <a:cs typeface="Times New Roman" pitchFamily="18" charset="0"/>
              </a:rPr>
              <a:t>Daponte</a:t>
            </a:r>
            <a:r>
              <a:rPr lang="en-US" sz="1600" dirty="0">
                <a:latin typeface="Times New Roman" pitchFamily="18" charset="0"/>
                <a:cs typeface="Times New Roman" pitchFamily="18" charset="0"/>
              </a:rPr>
              <a:t> et al. [6] have discussed the design and implementation of </a:t>
            </a:r>
            <a:r>
              <a:rPr lang="en-US" sz="1600" dirty="0" err="1">
                <a:latin typeface="Times New Roman" pitchFamily="18" charset="0"/>
                <a:cs typeface="Times New Roman" pitchFamily="18" charset="0"/>
              </a:rPr>
              <a:t>Transientmeter</a:t>
            </a:r>
            <a:r>
              <a:rPr lang="en-US" sz="1600" dirty="0">
                <a:latin typeface="Times New Roman" pitchFamily="18" charset="0"/>
                <a:cs typeface="Times New Roman" pitchFamily="18" charset="0"/>
              </a:rPr>
              <a:t>, a monitoring system for the detection, classification and measurement of disturbances on electrical power systems</a:t>
            </a:r>
            <a:r>
              <a:rPr lang="en-US" sz="1600" dirty="0"/>
              <a:t>.</a:t>
            </a:r>
            <a:endParaRPr lang="en-US" sz="1600" dirty="0">
              <a:latin typeface="Times New Roman" pitchFamily="18" charset="0"/>
              <a:cs typeface="Times New Roman" pitchFamily="18" charset="0"/>
            </a:endParaRP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IN" sz="1600" dirty="0">
                <a:latin typeface="Times New Roman" pitchFamily="18" charset="0"/>
                <a:cs typeface="Times New Roman" pitchFamily="18" charset="0"/>
              </a:rPr>
              <a:t> L. Zhao, I. </a:t>
            </a:r>
            <a:r>
              <a:rPr lang="en-IN" sz="1600" dirty="0" err="1">
                <a:latin typeface="Times New Roman" pitchFamily="18" charset="0"/>
                <a:cs typeface="Times New Roman" pitchFamily="18" charset="0"/>
              </a:rPr>
              <a:t>Brandao</a:t>
            </a:r>
            <a:r>
              <a:rPr lang="en-IN" sz="1600" dirty="0">
                <a:latin typeface="Times New Roman" pitchFamily="18" charset="0"/>
                <a:cs typeface="Times New Roman" pitchFamily="18" charset="0"/>
              </a:rPr>
              <a:t> Machado Matsuo, Y. Zhou and W. Lee, "Design of an Industrial </a:t>
            </a:r>
            <a:r>
              <a:rPr lang="en-IN" sz="1600" dirty="0" err="1">
                <a:latin typeface="Times New Roman" pitchFamily="18" charset="0"/>
                <a:cs typeface="Times New Roman" pitchFamily="18" charset="0"/>
              </a:rPr>
              <a:t>IoT</a:t>
            </a:r>
            <a:r>
              <a:rPr lang="en-IN" sz="1600" dirty="0">
                <a:latin typeface="Times New Roman" pitchFamily="18" charset="0"/>
                <a:cs typeface="Times New Roman" pitchFamily="18" charset="0"/>
              </a:rPr>
              <a:t>-Based Monitoring System for Power Substations," In this paper, a high-speed </a:t>
            </a:r>
            <a:r>
              <a:rPr lang="en-IN" sz="1600" dirty="0" err="1">
                <a:latin typeface="Times New Roman" pitchFamily="18" charset="0"/>
                <a:cs typeface="Times New Roman" pitchFamily="18" charset="0"/>
              </a:rPr>
              <a:t>IIoT</a:t>
            </a:r>
            <a:r>
              <a:rPr lang="en-IN" sz="1600" dirty="0">
                <a:latin typeface="Times New Roman" pitchFamily="18" charset="0"/>
                <a:cs typeface="Times New Roman" pitchFamily="18" charset="0"/>
              </a:rPr>
              <a:t>-based monitoring system with recording functions is developed and implemented for a power system substation. Due to the high reliability and processing speed of FPGAs, an FPGA-embedded controller is adopted in this system.</a:t>
            </a:r>
            <a:r>
              <a:rPr lang="en-IN" sz="1600" dirty="0"/>
              <a:t> </a:t>
            </a:r>
            <a:endParaRPr lang="en-US" sz="1600" dirty="0">
              <a:latin typeface="Times New Roman" pitchFamily="18" charset="0"/>
              <a:cs typeface="Times New Roman" pitchFamily="18" charset="0"/>
            </a:endParaRPr>
          </a:p>
          <a:p>
            <a:pPr marL="285750" indent="-285750" algn="just">
              <a:buFont typeface="Wingdings" pitchFamily="2" charset="2"/>
              <a:buChar char="v"/>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IN" sz="1600" dirty="0" err="1">
                <a:latin typeface="Times New Roman" pitchFamily="18" charset="0"/>
                <a:cs typeface="Times New Roman" pitchFamily="18" charset="0"/>
              </a:rPr>
              <a:t>Dumitru</a:t>
            </a:r>
            <a:r>
              <a:rPr lang="en-IN" sz="1600" dirty="0">
                <a:latin typeface="Times New Roman" pitchFamily="18" charset="0"/>
                <a:cs typeface="Times New Roman" pitchFamily="18" charset="0"/>
              </a:rPr>
              <a:t> SACERDOȚIANU, </a:t>
            </a:r>
            <a:r>
              <a:rPr lang="en-IN" sz="1600" dirty="0" err="1">
                <a:latin typeface="Times New Roman" pitchFamily="18" charset="0"/>
                <a:cs typeface="Times New Roman" pitchFamily="18" charset="0"/>
              </a:rPr>
              <a:t>Florica</a:t>
            </a:r>
            <a:r>
              <a:rPr lang="en-IN" sz="1600" dirty="0">
                <a:latin typeface="Times New Roman" pitchFamily="18" charset="0"/>
                <a:cs typeface="Times New Roman" pitchFamily="18" charset="0"/>
              </a:rPr>
              <a:t> LĂZĂRESCU, </a:t>
            </a:r>
            <a:r>
              <a:rPr lang="en-IN" sz="1600" dirty="0" err="1">
                <a:latin typeface="Times New Roman" pitchFamily="18" charset="0"/>
                <a:cs typeface="Times New Roman" pitchFamily="18" charset="0"/>
              </a:rPr>
              <a:t>Iulian</a:t>
            </a:r>
            <a:r>
              <a:rPr lang="en-IN" sz="1600" dirty="0">
                <a:latin typeface="Times New Roman" pitchFamily="18" charset="0"/>
                <a:cs typeface="Times New Roman" pitchFamily="18" charset="0"/>
              </a:rPr>
              <a:t> HUREZEANU, Marcel NICOLA, Ion PURCARU, </a:t>
            </a:r>
            <a:r>
              <a:rPr lang="en-IN" sz="1600" dirty="0" err="1">
                <a:latin typeface="Times New Roman" pitchFamily="18" charset="0"/>
                <a:cs typeface="Times New Roman" pitchFamily="18" charset="0"/>
              </a:rPr>
              <a:t>Anca</a:t>
            </a:r>
            <a:r>
              <a:rPr lang="en-IN" sz="1600" dirty="0">
                <a:latin typeface="Times New Roman" pitchFamily="18" charset="0"/>
                <a:cs typeface="Times New Roman" pitchFamily="18" charset="0"/>
              </a:rPr>
              <a:t> ALBIȚA’s “Contribution to monitoring the condition of substations</a:t>
            </a:r>
            <a:r>
              <a:rPr lang="en-IN" sz="1600" dirty="0" smtClean="0">
                <a:latin typeface="Times New Roman" pitchFamily="18" charset="0"/>
                <a:cs typeface="Times New Roman" pitchFamily="18" charset="0"/>
              </a:rPr>
              <a:t>” paper concludes that </a:t>
            </a:r>
            <a:r>
              <a:rPr lang="en-IN" sz="1600" dirty="0">
                <a:latin typeface="Times New Roman" pitchFamily="18" charset="0"/>
                <a:cs typeface="Times New Roman" pitchFamily="18" charset="0"/>
              </a:rPr>
              <a:t>b</a:t>
            </a:r>
            <a:r>
              <a:rPr lang="en-IN" sz="1600" dirty="0" smtClean="0">
                <a:latin typeface="Times New Roman" pitchFamily="18" charset="0"/>
                <a:cs typeface="Times New Roman" pitchFamily="18" charset="0"/>
              </a:rPr>
              <a:t>y </a:t>
            </a:r>
            <a:r>
              <a:rPr lang="en-IN" sz="1600" dirty="0">
                <a:latin typeface="Times New Roman" pitchFamily="18" charset="0"/>
                <a:cs typeface="Times New Roman" pitchFamily="18" charset="0"/>
              </a:rPr>
              <a:t>promoting modern and competitive techniques and equipment for online monitoring and diagnosis, it is possible to track natural or accidental degradation over </a:t>
            </a:r>
            <a:r>
              <a:rPr lang="en-IN" sz="1600" dirty="0" smtClean="0">
                <a:latin typeface="Times New Roman" pitchFamily="18" charset="0"/>
                <a:cs typeface="Times New Roman" pitchFamily="18" charset="0"/>
              </a:rPr>
              <a:t>time</a:t>
            </a:r>
          </a:p>
          <a:p>
            <a:pPr marL="285750" indent="-285750" algn="just">
              <a:buFont typeface="Arial" pitchFamily="34" charset="0"/>
              <a:buChar char="•"/>
            </a:pPr>
            <a:endParaRPr lang="en-US" sz="1600" dirty="0">
              <a:latin typeface="Times New Roman" pitchFamily="18" charset="0"/>
              <a:cs typeface="Times New Roman" pitchFamily="18" charset="0"/>
            </a:endParaRPr>
          </a:p>
          <a:p>
            <a:pPr marL="285750" indent="-285750" algn="just">
              <a:buFont typeface="Wingdings" pitchFamily="2" charset="2"/>
              <a:buChar char="v"/>
            </a:pPr>
            <a:r>
              <a:rPr lang="en-IN" sz="1600" dirty="0"/>
              <a:t> </a:t>
            </a:r>
            <a:r>
              <a:rPr lang="en-IN" sz="1600" dirty="0">
                <a:latin typeface="Times New Roman" pitchFamily="18" charset="0"/>
                <a:cs typeface="Times New Roman" pitchFamily="18" charset="0"/>
              </a:rPr>
              <a:t>M. </a:t>
            </a:r>
            <a:r>
              <a:rPr lang="en-IN" sz="1600" dirty="0" err="1">
                <a:latin typeface="Times New Roman" pitchFamily="18" charset="0"/>
                <a:cs typeface="Times New Roman" pitchFamily="18" charset="0"/>
              </a:rPr>
              <a:t>Hajikhani</a:t>
            </a:r>
            <a:r>
              <a:rPr lang="en-IN" sz="1600" dirty="0">
                <a:latin typeface="Times New Roman" pitchFamily="18" charset="0"/>
                <a:cs typeface="Times New Roman" pitchFamily="18" charset="0"/>
              </a:rPr>
              <a:t>, F. </a:t>
            </a:r>
            <a:r>
              <a:rPr lang="en-IN" sz="1600" dirty="0" err="1">
                <a:latin typeface="Times New Roman" pitchFamily="18" charset="0"/>
                <a:cs typeface="Times New Roman" pitchFamily="18" charset="0"/>
              </a:rPr>
              <a:t>Labeau</a:t>
            </a:r>
            <a:r>
              <a:rPr lang="en-IN" sz="1600" dirty="0">
                <a:latin typeface="Times New Roman" pitchFamily="18" charset="0"/>
                <a:cs typeface="Times New Roman" pitchFamily="18" charset="0"/>
              </a:rPr>
              <a:t> and B. L. </a:t>
            </a:r>
            <a:r>
              <a:rPr lang="en-IN" sz="1600" dirty="0" err="1">
                <a:latin typeface="Times New Roman" pitchFamily="18" charset="0"/>
                <a:cs typeface="Times New Roman" pitchFamily="18" charset="0"/>
              </a:rPr>
              <a:t>Agba</a:t>
            </a:r>
            <a:r>
              <a:rPr lang="en-IN" sz="1600" dirty="0">
                <a:latin typeface="Times New Roman" pitchFamily="18" charset="0"/>
                <a:cs typeface="Times New Roman" pitchFamily="18" charset="0"/>
              </a:rPr>
              <a:t>, "Power Allocation for a Self-Sustainable Power Substation Monitoring System Using Wireless Transfer of Energy</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paper concludes that by optimizing the parameters of the system, a self-sustainable WSN in a power substation can be successfully deployed.</a:t>
            </a:r>
          </a:p>
          <a:p>
            <a:pPr marL="285750" indent="-285750" algn="just">
              <a:buFont typeface="Wingdings" pitchFamily="2" charset="2"/>
              <a:buChar char="v"/>
            </a:pPr>
            <a:endParaRPr lang="en-US" sz="1600" dirty="0">
              <a:latin typeface="Times New Roman" pitchFamily="18" charset="0"/>
              <a:cs typeface="Times New Roman" pitchFamily="18" charset="0"/>
            </a:endParaRPr>
          </a:p>
          <a:p>
            <a:pPr algn="just"/>
            <a:endParaRPr lang="en-US" sz="1600" dirty="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HARDWARE REQUIREMENTS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133601"/>
            <a:ext cx="3428999" cy="155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22819"/>
            <a:ext cx="2747285" cy="274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59877" y="3831550"/>
            <a:ext cx="2438399"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Arduino</a:t>
            </a:r>
            <a:r>
              <a:rPr lang="en-US" sz="1600" dirty="0" smtClean="0">
                <a:latin typeface="Times New Roman" pitchFamily="18" charset="0"/>
                <a:cs typeface="Times New Roman" pitchFamily="18" charset="0"/>
              </a:rPr>
              <a:t> Nano</a:t>
            </a:r>
            <a:endParaRPr lang="en-IN" sz="1600" dirty="0">
              <a:latin typeface="Times New Roman" pitchFamily="18" charset="0"/>
              <a:cs typeface="Times New Roman" pitchFamily="18" charset="0"/>
            </a:endParaRPr>
          </a:p>
        </p:txBody>
      </p:sp>
      <p:sp>
        <p:nvSpPr>
          <p:cNvPr id="12" name="TextBox 11"/>
          <p:cNvSpPr txBox="1"/>
          <p:nvPr/>
        </p:nvSpPr>
        <p:spPr>
          <a:xfrm>
            <a:off x="5743046" y="4374123"/>
            <a:ext cx="131959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GSM Modem</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5144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HARDWARE REQUIREMENTS</a:t>
            </a:r>
          </a:p>
        </p:txBody>
      </p:sp>
      <p:pic>
        <p:nvPicPr>
          <p:cNvPr id="2050" name="Picture 2" descr="0 - 15V 1A Step Down Non-Center Tapped Transformer | Sharvielectronics:  Best Online Electronic Products Bangal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74" y="2958887"/>
            <a:ext cx="2503849" cy="14130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07" y="4800601"/>
            <a:ext cx="156849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543" y="5029199"/>
            <a:ext cx="1648680" cy="805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3013" y="4690449"/>
            <a:ext cx="1448903" cy="14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922159"/>
            <a:ext cx="1987731" cy="1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07" y="964405"/>
            <a:ext cx="2787694" cy="193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97174" y="2597369"/>
            <a:ext cx="2579426"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             LCD </a:t>
            </a:r>
            <a:r>
              <a:rPr lang="en-IN" sz="1600" dirty="0">
                <a:latin typeface="Times New Roman" pitchFamily="18" charset="0"/>
                <a:cs typeface="Times New Roman" pitchFamily="18" charset="0"/>
              </a:rPr>
              <a:t>Display</a:t>
            </a:r>
          </a:p>
        </p:txBody>
      </p:sp>
      <p:pic>
        <p:nvPicPr>
          <p:cNvPr id="20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7883" y="1384062"/>
            <a:ext cx="2211973" cy="117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14990" y="2597369"/>
            <a:ext cx="1723809"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          Relay</a:t>
            </a:r>
            <a:endParaRPr lang="en-IN" sz="1600" dirty="0">
              <a:latin typeface="Times New Roman" pitchFamily="18" charset="0"/>
              <a:cs typeface="Times New Roman" pitchFamily="18" charset="0"/>
            </a:endParaRPr>
          </a:p>
        </p:txBody>
      </p:sp>
      <p:sp>
        <p:nvSpPr>
          <p:cNvPr id="9" name="TextBox 8"/>
          <p:cNvSpPr txBox="1"/>
          <p:nvPr/>
        </p:nvSpPr>
        <p:spPr>
          <a:xfrm>
            <a:off x="6705601" y="4344862"/>
            <a:ext cx="1981199" cy="338554"/>
          </a:xfrm>
          <a:prstGeom prst="rect">
            <a:avLst/>
          </a:prstGeom>
          <a:noFill/>
        </p:spPr>
        <p:txBody>
          <a:bodyPr wrap="square" rtlCol="0">
            <a:spAutoFit/>
          </a:bodyPr>
          <a:lstStyle/>
          <a:p>
            <a:r>
              <a:rPr lang="en-IN" sz="1600" dirty="0">
                <a:latin typeface="Times New Roman" pitchFamily="18" charset="0"/>
                <a:cs typeface="Times New Roman" pitchFamily="18" charset="0"/>
              </a:rPr>
              <a:t>Switch/Push button</a:t>
            </a:r>
          </a:p>
        </p:txBody>
      </p:sp>
      <p:sp>
        <p:nvSpPr>
          <p:cNvPr id="10" name="TextBox 9"/>
          <p:cNvSpPr txBox="1"/>
          <p:nvPr/>
        </p:nvSpPr>
        <p:spPr>
          <a:xfrm>
            <a:off x="933270" y="5834572"/>
            <a:ext cx="984565" cy="338554"/>
          </a:xfrm>
          <a:prstGeom prst="rect">
            <a:avLst/>
          </a:prstGeom>
          <a:noFill/>
        </p:spPr>
        <p:txBody>
          <a:bodyPr wrap="none" rtlCol="0">
            <a:spAutoFit/>
          </a:bodyPr>
          <a:lstStyle/>
          <a:p>
            <a:r>
              <a:rPr lang="en-IN" sz="1600" dirty="0">
                <a:latin typeface="Times New Roman" pitchFamily="18" charset="0"/>
                <a:cs typeface="Times New Roman" pitchFamily="18" charset="0"/>
              </a:rPr>
              <a:t>Capacitor</a:t>
            </a:r>
          </a:p>
        </p:txBody>
      </p:sp>
      <p:sp>
        <p:nvSpPr>
          <p:cNvPr id="11" name="TextBox 10"/>
          <p:cNvSpPr txBox="1"/>
          <p:nvPr/>
        </p:nvSpPr>
        <p:spPr>
          <a:xfrm>
            <a:off x="3201023" y="5926723"/>
            <a:ext cx="939681" cy="338554"/>
          </a:xfrm>
          <a:prstGeom prst="rect">
            <a:avLst/>
          </a:prstGeom>
          <a:noFill/>
        </p:spPr>
        <p:txBody>
          <a:bodyPr wrap="none" rtlCol="0">
            <a:spAutoFit/>
          </a:bodyPr>
          <a:lstStyle/>
          <a:p>
            <a:r>
              <a:rPr lang="en-IN" sz="1600" dirty="0">
                <a:latin typeface="Times New Roman" pitchFamily="18" charset="0"/>
                <a:cs typeface="Times New Roman" pitchFamily="18" charset="0"/>
              </a:rPr>
              <a:t>Resistors</a:t>
            </a:r>
          </a:p>
        </p:txBody>
      </p:sp>
      <p:sp>
        <p:nvSpPr>
          <p:cNvPr id="12" name="TextBox 11"/>
          <p:cNvSpPr txBox="1"/>
          <p:nvPr/>
        </p:nvSpPr>
        <p:spPr>
          <a:xfrm>
            <a:off x="5855557" y="5926723"/>
            <a:ext cx="583814" cy="307777"/>
          </a:xfrm>
          <a:prstGeom prst="rect">
            <a:avLst/>
          </a:prstGeom>
          <a:noFill/>
        </p:spPr>
        <p:txBody>
          <a:bodyPr wrap="none" rtlCol="0">
            <a:spAutoFit/>
          </a:bodyPr>
          <a:lstStyle/>
          <a:p>
            <a:r>
              <a:rPr lang="en-IN" dirty="0"/>
              <a:t>LED </a:t>
            </a: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8550" y="3276600"/>
            <a:ext cx="1414463" cy="106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9107" y="1175971"/>
            <a:ext cx="15970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019800" y="2597369"/>
            <a:ext cx="2521131"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DHT11 Temperature Sensor</a:t>
            </a:r>
            <a:endParaRPr lang="en-IN" sz="1600" dirty="0">
              <a:latin typeface="Times New Roman" pitchFamily="18" charset="0"/>
              <a:cs typeface="Times New Roman" pitchFamily="18" charset="0"/>
            </a:endParaRPr>
          </a:p>
        </p:txBody>
      </p:sp>
      <p:sp>
        <p:nvSpPr>
          <p:cNvPr id="15" name="TextBox 14"/>
          <p:cNvSpPr txBox="1"/>
          <p:nvPr/>
        </p:nvSpPr>
        <p:spPr>
          <a:xfrm>
            <a:off x="1066800" y="4344862"/>
            <a:ext cx="1600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Transformer</a:t>
            </a:r>
            <a:endParaRPr lang="en-IN" sz="1600" dirty="0">
              <a:latin typeface="Times New Roman" pitchFamily="18" charset="0"/>
              <a:cs typeface="Times New Roman" pitchFamily="18" charset="0"/>
            </a:endParaRPr>
          </a:p>
        </p:txBody>
      </p:sp>
      <p:sp>
        <p:nvSpPr>
          <p:cNvPr id="16" name="TextBox 15"/>
          <p:cNvSpPr txBox="1"/>
          <p:nvPr/>
        </p:nvSpPr>
        <p:spPr>
          <a:xfrm>
            <a:off x="4140705" y="4371937"/>
            <a:ext cx="970378"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Buzzer</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93889449"/>
      </p:ext>
    </p:extLst>
  </p:cSld>
  <p:clrMapOvr>
    <a:masterClrMapping/>
  </p:clrMapOvr>
</p:sld>
</file>

<file path=ppt/theme/theme1.xml><?xml version="1.0" encoding="utf-8"?>
<a:theme xmlns:a="http://schemas.openxmlformats.org/drawingml/2006/main" name="1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HITAM1">
      <a:dk1>
        <a:srgbClr val="262626"/>
      </a:dk1>
      <a:lt1>
        <a:srgbClr val="FFFFFF"/>
      </a:lt1>
      <a:dk2>
        <a:srgbClr val="358AF3"/>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1094</Words>
  <Application>Microsoft Office PowerPoint</Application>
  <PresentationFormat>On-screen Show (4:3)</PresentationFormat>
  <Paragraphs>159</Paragraphs>
  <Slides>21</Slides>
  <Notes>3</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1_Office Theme</vt:lpstr>
      <vt:lpstr>2_Office Theme</vt:lpstr>
      <vt:lpstr>4_Office Theme</vt:lpstr>
      <vt:lpstr>PowerPoint Presentation</vt:lpstr>
      <vt:lpstr>LIST OF CONTENTS</vt:lpstr>
      <vt:lpstr>MOTIVATION</vt:lpstr>
      <vt:lpstr>                   PROBLEM STATEMENT</vt:lpstr>
      <vt:lpstr>SPECIFIC PROJECT GOALS</vt:lpstr>
      <vt:lpstr>INTRODUCTION</vt:lpstr>
      <vt:lpstr>                         LITERATURE REVIEW</vt:lpstr>
      <vt:lpstr>                 HARDWARE REQUIREMENTS</vt:lpstr>
      <vt:lpstr>                HARDWARE REQUIREMENTS</vt:lpstr>
      <vt:lpstr>                 SOFTWARE REQUIREMENTS</vt:lpstr>
      <vt:lpstr>BLOCK DIAGRAM </vt:lpstr>
      <vt:lpstr>                           CIRCUIT DIAGRAM </vt:lpstr>
      <vt:lpstr>FLOWCHART</vt:lpstr>
      <vt:lpstr>                HARDWARE IMPLEMENTATION</vt:lpstr>
      <vt:lpstr>                                  RESULTS</vt:lpstr>
      <vt:lpstr>                                  RESULTS</vt:lpstr>
      <vt:lpstr>ADVANTAGES &amp; DISADVANTAGES</vt:lpstr>
      <vt:lpstr>                            APPLICATIONS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 prakash</dc:creator>
  <cp:lastModifiedBy>WIN10</cp:lastModifiedBy>
  <cp:revision>34</cp:revision>
  <dcterms:created xsi:type="dcterms:W3CDTF">2021-01-27T10:44:00Z</dcterms:created>
  <dcterms:modified xsi:type="dcterms:W3CDTF">2023-06-06T08:19:23Z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843D6AEE0B4C46638DEFA3BA6C38FB32</vt:lpwstr>
  </property>
  <property fmtid="{D5CDD505-2E9C-101B-9397-08002B2CF9AE}" pid="3" name="KSOProductBuildVer">
    <vt:lpwstr>1033-11.2.0.11306</vt:lpwstr>
  </property>
</Properties>
</file>