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49" r:id="rId2"/>
    <p:sldMasterId id="2147483650" r:id="rId3"/>
  </p:sldMasterIdLst>
  <p:notesMasterIdLst>
    <p:notesMasterId r:id="rId20"/>
  </p:notesMasterIdLst>
  <p:sldIdLst>
    <p:sldId id="257" r:id="rId4"/>
    <p:sldId id="258" r:id="rId5"/>
    <p:sldId id="259" r:id="rId6"/>
    <p:sldId id="260" r:id="rId7"/>
    <p:sldId id="261" r:id="rId8"/>
    <p:sldId id="262" r:id="rId9"/>
    <p:sldId id="263" r:id="rId10"/>
    <p:sldId id="264" r:id="rId11"/>
    <p:sldId id="265" r:id="rId12"/>
    <p:sldId id="266" r:id="rId13"/>
    <p:sldId id="272" r:id="rId14"/>
    <p:sldId id="274" r:id="rId15"/>
    <p:sldId id="268" r:id="rId16"/>
    <p:sldId id="269" r:id="rId17"/>
    <p:sldId id="270" r:id="rId18"/>
    <p:sldId id="271"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y Regonda"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p:cViewPr>
        <p:scale>
          <a:sx n="81" d="100"/>
          <a:sy n="81" d="100"/>
        </p:scale>
        <p:origin x="-978"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commentAuthors" Target="commentAuthor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theme" Target="theme/theme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viewProps" Target="viewProps.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1048630"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1"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2"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8633"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4"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635"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2129084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1048591" name="Google Shape;4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2" name="Google Shape;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1048609"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0"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048628" name="Google Shape;16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9"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048583" name="Google Shape;1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D8D8D"/>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2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5" name="Google Shape;2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1048597" name="Google Shape;36;p10"/>
          <p:cNvSpPr txBox="1">
            <a:spLocks noGrp="1"/>
          </p:cNvSpPr>
          <p:nvPr>
            <p:ph type="title"/>
          </p:nvPr>
        </p:nvSpPr>
        <p:spPr>
          <a:xfrm>
            <a:off x="333375" y="152400"/>
            <a:ext cx="8229600" cy="533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600" b="1">
                <a:solidFill>
                  <a:schemeClr val="lt1"/>
                </a:solidFill>
              </a:defRPr>
            </a:lvl1pPr>
            <a:lvl2pPr lvl="1" algn="ctr">
              <a:lnSpc>
                <a:spcPct val="100000"/>
              </a:lnSpc>
              <a:spcBef>
                <a:spcPts val="0"/>
              </a:spcBef>
              <a:spcAft>
                <a:spcPts val="0"/>
              </a:spcAft>
              <a:buSzPts val="1400"/>
              <a:buNone/>
            </a:lvl2pPr>
            <a:lvl3pPr lvl="2" algn="ctr">
              <a:lnSpc>
                <a:spcPct val="100000"/>
              </a:lnSpc>
              <a:spcBef>
                <a:spcPts val="0"/>
              </a:spcBef>
              <a:spcAft>
                <a:spcPts val="0"/>
              </a:spcAft>
              <a:buSzPts val="1400"/>
              <a:buNone/>
            </a:lvl3pPr>
            <a:lvl4pPr lvl="3" algn="ctr">
              <a:lnSpc>
                <a:spcPct val="100000"/>
              </a:lnSpc>
              <a:spcBef>
                <a:spcPts val="0"/>
              </a:spcBef>
              <a:spcAft>
                <a:spcPts val="0"/>
              </a:spcAft>
              <a:buSzPts val="1400"/>
              <a:buNone/>
            </a:lvl4pPr>
            <a:lvl5pPr lvl="4" algn="ctr">
              <a:lnSpc>
                <a:spcPct val="100000"/>
              </a:lnSpc>
              <a:spcBef>
                <a:spcPts val="0"/>
              </a:spcBef>
              <a:spcAft>
                <a:spcPts val="0"/>
              </a:spcAft>
              <a:buSzPts val="1400"/>
              <a:buNone/>
            </a:lvl5pPr>
            <a:lvl6pPr lvl="5" algn="ctr">
              <a:lnSpc>
                <a:spcPct val="100000"/>
              </a:lnSpc>
              <a:spcBef>
                <a:spcPts val="0"/>
              </a:spcBef>
              <a:spcAft>
                <a:spcPts val="0"/>
              </a:spcAft>
              <a:buSzPts val="1400"/>
              <a:buNone/>
            </a:lvl6pPr>
            <a:lvl7pPr lvl="6" algn="ctr">
              <a:lnSpc>
                <a:spcPct val="100000"/>
              </a:lnSpc>
              <a:spcBef>
                <a:spcPts val="0"/>
              </a:spcBef>
              <a:spcAft>
                <a:spcPts val="0"/>
              </a:spcAft>
              <a:buSzPts val="1400"/>
              <a:buNone/>
            </a:lvl7pPr>
            <a:lvl8pPr lvl="7" algn="ctr">
              <a:lnSpc>
                <a:spcPct val="100000"/>
              </a:lnSpc>
              <a:spcBef>
                <a:spcPts val="0"/>
              </a:spcBef>
              <a:spcAft>
                <a:spcPts val="0"/>
              </a:spcAft>
              <a:buSzPts val="1400"/>
              <a:buNone/>
            </a:lvl8pPr>
            <a:lvl9pPr lvl="8" algn="ctr">
              <a:lnSpc>
                <a:spcPct val="100000"/>
              </a:lnSpc>
              <a:spcBef>
                <a:spcPts val="0"/>
              </a:spcBef>
              <a:spcAft>
                <a:spcPts val="0"/>
              </a:spcAft>
              <a:buSzPts val="1400"/>
              <a:bu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theme" Target="../theme/theme2.xml" /><Relationship Id="rId1" Type="http://schemas.openxmlformats.org/officeDocument/2006/relationships/slideLayout" Target="../slideLayouts/slideLayout2.xml"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theme" Target="../theme/theme3.xml" /><Relationship Id="rId1" Type="http://schemas.openxmlformats.org/officeDocument/2006/relationships/slideLayout" Target="../slideLayouts/slideLayout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2097152" name="Google Shape;10;p5" descr="F:\2018\HITAM\001 NAAC Presentation\ARTWORK\03 HITAM Coverpage_v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576" name="Google Shape;11;p5"/>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77" name="Google Shape;12;p5"/>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78" name="Google Shape;13;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79" name="Google Shape;14;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0" name="Google Shape;1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1" name="Google Shape;1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2" name="Google Shape;1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8D8D8D"/>
              </a:buClr>
              <a:buSzPts val="1200"/>
              <a:buFont typeface="Arial" panose="020B0604020202020204"/>
              <a:buNone/>
              <a:defRPr sz="1200" b="0" i="0" u="none" strike="noStrike" cap="none">
                <a:solidFill>
                  <a:srgbClr val="8D8D8D"/>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pic>
        <p:nvPicPr>
          <p:cNvPr id="2097153" name="Google Shape;30;p9" descr="F:\2018\HITAM\001 NAAC Presentation\ARTWORK\03 HITAM Inside page_v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593" name="Google Shape;31;p9"/>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4" name="Google Shape;32;p9"/>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5" name="Google Shape;33;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596" name="Google Shape;34;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pic>
        <p:nvPicPr>
          <p:cNvPr id="2097159" name="Google Shape;38;p11" descr="F:\2018\HITAM\001 NAAC Presentation\ARTWORK\03 HITAM Thank you_03.jpg"/>
          <p:cNvPicPr preferRelativeResize="0">
            <a:picLocks/>
          </p:cNvPicPr>
          <p:nvPr/>
        </p:nvPicPr>
        <p:blipFill rotWithShape="1">
          <a:blip r:embed="rId3"/>
          <a:srcRect/>
          <a:stretch>
            <a:fillRect/>
          </a:stretch>
        </p:blipFill>
        <p:spPr>
          <a:xfrm>
            <a:off x="0" y="0"/>
            <a:ext cx="9144000" cy="6858000"/>
          </a:xfrm>
          <a:prstGeom prst="rect">
            <a:avLst/>
          </a:prstGeom>
          <a:noFill/>
          <a:ln>
            <a:noFill/>
          </a:ln>
        </p:spPr>
      </p:pic>
      <p:sp>
        <p:nvSpPr>
          <p:cNvPr id="1048623" name="Google Shape;39;p11"/>
          <p:cNvSpPr txBox="1"/>
          <p:nvPr/>
        </p:nvSpPr>
        <p:spPr>
          <a:xfrm>
            <a:off x="381000" y="6521450"/>
            <a:ext cx="4572000" cy="2001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panose="020B0604020202020204"/>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 Copyrights 2018 HITAM.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24" name="Google Shape;40;p11"/>
          <p:cNvSpPr txBox="1"/>
          <p:nvPr/>
        </p:nvSpPr>
        <p:spPr>
          <a:xfrm>
            <a:off x="8431212" y="6521450"/>
            <a:ext cx="457200" cy="246000"/>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panose="020B0604020202020204"/>
              <a:buNone/>
            </a:pPr>
            <a:fld id="{00000000-1234-1234-1234-123412341234}" type="slidenum">
              <a:rPr lang="en-US" sz="1000" b="0" i="0" u="none" strike="noStrike" cap="none">
                <a:solidFill>
                  <a:srgbClr val="3C3C3C"/>
                </a:solidFill>
                <a:latin typeface="Arial" panose="020B0604020202020204"/>
                <a:ea typeface="Arial" panose="020B0604020202020204"/>
                <a:cs typeface="Arial" panose="020B0604020202020204"/>
                <a:sym typeface="Arial" panose="020B0604020202020204"/>
              </a:rPr>
              <a:t>‹#›</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25" name="Google Shape;4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48626" name="Google Shape;42;p1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file:///C:\Users\Pooja\AppData\Local\Temp\wps\INetCache\f1e32c6d744bc4ab9822a606e7bd21d4" TargetMode="Externa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1048586" name="Google Shape;49;p1"/>
          <p:cNvSpPr txBox="1"/>
          <p:nvPr/>
        </p:nvSpPr>
        <p:spPr>
          <a:xfrm>
            <a:off x="152400" y="685800"/>
            <a:ext cx="7340100" cy="8940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chemeClr val="tx2"/>
                </a:solidFill>
                <a:latin typeface="Times New Roman" panose="02020603050405020304" pitchFamily="18" charset="0"/>
                <a:cs typeface="Times New Roman" panose="02020603050405020304" pitchFamily="18" charset="0"/>
              </a:rPr>
              <a:t>HYDERABAD INSTITUTE OF</a:t>
            </a:r>
          </a:p>
          <a:p>
            <a:pPr marL="0" lvl="0" indent="0" algn="ctr" rtl="0">
              <a:spcBef>
                <a:spcPts val="0"/>
              </a:spcBef>
              <a:spcAft>
                <a:spcPts val="0"/>
              </a:spcAft>
              <a:buNone/>
            </a:pPr>
            <a:r>
              <a:rPr lang="en-US" sz="2400" b="1" dirty="0">
                <a:solidFill>
                  <a:schemeClr val="tx2"/>
                </a:solidFill>
                <a:latin typeface="Times New Roman" panose="02020603050405020304" pitchFamily="18" charset="0"/>
                <a:cs typeface="Times New Roman" panose="02020603050405020304" pitchFamily="18" charset="0"/>
              </a:rPr>
              <a:t> TECHNOLOGY AND MANAGEMENT</a:t>
            </a:r>
            <a:endParaRPr sz="2400" b="1" dirty="0">
              <a:solidFill>
                <a:schemeClr val="tx2"/>
              </a:solidFill>
              <a:latin typeface="Times New Roman" panose="02020603050405020304" pitchFamily="18" charset="0"/>
              <a:cs typeface="Times New Roman" panose="02020603050405020304" pitchFamily="18" charset="0"/>
            </a:endParaRPr>
          </a:p>
        </p:txBody>
      </p:sp>
      <p:sp>
        <p:nvSpPr>
          <p:cNvPr id="1048587" name="TextBox 8"/>
          <p:cNvSpPr txBox="1"/>
          <p:nvPr/>
        </p:nvSpPr>
        <p:spPr>
          <a:xfrm>
            <a:off x="457200" y="1922782"/>
            <a:ext cx="8077200" cy="1384995"/>
          </a:xfrm>
          <a:prstGeom prst="rect">
            <a:avLst/>
          </a:prstGeom>
          <a:noFill/>
        </p:spPr>
        <p:txBody>
          <a:bodyPr wrap="square" rtlCol="0">
            <a:sp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Design And Implementation of  </a:t>
            </a:r>
          </a:p>
          <a:p>
            <a:pPr algn="ctr"/>
            <a:r>
              <a:rPr lang="en-US" sz="2800" b="1" i="1" dirty="0">
                <a:solidFill>
                  <a:schemeClr val="bg1"/>
                </a:solidFill>
                <a:latin typeface="Times New Roman" panose="02020603050405020304" pitchFamily="18" charset="0"/>
                <a:cs typeface="Times New Roman" panose="02020603050405020304" pitchFamily="18" charset="0"/>
              </a:rPr>
              <a:t>Traffic Light  Control Using Verilog    </a:t>
            </a:r>
          </a:p>
          <a:p>
            <a:pPr algn="ctr"/>
            <a:endParaRPr lang="en-US" sz="2800" b="1" i="1" dirty="0">
              <a:solidFill>
                <a:schemeClr val="bg1"/>
              </a:solidFill>
              <a:latin typeface="Times New Roman" panose="02020603050405020304" pitchFamily="18" charset="0"/>
              <a:cs typeface="Times New Roman" panose="02020603050405020304" pitchFamily="18" charset="0"/>
            </a:endParaRPr>
          </a:p>
        </p:txBody>
      </p:sp>
      <p:sp>
        <p:nvSpPr>
          <p:cNvPr id="1048588" name="TextBox 9"/>
          <p:cNvSpPr txBox="1"/>
          <p:nvPr/>
        </p:nvSpPr>
        <p:spPr>
          <a:xfrm>
            <a:off x="1981200" y="5181600"/>
            <a:ext cx="5181600" cy="307777"/>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MINI PROJECT ACADEMIC YEAR : 2022-2023</a:t>
            </a:r>
          </a:p>
        </p:txBody>
      </p:sp>
      <p:sp>
        <p:nvSpPr>
          <p:cNvPr id="1048589" name="TextBox 5"/>
          <p:cNvSpPr txBox="1"/>
          <p:nvPr/>
        </p:nvSpPr>
        <p:spPr>
          <a:xfrm>
            <a:off x="152400" y="160469"/>
            <a:ext cx="4572000" cy="368300"/>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THE TEAM - (BATCH NO : 2 )</a:t>
            </a:r>
          </a:p>
        </p:txBody>
      </p:sp>
      <p:sp>
        <p:nvSpPr>
          <p:cNvPr id="1048590" name="TextBox 7"/>
          <p:cNvSpPr txBox="1"/>
          <p:nvPr/>
        </p:nvSpPr>
        <p:spPr>
          <a:xfrm>
            <a:off x="762000" y="3464808"/>
            <a:ext cx="4800600" cy="181588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Student Name                         Roll number</a:t>
            </a:r>
          </a:p>
          <a:p>
            <a:r>
              <a:rPr lang="en-US" b="1" dirty="0">
                <a:solidFill>
                  <a:schemeClr val="bg1"/>
                </a:solidFill>
                <a:latin typeface="Times New Roman" panose="02020603050405020304" pitchFamily="18" charset="0"/>
                <a:cs typeface="Times New Roman" panose="02020603050405020304" pitchFamily="18" charset="0"/>
              </a:rPr>
              <a:t> B.Poojitha.                              19E51A0410</a:t>
            </a:r>
          </a:p>
          <a:p>
            <a:r>
              <a:rPr lang="en-US" b="1" dirty="0">
                <a:solidFill>
                  <a:schemeClr val="bg1"/>
                </a:solidFill>
                <a:latin typeface="Times New Roman" panose="02020603050405020304" pitchFamily="18" charset="0"/>
                <a:cs typeface="Times New Roman" panose="02020603050405020304" pitchFamily="18" charset="0"/>
              </a:rPr>
              <a:t> B. Sandhya.                            19E51A0408</a:t>
            </a:r>
          </a:p>
          <a:p>
            <a:r>
              <a:rPr lang="en-US" b="1" dirty="0">
                <a:solidFill>
                  <a:schemeClr val="bg1"/>
                </a:solidFill>
                <a:latin typeface="Times New Roman" panose="02020603050405020304" pitchFamily="18" charset="0"/>
                <a:cs typeface="Times New Roman" panose="02020603050405020304" pitchFamily="18" charset="0"/>
              </a:rPr>
              <a:t> B. Rakesh.                               19E51A0413</a:t>
            </a:r>
          </a:p>
          <a:p>
            <a:r>
              <a:rPr lang="en-US" b="1" dirty="0">
                <a:solidFill>
                  <a:schemeClr val="bg1"/>
                </a:solidFill>
                <a:latin typeface="Times New Roman" panose="02020603050405020304" pitchFamily="18" charset="0"/>
                <a:cs typeface="Times New Roman" panose="02020603050405020304" pitchFamily="18" charset="0"/>
              </a:rPr>
              <a:t> N. Prashanth Reddy</a:t>
            </a:r>
            <a:r>
              <a:rPr lang="en-US" b="1">
                <a:solidFill>
                  <a:schemeClr val="bg1"/>
                </a:solidFill>
                <a:latin typeface="Times New Roman" panose="02020603050405020304" pitchFamily="18" charset="0"/>
                <a:cs typeface="Times New Roman" panose="02020603050405020304" pitchFamily="18" charset="0"/>
              </a:rPr>
              <a:t>.              18E51A0465 </a:t>
            </a:r>
            <a:endParaRPr lang="en-US"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INTERNAL</a:t>
            </a:r>
            <a:r>
              <a:rPr lang="en-US" sz="1400" b="1" dirty="0">
                <a:solidFill>
                  <a:schemeClr val="bg1"/>
                </a:solidFill>
                <a:latin typeface="Times New Roman" panose="02020603050405020304" pitchFamily="18" charset="0"/>
                <a:cs typeface="Times New Roman" panose="02020603050405020304" pitchFamily="18" charset="0"/>
              </a:rPr>
              <a:t> GUIDE :   	Faculty name, Designation	</a:t>
            </a:r>
          </a:p>
          <a:p>
            <a:r>
              <a:rPr lang="en-US" b="1" dirty="0">
                <a:solidFill>
                  <a:schemeClr val="bg1"/>
                </a:solidFill>
                <a:latin typeface="Times New Roman" panose="02020603050405020304" pitchFamily="18" charset="0"/>
                <a:cs typeface="Times New Roman" panose="02020603050405020304" pitchFamily="18" charset="0"/>
              </a:rPr>
              <a:t>	           P.Santhosh,.        Assistant professor </a:t>
            </a:r>
            <a:endParaRPr lang="en-US" sz="1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pPr algn="ctr"/>
            <a:r>
              <a:rPr lang="en-IN" dirty="0"/>
              <a:t>FLOWCHART</a:t>
            </a:r>
          </a:p>
        </p:txBody>
      </p:sp>
      <p:pic>
        <p:nvPicPr>
          <p:cNvPr id="2097156" name="Picture 99"/>
          <p:cNvPicPr>
            <a:picLocks/>
          </p:cNvPicPr>
          <p:nvPr/>
        </p:nvPicPr>
        <p:blipFill>
          <a:blip r:link="rId2"/>
          <a:stretch>
            <a:fillRect/>
          </a:stretch>
        </p:blipFill>
        <p:spPr>
          <a:xfrm flipH="1">
            <a:off x="4572635" y="3429000"/>
            <a:ext cx="1270000" cy="454025"/>
          </a:xfrm>
          <a:prstGeom prst="rect">
            <a:avLst/>
          </a:prstGeom>
          <a:noFill/>
          <a:ln w="9525">
            <a:noFill/>
          </a:ln>
        </p:spPr>
      </p:pic>
      <p:pic>
        <p:nvPicPr>
          <p:cNvPr id="2097157" name="Picture 3" descr="2-Figure1-1"/>
          <p:cNvPicPr>
            <a:picLocks noChangeAspect="1"/>
          </p:cNvPicPr>
          <p:nvPr/>
        </p:nvPicPr>
        <p:blipFill>
          <a:blip r:embed="rId3"/>
          <a:stretch>
            <a:fillRect/>
          </a:stretch>
        </p:blipFill>
        <p:spPr>
          <a:xfrm>
            <a:off x="4572635" y="1295400"/>
            <a:ext cx="3870959" cy="33528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86" y="1485900"/>
            <a:ext cx="3487614"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43000" y="4648199"/>
            <a:ext cx="2743200" cy="276999"/>
          </a:xfrm>
          <a:prstGeom prst="rect">
            <a:avLst/>
          </a:prstGeom>
          <a:noFill/>
        </p:spPr>
        <p:txBody>
          <a:bodyPr wrap="square" rtlCol="0">
            <a:spAutoFit/>
          </a:bodyPr>
          <a:lstStyle/>
          <a:p>
            <a:pPr algn="ctr"/>
            <a:r>
              <a:rPr lang="en-IN" sz="1200" b="1" dirty="0">
                <a:latin typeface="Times New Roman" pitchFamily="18" charset="0"/>
                <a:cs typeface="Times New Roman" pitchFamily="18" charset="0"/>
              </a:rPr>
              <a:t>     Fig.2: Moore’s Machine Cycle</a:t>
            </a:r>
          </a:p>
        </p:txBody>
      </p:sp>
      <p:sp>
        <p:nvSpPr>
          <p:cNvPr id="4" name="TextBox 3"/>
          <p:cNvSpPr txBox="1"/>
          <p:nvPr/>
        </p:nvSpPr>
        <p:spPr>
          <a:xfrm>
            <a:off x="4572636" y="4648200"/>
            <a:ext cx="4037964" cy="276999"/>
          </a:xfrm>
          <a:prstGeom prst="rect">
            <a:avLst/>
          </a:prstGeom>
          <a:noFill/>
        </p:spPr>
        <p:txBody>
          <a:bodyPr wrap="square" rtlCol="0">
            <a:spAutoFit/>
          </a:bodyPr>
          <a:lstStyle/>
          <a:p>
            <a:pPr algn="ctr"/>
            <a:r>
              <a:rPr lang="en-IN" sz="1200" b="1" dirty="0">
                <a:latin typeface="Times New Roman" pitchFamily="18" charset="0"/>
                <a:cs typeface="Times New Roman" pitchFamily="18" charset="0"/>
              </a:rPr>
              <a:t>Fig.3: Four Way Junction Road with Traffic lights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18AC-6B5C-18C2-7158-B83D1B59CEA1}"/>
              </a:ext>
            </a:extLst>
          </p:cNvPr>
          <p:cNvSpPr>
            <a:spLocks noGrp="1"/>
          </p:cNvSpPr>
          <p:nvPr>
            <p:ph type="title"/>
          </p:nvPr>
        </p:nvSpPr>
        <p:spPr/>
        <p:txBody>
          <a:bodyPr/>
          <a:lstStyle/>
          <a:p>
            <a:r>
              <a:rPr lang="en-US" dirty="0"/>
              <a:t>              STATE DIAGRAM &amp; STATE TABLE </a:t>
            </a:r>
          </a:p>
        </p:txBody>
      </p:sp>
      <p:pic>
        <p:nvPicPr>
          <p:cNvPr id="6" name="Picture 6">
            <a:extLst>
              <a:ext uri="{FF2B5EF4-FFF2-40B4-BE49-F238E27FC236}">
                <a16:creationId xmlns:a16="http://schemas.microsoft.com/office/drawing/2014/main" id="{0F051074-F9DB-E84B-050A-859A5F333B34}"/>
              </a:ext>
            </a:extLst>
          </p:cNvPr>
          <p:cNvPicPr>
            <a:picLocks noChangeAspect="1"/>
          </p:cNvPicPr>
          <p:nvPr/>
        </p:nvPicPr>
        <p:blipFill>
          <a:blip r:embed="rId2"/>
          <a:stretch>
            <a:fillRect/>
          </a:stretch>
        </p:blipFill>
        <p:spPr>
          <a:xfrm>
            <a:off x="762000" y="1666174"/>
            <a:ext cx="3581400" cy="259785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77" y="1295400"/>
            <a:ext cx="3494087"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83900" y="4419599"/>
            <a:ext cx="1301959" cy="276999"/>
          </a:xfrm>
          <a:prstGeom prst="rect">
            <a:avLst/>
          </a:prstGeom>
          <a:noFill/>
        </p:spPr>
        <p:txBody>
          <a:bodyPr wrap="none" rtlCol="0">
            <a:spAutoFit/>
          </a:bodyPr>
          <a:lstStyle/>
          <a:p>
            <a:r>
              <a:rPr lang="en-IN" sz="1200" b="1" dirty="0">
                <a:latin typeface="Times New Roman" pitchFamily="18" charset="0"/>
                <a:cs typeface="Times New Roman" pitchFamily="18" charset="0"/>
              </a:rPr>
              <a:t>Fig.4: State table</a:t>
            </a:r>
          </a:p>
        </p:txBody>
      </p:sp>
      <p:sp>
        <p:nvSpPr>
          <p:cNvPr id="4" name="TextBox 3"/>
          <p:cNvSpPr txBox="1"/>
          <p:nvPr/>
        </p:nvSpPr>
        <p:spPr>
          <a:xfrm>
            <a:off x="5562600" y="4264025"/>
            <a:ext cx="1981200" cy="830997"/>
          </a:xfrm>
          <a:prstGeom prst="rect">
            <a:avLst/>
          </a:prstGeom>
          <a:noFill/>
        </p:spPr>
        <p:txBody>
          <a:bodyPr wrap="square" rtlCol="0">
            <a:spAutoFit/>
          </a:bodyPr>
          <a:lstStyle/>
          <a:p>
            <a:pPr algn="ctr"/>
            <a:endParaRPr lang="en-IN" sz="1200" b="1" dirty="0">
              <a:latin typeface="Times New Roman" pitchFamily="18" charset="0"/>
              <a:cs typeface="Times New Roman" pitchFamily="18" charset="0"/>
            </a:endParaRPr>
          </a:p>
          <a:p>
            <a:pPr algn="ctr"/>
            <a:r>
              <a:rPr lang="en-IN" sz="1200" b="1" dirty="0">
                <a:latin typeface="Times New Roman" pitchFamily="18" charset="0"/>
                <a:cs typeface="Times New Roman" pitchFamily="18" charset="0"/>
              </a:rPr>
              <a:t>Fig.5: State Diagram</a:t>
            </a:r>
          </a:p>
          <a:p>
            <a:pPr algn="ctr"/>
            <a:endParaRPr lang="en-IN" sz="1200" b="1" dirty="0">
              <a:latin typeface="Times New Roman" pitchFamily="18" charset="0"/>
              <a:cs typeface="Times New Roman" pitchFamily="18" charset="0"/>
            </a:endParaRPr>
          </a:p>
          <a:p>
            <a:pPr algn="ctr"/>
            <a:endParaRPr lang="en-IN" sz="1200" b="1" dirty="0">
              <a:latin typeface="Times New Roman" pitchFamily="18" charset="0"/>
              <a:cs typeface="Times New Roman" pitchFamily="18" charset="0"/>
            </a:endParaRPr>
          </a:p>
        </p:txBody>
      </p:sp>
    </p:spTree>
    <p:extLst>
      <p:ext uri="{BB962C8B-B14F-4D97-AF65-F5344CB8AC3E}">
        <p14:creationId xmlns:p14="http://schemas.microsoft.com/office/powerpoint/2010/main" val="18656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IMPLEMENTATION AND RESULTS</a:t>
            </a:r>
            <a:endParaRPr lang="en-IN" dirty="0"/>
          </a:p>
        </p:txBody>
      </p:sp>
      <p:pic>
        <p:nvPicPr>
          <p:cNvPr id="3" name="image11.jpeg"/>
          <p:cNvPicPr/>
          <p:nvPr/>
        </p:nvPicPr>
        <p:blipFill>
          <a:blip r:embed="rId2" cstate="print"/>
          <a:stretch>
            <a:fillRect/>
          </a:stretch>
        </p:blipFill>
        <p:spPr>
          <a:xfrm>
            <a:off x="1143000" y="1371600"/>
            <a:ext cx="6781800" cy="3810000"/>
          </a:xfrm>
          <a:prstGeom prst="rect">
            <a:avLst/>
          </a:prstGeom>
        </p:spPr>
      </p:pic>
    </p:spTree>
    <p:extLst>
      <p:ext uri="{BB962C8B-B14F-4D97-AF65-F5344CB8AC3E}">
        <p14:creationId xmlns:p14="http://schemas.microsoft.com/office/powerpoint/2010/main" val="203308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333375" y="152400"/>
            <a:ext cx="8229600" cy="533400"/>
          </a:xfrm>
        </p:spPr>
        <p:txBody>
          <a:bodyPr/>
          <a:lstStyle/>
          <a:p>
            <a:pPr algn="ctr"/>
            <a:r>
              <a:rPr lang="en-US" dirty="0"/>
              <a:t>ADVANTAGES </a:t>
            </a:r>
          </a:p>
        </p:txBody>
      </p:sp>
      <p:sp>
        <p:nvSpPr>
          <p:cNvPr id="1048617" name="Text Box 1"/>
          <p:cNvSpPr txBox="1"/>
          <p:nvPr/>
        </p:nvSpPr>
        <p:spPr>
          <a:xfrm>
            <a:off x="967105" y="1666240"/>
            <a:ext cx="7423827" cy="3970318"/>
          </a:xfrm>
          <a:prstGeom prst="rect">
            <a:avLst/>
          </a:prstGeom>
          <a:noFill/>
        </p:spPr>
        <p:txBody>
          <a:bodyPr wrap="none" rtlCol="0">
            <a:spAutoFit/>
            <a:scene3d>
              <a:camera prst="orthographicFront"/>
              <a:lightRig rig="threePt" dir="t"/>
            </a:scene3d>
          </a:bodyPr>
          <a:lstStyle/>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Helps in reducing the frequency of an accident of some special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nature </a:t>
            </a:r>
            <a:r>
              <a:rPr lang="en-US" sz="1800" dirty="0" err="1">
                <a:solidFill>
                  <a:schemeClr val="tx1"/>
                </a:solidFill>
                <a:effectLst>
                  <a:outerShdw blurRad="38100" dist="19050" dir="2700000" algn="tl" rotWithShape="0">
                    <a:schemeClr val="dk1">
                      <a:alpha val="40000"/>
                    </a:schemeClr>
                  </a:outerShdw>
                </a:effectLst>
              </a:rPr>
              <a:t>i.e</a:t>
            </a:r>
            <a:r>
              <a:rPr lang="en-US" sz="1800" dirty="0">
                <a:solidFill>
                  <a:schemeClr val="tx1"/>
                </a:solidFill>
                <a:effectLst>
                  <a:outerShdw blurRad="38100" dist="19050" dir="2700000" algn="tl" rotWithShape="0">
                    <a:schemeClr val="dk1">
                      <a:alpha val="40000"/>
                    </a:schemeClr>
                  </a:outerShdw>
                </a:effectLst>
              </a:rPr>
              <a:t>; Right angle accidents.</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They intercept heavy traffic to allow traffic to cross the road</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intersection safely.</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They direct traffic on different routes without excessive congestion.</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It reduces the cost by doing this project in Verilog rather than using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embedded systems.</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Power consumption is less</a:t>
            </a:r>
          </a:p>
          <a:p>
            <a:pPr marL="285750" indent="-285750">
              <a:buFont typeface="Wingdings" panose="05000000000000000000" charset="0"/>
              <a:buChar char="v"/>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endParaRPr lang="en-US" sz="1800" dirty="0">
              <a:solidFill>
                <a:schemeClr val="tx1"/>
              </a:solidFill>
              <a:effectLst>
                <a:outerShdw blurRad="38100" dist="19050" dir="2700000" algn="tl" rotWithShape="0">
                  <a:schemeClr val="dk1">
                    <a:alpha val="40000"/>
                  </a:schemeClr>
                </a:outerShdw>
              </a:effectLst>
            </a:endParaRPr>
          </a:p>
        </p:txBody>
      </p:sp>
      <p:sp>
        <p:nvSpPr>
          <p:cNvPr id="1048618" name="Text Box 4"/>
          <p:cNvSpPr txBox="1"/>
          <p:nvPr/>
        </p:nvSpPr>
        <p:spPr>
          <a:xfrm>
            <a:off x="685800" y="1143000"/>
            <a:ext cx="2639060" cy="460375"/>
          </a:xfrm>
          <a:prstGeom prst="rect">
            <a:avLst/>
          </a:prstGeom>
          <a:noFill/>
        </p:spPr>
        <p:txBody>
          <a:bodyPr wrap="square" rtlCol="0">
            <a:spAutoFit/>
          </a:bodyPr>
          <a:lstStyle/>
          <a:p>
            <a:r>
              <a:rPr lang="en-US" sz="2400"/>
              <a:t>ADVANTAGES: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dirty="0"/>
              <a:t>Conclusion</a:t>
            </a:r>
            <a:endParaRPr lang="en-IN" dirty="0"/>
          </a:p>
        </p:txBody>
      </p:sp>
      <p:sp>
        <p:nvSpPr>
          <p:cNvPr id="1048620" name="Text Box 7"/>
          <p:cNvSpPr txBox="1"/>
          <p:nvPr/>
        </p:nvSpPr>
        <p:spPr>
          <a:xfrm>
            <a:off x="806450" y="1389380"/>
            <a:ext cx="7816850" cy="2225041"/>
          </a:xfrm>
          <a:prstGeom prst="rect">
            <a:avLst/>
          </a:prstGeom>
          <a:noFill/>
        </p:spPr>
        <p:txBody>
          <a:bodyPr wrap="square" rtlCol="0">
            <a:spAutoFit/>
            <a:scene3d>
              <a:camera prst="orthographicFront"/>
              <a:lightRig rig="threePt" dir="t"/>
            </a:scene3d>
          </a:bodyPr>
          <a:lstStyle/>
          <a:p>
            <a:pPr marL="285750" indent="-285750" algn="l">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By using this system we can avoid many problems like traffic jams,</a:t>
            </a:r>
          </a:p>
          <a:p>
            <a:pPr marL="0" indent="0" algn="l">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accidents and violation of traffic rules to a great extent. We can save</a:t>
            </a:r>
          </a:p>
          <a:p>
            <a:pPr marL="0" indent="0" algn="l">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our most valuable time for various other purposes rather than in </a:t>
            </a:r>
          </a:p>
          <a:p>
            <a:pPr marL="0" indent="0" algn="l">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heavy traffic jams. </a:t>
            </a:r>
          </a:p>
          <a:p>
            <a:pPr marL="0" indent="0" algn="l">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The traffic signals change depending on the priority of heavy traffic</a:t>
            </a:r>
          </a:p>
          <a:p>
            <a:pPr marL="0" indent="0" algn="l">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on three colors they are red, green and yellow. Hence in this</a:t>
            </a:r>
          </a:p>
          <a:p>
            <a:pPr marL="0" indent="0" algn="l">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project gives effective results.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pPr algn="ctr"/>
            <a:r>
              <a:rPr lang="en-US" dirty="0"/>
              <a:t>REFERENCES</a:t>
            </a:r>
          </a:p>
        </p:txBody>
      </p:sp>
      <p:sp>
        <p:nvSpPr>
          <p:cNvPr id="1048622" name="Rectangle 2"/>
          <p:cNvSpPr/>
          <p:nvPr/>
        </p:nvSpPr>
        <p:spPr>
          <a:xfrm>
            <a:off x="716280" y="1264285"/>
            <a:ext cx="7736840" cy="3723640"/>
          </a:xfrm>
          <a:prstGeom prst="rect">
            <a:avLst/>
          </a:prstGeom>
        </p:spPr>
        <p:txBody>
          <a:bodyPr wrap="square">
            <a:spAutoFit/>
          </a:bodyPr>
          <a:lstStyle/>
          <a:p>
            <a:pPr algn="just">
              <a:lnSpc>
                <a:spcPct val="115000"/>
              </a:lnSpc>
            </a:pPr>
            <a:r>
              <a:rPr lang="en-US" sz="1600" dirty="0"/>
              <a:t>[1] https://www.slideshare.net/ChetanDabral1/traffic-light-controller-with-verilog </a:t>
            </a:r>
          </a:p>
          <a:p>
            <a:pPr algn="just">
              <a:lnSpc>
                <a:spcPct val="115000"/>
              </a:lnSpc>
            </a:pPr>
            <a:r>
              <a:rPr lang="en-US" sz="1600" dirty="0"/>
              <a:t>[2]  K.P.R.RATNA RAJU, R.DOLAKSHARI DURGA, B.SRIHARI, M.VENKATA KISHORE, L.BHARATHI, “ DESIGN AND IMPLEMENTATION OF REAL TIME TRAFFIC </a:t>
            </a:r>
          </a:p>
          <a:p>
            <a:pPr algn="just">
              <a:lnSpc>
                <a:spcPct val="115000"/>
              </a:lnSpc>
            </a:pPr>
            <a:r>
              <a:rPr lang="en-US" sz="1600" dirty="0"/>
              <a:t>CONTROL SYSTEM,Volume IX Issue IV APRIL 2020 ,ISSN : 0950-0707</a:t>
            </a:r>
          </a:p>
          <a:p>
            <a:pPr algn="just">
              <a:lnSpc>
                <a:spcPct val="115000"/>
              </a:lnSpc>
            </a:pPr>
            <a:r>
              <a:rPr lang="en-US" sz="1600" dirty="0"/>
              <a:t>[3] https://www.skyfilabs.com/project-ideas/design-and-implementation-of-a-real-time-traffic-light-control</a:t>
            </a:r>
          </a:p>
          <a:p>
            <a:pPr algn="just">
              <a:lnSpc>
                <a:spcPct val="115000"/>
              </a:lnSpc>
            </a:pPr>
            <a:r>
              <a:rPr lang="en-US" sz="1600" dirty="0"/>
              <a:t>[4] Akshay Bidwai1, Abhiyash Hodge2, Hrishikesh Humnabakar3,” Traffic light control system using verilog designing” in international journal of current engineering and scientific research(IJCESR), Volume-5,Issue-7,2018.</a:t>
            </a:r>
          </a:p>
          <a:p>
            <a:pPr algn="just">
              <a:lnSpc>
                <a:spcPct val="115000"/>
              </a:lnSpc>
            </a:pPr>
            <a:r>
              <a:rPr lang="en-US" sz="1600" dirty="0"/>
              <a:t>[5] https://www.slideshare.net/ChetanDabral1/traffic-light-controller-with-verilog</a:t>
            </a:r>
          </a:p>
          <a:p>
            <a:pPr algn="just">
              <a:lnSpc>
                <a:spcPct val="115000"/>
              </a:lnSpc>
            </a:pPr>
            <a:r>
              <a:rPr lang="en-US" sz="1600" dirty="0">
                <a:solidFill>
                  <a:schemeClr val="tx1"/>
                </a:solidFill>
                <a:latin typeface="Times New Roman" panose="02020603050405020304" pitchFamily="18" charset="0"/>
                <a:cs typeface="Times New Roman" panose="02020603050405020304" pitchFamily="18" charset="0"/>
              </a:rPr>
              <a:t> https://www.researchgate.net/publication/338458961_Design_and_implementation_of_smart_traffic_light_controller_using_VHDL_language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048627" name="TextBox 3"/>
          <p:cNvSpPr txBox="1"/>
          <p:nvPr/>
        </p:nvSpPr>
        <p:spPr>
          <a:xfrm>
            <a:off x="2362200" y="2590800"/>
            <a:ext cx="5181600" cy="1015663"/>
          </a:xfrm>
          <a:prstGeom prst="rect">
            <a:avLst/>
          </a:prstGeom>
          <a:noFill/>
        </p:spPr>
        <p:txBody>
          <a:bodyPr wrap="square" rtlCol="0">
            <a:spAutoFit/>
          </a:bodyPr>
          <a:lstStyle/>
          <a:p>
            <a:r>
              <a:rPr lang="en-US" sz="6000"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IN" dirty="0"/>
              <a:t>LIST OF CONTENTS</a:t>
            </a:r>
          </a:p>
        </p:txBody>
      </p:sp>
      <p:sp>
        <p:nvSpPr>
          <p:cNvPr id="1048599" name="TextBox 3"/>
          <p:cNvSpPr txBox="1"/>
          <p:nvPr/>
        </p:nvSpPr>
        <p:spPr>
          <a:xfrm>
            <a:off x="990600" y="1295400"/>
            <a:ext cx="4572000" cy="432054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Motivation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Existing model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Specific Project goals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Block diagram / Construction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Flow chart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Circuit diagram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 and Disadvantages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pPr algn="ctr"/>
            <a:r>
              <a:rPr lang="en-IN" dirty="0"/>
              <a:t>MOTIVATION</a:t>
            </a:r>
          </a:p>
        </p:txBody>
      </p:sp>
      <p:sp>
        <p:nvSpPr>
          <p:cNvPr id="1048601" name="Text Box 2"/>
          <p:cNvSpPr txBox="1"/>
          <p:nvPr/>
        </p:nvSpPr>
        <p:spPr>
          <a:xfrm>
            <a:off x="450850" y="1680482"/>
            <a:ext cx="7994650" cy="1477328"/>
          </a:xfrm>
          <a:prstGeom prst="rect">
            <a:avLst/>
          </a:prstGeom>
          <a:noFill/>
        </p:spPr>
        <p:txBody>
          <a:bodyPr wrap="square" rtlCol="0">
            <a:spAutoFit/>
            <a:scene3d>
              <a:camera prst="orthographicFront"/>
              <a:lightRig rig="threePt" dir="t"/>
            </a:scene3d>
          </a:bodyPr>
          <a:lstStyle/>
          <a:p>
            <a:pPr marL="285750" lvl="0" indent="-285750" algn="ctr" rtl="0">
              <a:spcBef>
                <a:spcPts val="0"/>
              </a:spcBef>
              <a:spcAft>
                <a:spcPts val="0"/>
              </a:spcAft>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sym typeface="+mn-ea"/>
              </a:rPr>
              <a:t> The Aim of the project is to design and implementation of Traffic Control System using </a:t>
            </a:r>
            <a:r>
              <a:rPr lang="en-US" sz="1800" dirty="0" err="1">
                <a:solidFill>
                  <a:schemeClr val="tx1"/>
                </a:solidFill>
                <a:effectLst>
                  <a:outerShdw blurRad="38100" dist="19050" dir="2700000" algn="tl" rotWithShape="0">
                    <a:schemeClr val="dk1">
                      <a:alpha val="40000"/>
                    </a:schemeClr>
                  </a:outerShdw>
                </a:effectLst>
                <a:sym typeface="+mn-ea"/>
              </a:rPr>
              <a:t>verilog</a:t>
            </a:r>
            <a:r>
              <a:rPr lang="en-US" sz="1800" dirty="0">
                <a:solidFill>
                  <a:schemeClr val="tx1"/>
                </a:solidFill>
                <a:effectLst>
                  <a:outerShdw blurRad="38100" dist="19050" dir="2700000" algn="tl" rotWithShape="0">
                    <a:schemeClr val="dk1">
                      <a:alpha val="40000"/>
                    </a:schemeClr>
                  </a:outerShdw>
                </a:effectLst>
                <a:sym typeface="+mn-ea"/>
              </a:rPr>
              <a:t> software as this reduce the cost and power consumption of the requirements using in this project rather than using PLD </a:t>
            </a:r>
            <a:r>
              <a:rPr lang="en-US" sz="1800" dirty="0" err="1">
                <a:solidFill>
                  <a:schemeClr val="tx1"/>
                </a:solidFill>
                <a:effectLst>
                  <a:outerShdw blurRad="38100" dist="19050" dir="2700000" algn="tl" rotWithShape="0">
                    <a:schemeClr val="dk1">
                      <a:alpha val="40000"/>
                    </a:schemeClr>
                  </a:outerShdw>
                </a:effectLst>
                <a:sym typeface="+mn-ea"/>
              </a:rPr>
              <a:t>techology</a:t>
            </a:r>
            <a:r>
              <a:rPr lang="en-US" sz="1800" dirty="0">
                <a:solidFill>
                  <a:schemeClr val="tx1"/>
                </a:solidFill>
                <a:effectLst>
                  <a:outerShdw blurRad="38100" dist="19050" dir="2700000" algn="tl" rotWithShape="0">
                    <a:schemeClr val="dk1">
                      <a:alpha val="40000"/>
                    </a:schemeClr>
                  </a:outerShdw>
                </a:effectLst>
                <a:sym typeface="+mn-ea"/>
              </a:rPr>
              <a:t> and embedded systems which are at high cost.</a:t>
            </a:r>
          </a:p>
          <a:p>
            <a:pPr marL="0" lvl="0" indent="0" algn="ctr" rtl="0">
              <a:spcBef>
                <a:spcPts val="0"/>
              </a:spcBef>
              <a:spcAft>
                <a:spcPts val="0"/>
              </a:spcAft>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pPr algn="ctr"/>
            <a:r>
              <a:rPr lang="en-IN" dirty="0"/>
              <a:t>EXISTING MODEL</a:t>
            </a:r>
          </a:p>
        </p:txBody>
      </p:sp>
      <p:sp>
        <p:nvSpPr>
          <p:cNvPr id="1048603" name="Text Box 3"/>
          <p:cNvSpPr txBox="1"/>
          <p:nvPr/>
        </p:nvSpPr>
        <p:spPr>
          <a:xfrm>
            <a:off x="806450" y="1374140"/>
            <a:ext cx="7586980" cy="3558541"/>
          </a:xfrm>
          <a:prstGeom prst="rect">
            <a:avLst/>
          </a:prstGeom>
          <a:noFill/>
        </p:spPr>
        <p:txBody>
          <a:bodyPr wrap="none" rtlCol="0">
            <a:spAutoFit/>
            <a:scene3d>
              <a:camera prst="orthographicFront"/>
              <a:lightRig rig="threePt" dir="t"/>
            </a:scene3d>
          </a:bodyPr>
          <a:lstStyle/>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Traffic congestion is a condition in transport that is characterized by</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slower speeds, longer trip times, and increased vehicular queueing.</a:t>
            </a:r>
          </a:p>
          <a:p>
            <a:pPr marL="285750" indent="-285750" algn="l">
              <a:buFont typeface="Wingdings" panose="05000000000000000000" charset="0"/>
              <a:buChar char="v"/>
            </a:pPr>
            <a:endParaRPr lang="en-US" sz="18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When traffic demand is great enough that the interaction between </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vehicles slows the speed of the traffic stream, this results in some </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congestion. </a:t>
            </a:r>
          </a:p>
          <a:p>
            <a:pPr marL="285750" indent="-285750" algn="l">
              <a:buFont typeface="Wingdings" panose="05000000000000000000" charset="0"/>
              <a:buChar char="v"/>
            </a:pPr>
            <a:endParaRPr lang="en-US" sz="18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We can observe traffic congestion mostly at three way, four way</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junctions where vehicles are stopped. </a:t>
            </a:r>
          </a:p>
          <a:p>
            <a:pPr marL="0" indent="0" algn="l">
              <a:buFont typeface="Wingdings" panose="05000000000000000000" charset="0"/>
              <a:buNone/>
            </a:pPr>
            <a:endParaRPr lang="en-US" sz="18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There are many existing models for the traffic congestion in embedded </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systems like Traffic light control with sensors ,Traffic light control with</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timers in which hardware requirements are at very high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ctr"/>
            <a:r>
              <a:rPr lang="en-IN" dirty="0"/>
              <a:t>SPECIFIC PROJECT GOALS</a:t>
            </a:r>
          </a:p>
        </p:txBody>
      </p:sp>
      <p:sp>
        <p:nvSpPr>
          <p:cNvPr id="1048605" name="Text Box 3"/>
          <p:cNvSpPr txBox="1"/>
          <p:nvPr/>
        </p:nvSpPr>
        <p:spPr>
          <a:xfrm>
            <a:off x="748030" y="1388745"/>
            <a:ext cx="6812281" cy="3202941"/>
          </a:xfrm>
          <a:prstGeom prst="rect">
            <a:avLst/>
          </a:prstGeom>
          <a:noFill/>
        </p:spPr>
        <p:txBody>
          <a:bodyPr wrap="none" rtlCol="0">
            <a:spAutoFit/>
            <a:scene3d>
              <a:camera prst="orthographicFront"/>
              <a:lightRig rig="threePt" dir="t"/>
            </a:scene3d>
          </a:bodyPr>
          <a:lstStyle/>
          <a:p>
            <a:pPr algn="l"/>
            <a:r>
              <a:rPr lang="en-US" altLang="en-IN" sz="1800" b="1" u="sng" dirty="0">
                <a:solidFill>
                  <a:schemeClr val="tx1"/>
                </a:solidFill>
                <a:latin typeface="Times New Roman" panose="02020603050405020304" pitchFamily="18" charset="0"/>
                <a:cs typeface="Times New Roman" panose="02020603050405020304" pitchFamily="18" charset="0"/>
                <a:sym typeface="+mn-ea"/>
              </a:rPr>
              <a:t>OBJECTIVES OF THIS PROJECT:</a:t>
            </a:r>
          </a:p>
          <a:p>
            <a:pPr algn="l"/>
            <a:endParaRPr lang="en-US" altLang="en-IN" sz="1800" b="1" u="sng" dirty="0">
              <a:solidFill>
                <a:schemeClr val="tx1"/>
              </a:solidFill>
              <a:latin typeface="Times New Roman" panose="02020603050405020304" pitchFamily="18" charset="0"/>
              <a:cs typeface="Times New Roman" panose="02020603050405020304" pitchFamily="18" charset="0"/>
              <a:sym typeface="+mn-ea"/>
            </a:endParaRPr>
          </a:p>
          <a:p>
            <a:pPr algn="l"/>
            <a:endParaRPr lang="en-US" sz="16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Optimize the traffic signal timing of a network of intersection by </a:t>
            </a:r>
          </a:p>
          <a:p>
            <a:pPr marL="0" indent="0" algn="l">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rPr>
              <a:t>     evaluating the real </a:t>
            </a:r>
            <a:r>
              <a:rPr lang="en-US" sz="1600">
                <a:solidFill>
                  <a:schemeClr val="tx1"/>
                </a:solidFill>
                <a:effectLst>
                  <a:outerShdw blurRad="38100" dist="19050" dir="2700000" algn="tl" rotWithShape="0">
                    <a:schemeClr val="dk1">
                      <a:alpha val="40000"/>
                    </a:schemeClr>
                  </a:outerShdw>
                </a:effectLst>
              </a:rPr>
              <a:t>time </a:t>
            </a:r>
            <a:r>
              <a:rPr lang="en-US" sz="1800">
                <a:solidFill>
                  <a:schemeClr val="tx1"/>
                </a:solidFill>
                <a:effectLst>
                  <a:outerShdw blurRad="38100" dist="19050" dir="2700000" algn="tl" rotWithShape="0">
                    <a:schemeClr val="dk1">
                      <a:alpha val="40000"/>
                    </a:schemeClr>
                  </a:outerShdw>
                </a:effectLst>
              </a:rPr>
              <a:t>traffic demand in the area</a:t>
            </a:r>
            <a:r>
              <a:rPr lang="en-US" sz="1600">
                <a:solidFill>
                  <a:schemeClr val="tx1"/>
                </a:solidFill>
                <a:effectLst>
                  <a:outerShdw blurRad="38100" dist="19050" dir="2700000" algn="tl" rotWithShape="0">
                    <a:schemeClr val="dk1">
                      <a:alpha val="40000"/>
                    </a:schemeClr>
                  </a:outerShdw>
                </a:effectLst>
              </a:rPr>
              <a:t>.</a:t>
            </a:r>
          </a:p>
          <a:p>
            <a:pPr marL="0" indent="0" algn="l">
              <a:buFont typeface="Wingdings" panose="05000000000000000000" charset="0"/>
              <a:buNone/>
            </a:pPr>
            <a:endParaRPr lang="en-US" sz="1600">
              <a:solidFill>
                <a:schemeClr val="tx1"/>
              </a:solidFill>
              <a:effectLst>
                <a:outerShdw blurRad="38100" dist="19050" dir="2700000" algn="tl" rotWithShape="0">
                  <a:schemeClr val="dk1">
                    <a:alpha val="40000"/>
                  </a:schemeClr>
                </a:outerShdw>
              </a:effectLst>
            </a:endParaRPr>
          </a:p>
          <a:p>
            <a:pPr marL="0" indent="0" algn="l">
              <a:buFont typeface="Wingdings" panose="05000000000000000000" charset="0"/>
              <a:buNone/>
            </a:pPr>
            <a:endParaRPr lang="en-US" sz="16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800">
                <a:solidFill>
                  <a:schemeClr val="tx1"/>
                </a:solidFill>
                <a:effectLst>
                  <a:outerShdw blurRad="38100" dist="19050" dir="2700000" algn="tl" rotWithShape="0">
                    <a:schemeClr val="dk1">
                      <a:alpha val="40000"/>
                    </a:schemeClr>
                  </a:outerShdw>
                </a:effectLst>
              </a:rPr>
              <a:t>To reduce </a:t>
            </a:r>
            <a:r>
              <a:rPr lang="en-US" sz="1600">
                <a:solidFill>
                  <a:schemeClr val="tx1"/>
                </a:solidFill>
                <a:effectLst>
                  <a:outerShdw blurRad="38100" dist="19050" dir="2700000" algn="tl" rotWithShape="0">
                    <a:schemeClr val="dk1">
                      <a:alpha val="40000"/>
                    </a:schemeClr>
                  </a:outerShdw>
                </a:effectLst>
              </a:rPr>
              <a:t>delays, </a:t>
            </a:r>
            <a:r>
              <a:rPr lang="en-US" sz="1800">
                <a:solidFill>
                  <a:schemeClr val="tx1"/>
                </a:solidFill>
                <a:effectLst>
                  <a:outerShdw blurRad="38100" dist="19050" dir="2700000" algn="tl" rotWithShape="0">
                    <a:schemeClr val="dk1">
                      <a:alpha val="40000"/>
                    </a:schemeClr>
                  </a:outerShdw>
                </a:effectLst>
              </a:rPr>
              <a:t>shorter queues and decreased travel </a:t>
            </a:r>
            <a:r>
              <a:rPr lang="en-US" sz="1600">
                <a:solidFill>
                  <a:schemeClr val="tx1"/>
                </a:solidFill>
                <a:effectLst>
                  <a:outerShdw blurRad="38100" dist="19050" dir="2700000" algn="tl" rotWithShape="0">
                    <a:schemeClr val="dk1">
                      <a:alpha val="40000"/>
                    </a:schemeClr>
                  </a:outerShdw>
                </a:effectLst>
              </a:rPr>
              <a:t>times.</a:t>
            </a:r>
          </a:p>
          <a:p>
            <a:pPr marL="0" indent="0" algn="l">
              <a:buFont typeface="Wingdings" panose="05000000000000000000" charset="0"/>
              <a:buNone/>
            </a:pPr>
            <a:endParaRPr lang="en-US" sz="1600">
              <a:solidFill>
                <a:schemeClr val="tx1"/>
              </a:solidFill>
              <a:effectLst>
                <a:outerShdw blurRad="38100" dist="19050" dir="2700000" algn="tl" rotWithShape="0">
                  <a:schemeClr val="dk1">
                    <a:alpha val="40000"/>
                  </a:schemeClr>
                </a:outerShdw>
              </a:effectLst>
            </a:endParaRPr>
          </a:p>
          <a:p>
            <a:pPr marL="0" indent="0" algn="l">
              <a:buFont typeface="Wingdings" panose="05000000000000000000" charset="0"/>
              <a:buNone/>
            </a:pPr>
            <a:endParaRPr lang="en-US" sz="1600">
              <a:solidFill>
                <a:schemeClr val="tx1"/>
              </a:solidFill>
              <a:effectLst>
                <a:outerShdw blurRad="38100" dist="19050" dir="2700000" algn="tl" rotWithShape="0">
                  <a:schemeClr val="dk1">
                    <a:alpha val="40000"/>
                  </a:schemeClr>
                </a:outerShdw>
              </a:effectLst>
            </a:endParaRPr>
          </a:p>
          <a:p>
            <a:pPr marL="285750" indent="-285750" algn="l">
              <a:buFont typeface="Wingdings" panose="05000000000000000000" charset="0"/>
              <a:buChar char="v"/>
            </a:pPr>
            <a:r>
              <a:rPr lang="en-US" sz="1600">
                <a:solidFill>
                  <a:schemeClr val="tx1"/>
                </a:solidFill>
                <a:effectLst>
                  <a:outerShdw blurRad="38100" dist="19050" dir="2700000" algn="tl" rotWithShape="0">
                    <a:schemeClr val="dk1">
                      <a:alpha val="40000"/>
                    </a:schemeClr>
                  </a:outerShdw>
                </a:effectLst>
              </a:rPr>
              <a:t>Co-</a:t>
            </a:r>
            <a:r>
              <a:rPr lang="en-US" sz="1800">
                <a:solidFill>
                  <a:schemeClr val="tx1"/>
                </a:solidFill>
                <a:effectLst>
                  <a:outerShdw blurRad="38100" dist="19050" dir="2700000" algn="tl" rotWithShape="0">
                    <a:schemeClr val="dk1">
                      <a:alpha val="40000"/>
                    </a:schemeClr>
                  </a:outerShdw>
                </a:effectLst>
              </a:rPr>
              <a:t>ordinating signal timing minimizes stating and stopping of</a:t>
            </a:r>
            <a:endParaRPr lang="en-US" sz="1600">
              <a:solidFill>
                <a:schemeClr val="tx1"/>
              </a:solidFill>
              <a:effectLst>
                <a:outerShdw blurRad="38100" dist="19050" dir="2700000" algn="tl" rotWithShape="0">
                  <a:schemeClr val="dk1">
                    <a:alpha val="40000"/>
                  </a:schemeClr>
                </a:outerShdw>
              </a:effectLst>
            </a:endParaRPr>
          </a:p>
          <a:p>
            <a:pPr marL="0" indent="0" algn="l">
              <a:buFont typeface="Wingdings" panose="05000000000000000000" charset="0"/>
              <a:buNone/>
            </a:pPr>
            <a:r>
              <a:rPr lang="en-US" sz="1600">
                <a:solidFill>
                  <a:schemeClr val="tx1"/>
                </a:solidFill>
                <a:effectLst>
                  <a:outerShdw blurRad="38100" dist="19050" dir="2700000" algn="tl" rotWithShape="0">
                    <a:schemeClr val="dk1">
                      <a:alpha val="40000"/>
                    </a:schemeClr>
                  </a:outerShdw>
                </a:effectLst>
              </a:rPr>
              <a:t>      </a:t>
            </a:r>
            <a:r>
              <a:rPr lang="en-US" sz="1800">
                <a:solidFill>
                  <a:schemeClr val="tx1"/>
                </a:solidFill>
                <a:effectLst>
                  <a:outerShdw blurRad="38100" dist="19050" dir="2700000" algn="tl" rotWithShape="0">
                    <a:schemeClr val="dk1">
                      <a:alpha val="40000"/>
                    </a:schemeClr>
                  </a:outerShdw>
                </a:effectLst>
              </a:rPr>
              <a:t>vehicles </a:t>
            </a:r>
            <a:r>
              <a:rPr lang="en-US" sz="2000">
                <a:solidFill>
                  <a:schemeClr val="tx1"/>
                </a:solidFill>
                <a:effectLst>
                  <a:outerShdw blurRad="38100" dist="19050" dir="2700000" algn="tl" rotWithShape="0">
                    <a:schemeClr val="dk1">
                      <a:alpha val="40000"/>
                    </a:schemeClr>
                  </a:outerShdw>
                </a:effectLst>
              </a:rPr>
              <a:t>in </a:t>
            </a:r>
            <a:r>
              <a:rPr lang="en-US" sz="1800">
                <a:solidFill>
                  <a:schemeClr val="tx1"/>
                </a:solidFill>
                <a:effectLst>
                  <a:outerShdw blurRad="38100" dist="19050" dir="2700000" algn="tl" rotWithShape="0">
                    <a:schemeClr val="dk1">
                      <a:alpha val="40000"/>
                    </a:schemeClr>
                  </a:outerShdw>
                </a:effectLst>
              </a:rPr>
              <a:t>the traffic to avoid the traffic </a:t>
            </a:r>
            <a:r>
              <a:rPr lang="en-US" sz="1600">
                <a:solidFill>
                  <a:schemeClr val="tx1"/>
                </a:solidFill>
                <a:effectLst>
                  <a:outerShdw blurRad="38100" dist="19050" dir="2700000" algn="tl" rotWithShape="0">
                    <a:schemeClr val="dk1">
                      <a:alpha val="40000"/>
                    </a:schemeClr>
                  </a:outerShdw>
                </a:effectLst>
              </a:rPr>
              <a:t>jam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048606" name="Google Shape;67;p3"/>
          <p:cNvSpPr txBox="1">
            <a:spLocks noGrp="1"/>
          </p:cNvSpPr>
          <p:nvPr>
            <p:ph type="title"/>
          </p:nvPr>
        </p:nvSpPr>
        <p:spPr>
          <a:xfrm>
            <a:off x="228600" y="114300"/>
            <a:ext cx="8229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dirty="0">
                <a:solidFill>
                  <a:schemeClr val="bg1"/>
                </a:solidFill>
                <a:latin typeface="Times New Roman" panose="02020603050405020304" pitchFamily="18" charset="0"/>
                <a:cs typeface="Times New Roman" panose="02020603050405020304" pitchFamily="18" charset="0"/>
              </a:rPr>
              <a:t>INTRODUCTION</a:t>
            </a:r>
            <a:endParaRPr sz="2800" dirty="0">
              <a:solidFill>
                <a:schemeClr val="bg1"/>
              </a:solidFill>
              <a:latin typeface="Times New Roman" panose="02020603050405020304" pitchFamily="18" charset="0"/>
              <a:cs typeface="Times New Roman" panose="02020603050405020304" pitchFamily="18" charset="0"/>
            </a:endParaRPr>
          </a:p>
        </p:txBody>
      </p:sp>
      <p:sp>
        <p:nvSpPr>
          <p:cNvPr id="1048607" name="Text Box 3"/>
          <p:cNvSpPr txBox="1"/>
          <p:nvPr/>
        </p:nvSpPr>
        <p:spPr>
          <a:xfrm>
            <a:off x="851535" y="1099185"/>
            <a:ext cx="7808595" cy="5324535"/>
          </a:xfrm>
          <a:prstGeom prst="rect">
            <a:avLst/>
          </a:prstGeom>
          <a:noFill/>
        </p:spPr>
        <p:txBody>
          <a:bodyPr wrap="square" rtlCol="0">
            <a:spAutoFit/>
            <a:scene3d>
              <a:camera prst="orthographicFront"/>
              <a:lightRig rig="threePt" dir="t"/>
            </a:scene3d>
          </a:bodyPr>
          <a:lstStyle/>
          <a:p>
            <a:pPr marL="285750" indent="-285750" algn="l">
              <a:buFont typeface="Wingdings" panose="05000000000000000000" charset="0"/>
              <a:buChar char="v"/>
            </a:pPr>
            <a:r>
              <a:rPr lang="en-US" sz="2000" dirty="0">
                <a:solidFill>
                  <a:schemeClr val="tx1"/>
                </a:solidFill>
                <a:effectLst>
                  <a:outerShdw blurRad="38100" dist="19050" dir="2700000" algn="tl" rotWithShape="0">
                    <a:schemeClr val="dk1">
                      <a:alpha val="40000"/>
                    </a:schemeClr>
                  </a:outerShdw>
                </a:effectLst>
              </a:rPr>
              <a:t>  The Aim of the project is to develop a Traffic Control System </a:t>
            </a:r>
          </a:p>
          <a:p>
            <a:pPr marL="0" indent="0" algn="l">
              <a:buFont typeface="Wingdings" panose="05000000000000000000" charset="0"/>
              <a:buNone/>
            </a:pPr>
            <a:r>
              <a:rPr lang="en-US" sz="2000" dirty="0">
                <a:solidFill>
                  <a:schemeClr val="tx1"/>
                </a:solidFill>
                <a:effectLst>
                  <a:outerShdw blurRad="38100" dist="19050" dir="2700000" algn="tl" rotWithShape="0">
                    <a:schemeClr val="dk1">
                      <a:alpha val="40000"/>
                    </a:schemeClr>
                  </a:outerShdw>
                </a:effectLst>
              </a:rPr>
              <a:t>      using Verilog in </a:t>
            </a:r>
            <a:r>
              <a:rPr lang="en-US" sz="2000" dirty="0" err="1">
                <a:solidFill>
                  <a:schemeClr val="tx1"/>
                </a:solidFill>
                <a:effectLst>
                  <a:outerShdw blurRad="38100" dist="19050" dir="2700000" algn="tl" rotWithShape="0">
                    <a:schemeClr val="dk1">
                      <a:alpha val="40000"/>
                    </a:schemeClr>
                  </a:outerShdw>
                </a:effectLst>
              </a:rPr>
              <a:t>xilinx</a:t>
            </a:r>
            <a:r>
              <a:rPr lang="en-US" sz="2000" dirty="0">
                <a:solidFill>
                  <a:schemeClr val="tx1"/>
                </a:solidFill>
                <a:effectLst>
                  <a:outerShdw blurRad="38100" dist="19050" dir="2700000" algn="tl" rotWithShape="0">
                    <a:schemeClr val="dk1">
                      <a:alpha val="40000"/>
                    </a:schemeClr>
                  </a:outerShdw>
                </a:effectLst>
              </a:rPr>
              <a:t> software as to reduce cost </a:t>
            </a:r>
          </a:p>
          <a:p>
            <a:pPr marL="0" indent="0" algn="l">
              <a:buFont typeface="Wingdings" panose="05000000000000000000" charset="0"/>
              <a:buNone/>
            </a:pPr>
            <a:r>
              <a:rPr lang="en-US" sz="2000" dirty="0">
                <a:solidFill>
                  <a:schemeClr val="tx1"/>
                </a:solidFill>
                <a:effectLst>
                  <a:outerShdw blurRad="38100" dist="19050" dir="2700000" algn="tl" rotWithShape="0">
                    <a:schemeClr val="dk1">
                      <a:alpha val="40000"/>
                    </a:schemeClr>
                  </a:outerShdw>
                </a:effectLst>
              </a:rPr>
              <a:t>      of the requirements rather than using </a:t>
            </a:r>
            <a:r>
              <a:rPr lang="en-US" sz="2000" dirty="0" err="1">
                <a:solidFill>
                  <a:schemeClr val="tx1"/>
                </a:solidFill>
                <a:effectLst>
                  <a:outerShdw blurRad="38100" dist="19050" dir="2700000" algn="tl" rotWithShape="0">
                    <a:schemeClr val="dk1">
                      <a:alpha val="40000"/>
                    </a:schemeClr>
                  </a:outerShdw>
                </a:effectLst>
              </a:rPr>
              <a:t>sensors,PLD</a:t>
            </a:r>
            <a:r>
              <a:rPr lang="en-US" sz="2000" dirty="0">
                <a:solidFill>
                  <a:schemeClr val="tx1"/>
                </a:solidFill>
                <a:effectLst>
                  <a:outerShdw blurRad="38100" dist="19050" dir="2700000" algn="tl" rotWithShape="0">
                    <a:schemeClr val="dk1">
                      <a:alpha val="40000"/>
                    </a:schemeClr>
                  </a:outerShdw>
                </a:effectLst>
              </a:rPr>
              <a:t> technology</a:t>
            </a:r>
          </a:p>
          <a:p>
            <a:pPr marL="0" indent="0" algn="l">
              <a:buFont typeface="Wingdings" panose="05000000000000000000" charset="0"/>
              <a:buNone/>
            </a:pPr>
            <a:r>
              <a:rPr lang="en-US" sz="2000" dirty="0">
                <a:solidFill>
                  <a:schemeClr val="tx1"/>
                </a:solidFill>
                <a:effectLst>
                  <a:outerShdw blurRad="38100" dist="19050" dir="2700000" algn="tl" rotWithShape="0">
                    <a:schemeClr val="dk1">
                      <a:alpha val="40000"/>
                    </a:schemeClr>
                  </a:outerShdw>
                </a:effectLst>
              </a:rPr>
              <a:t>      which are of high cost.</a:t>
            </a:r>
          </a:p>
          <a:p>
            <a:pPr marL="0" indent="0" algn="l">
              <a:buFont typeface="Wingdings" panose="05000000000000000000" charset="0"/>
              <a:buNone/>
            </a:pPr>
            <a:endParaRPr lang="en-US" sz="2000" dirty="0">
              <a:solidFill>
                <a:schemeClr val="tx1"/>
              </a:solidFill>
              <a:effectLst>
                <a:outerShdw blurRad="38100" dist="19050" dir="2700000" algn="tl" rotWithShape="0">
                  <a:schemeClr val="dk1">
                    <a:alpha val="40000"/>
                  </a:schemeClr>
                </a:outerShdw>
              </a:effectLst>
            </a:endParaRPr>
          </a:p>
          <a:p>
            <a:pPr marL="342900" indent="-342900" algn="l">
              <a:buFont typeface="Wingdings" panose="05000000000000000000" charset="0"/>
              <a:buChar char="v"/>
            </a:pPr>
            <a:r>
              <a:rPr lang="en-US" sz="2000" dirty="0">
                <a:solidFill>
                  <a:schemeClr val="tx1"/>
                </a:solidFill>
                <a:effectLst>
                  <a:outerShdw blurRad="38100" dist="19050" dir="2700000" algn="tl" rotWithShape="0">
                    <a:schemeClr val="dk1">
                      <a:alpha val="40000"/>
                    </a:schemeClr>
                  </a:outerShdw>
                </a:effectLst>
              </a:rPr>
              <a:t> we have to implement the Street light controller using the</a:t>
            </a:r>
          </a:p>
          <a:p>
            <a:pPr marL="0" indent="0" algn="l">
              <a:buFont typeface="Wingdings" panose="05000000000000000000" charset="0"/>
              <a:buNone/>
            </a:pPr>
            <a:r>
              <a:rPr lang="en-US" sz="2000" dirty="0">
                <a:solidFill>
                  <a:schemeClr val="tx1"/>
                </a:solidFill>
                <a:effectLst>
                  <a:outerShdw blurRad="38100" dist="19050" dir="2700000" algn="tl" rotWithShape="0">
                    <a:schemeClr val="dk1">
                      <a:alpha val="40000"/>
                    </a:schemeClr>
                  </a:outerShdw>
                </a:effectLst>
              </a:rPr>
              <a:t>      Verilog code and the later is simulated using Xilinx software and</a:t>
            </a:r>
          </a:p>
          <a:p>
            <a:pPr marL="0" indent="0" algn="l">
              <a:buFont typeface="Wingdings" panose="05000000000000000000" charset="0"/>
              <a:buNone/>
            </a:pPr>
            <a:r>
              <a:rPr lang="en-US" sz="2000" dirty="0">
                <a:solidFill>
                  <a:schemeClr val="tx1"/>
                </a:solidFill>
                <a:effectLst>
                  <a:outerShdw blurRad="38100" dist="19050" dir="2700000" algn="tl" rotWithShape="0">
                    <a:schemeClr val="dk1">
                      <a:alpha val="40000"/>
                    </a:schemeClr>
                  </a:outerShdw>
                </a:effectLst>
              </a:rPr>
              <a:t>      simulation is done with the ISE Simulator.</a:t>
            </a:r>
          </a:p>
          <a:p>
            <a:pPr marL="0" indent="0" algn="l">
              <a:buFont typeface="Wingdings" panose="05000000000000000000" charset="0"/>
              <a:buNone/>
            </a:pPr>
            <a:endParaRPr lang="en-US" sz="2000" dirty="0">
              <a:solidFill>
                <a:schemeClr val="tx1"/>
              </a:solidFill>
              <a:effectLst>
                <a:outerShdw blurRad="38100" dist="19050" dir="2700000" algn="tl" rotWithShape="0">
                  <a:schemeClr val="dk1">
                    <a:alpha val="40000"/>
                  </a:schemeClr>
                </a:outerShdw>
              </a:effectLst>
            </a:endParaRPr>
          </a:p>
          <a:p>
            <a:pPr marL="342900" indent="-342900" algn="l">
              <a:buFont typeface="Wingdings" panose="05000000000000000000" charset="0"/>
              <a:buChar char="v"/>
            </a:pPr>
            <a:r>
              <a:rPr lang="en-US" sz="2000" dirty="0">
                <a:solidFill>
                  <a:schemeClr val="tx1"/>
                </a:solidFill>
                <a:effectLst>
                  <a:outerShdw blurRad="38100" dist="19050" dir="2700000" algn="tl" rotWithShape="0">
                    <a:schemeClr val="dk1">
                      <a:alpha val="40000"/>
                    </a:schemeClr>
                  </a:outerShdw>
                </a:effectLst>
              </a:rPr>
              <a:t>Through using Verilog language to the traffic light controller design, the traffic light control circuit uses digital signal automatic control to realize two groups of lights which are red, yellow and green. </a:t>
            </a:r>
          </a:p>
          <a:p>
            <a:pPr algn="l"/>
            <a:endParaRPr lang="en-US" sz="2000" dirty="0">
              <a:solidFill>
                <a:schemeClr val="tx1"/>
              </a:solidFill>
              <a:effectLst>
                <a:outerShdw blurRad="38100" dist="19050" dir="2700000" algn="tl" rotWithShape="0">
                  <a:schemeClr val="dk1">
                    <a:alpha val="40000"/>
                  </a:schemeClr>
                </a:outerShdw>
              </a:effectLst>
            </a:endParaRPr>
          </a:p>
          <a:p>
            <a:pPr marL="342900" indent="-342900" algn="l">
              <a:buFont typeface="Wingdings" panose="05000000000000000000" charset="0"/>
              <a:buChar char="v"/>
            </a:pPr>
            <a:r>
              <a:rPr lang="en-US" sz="2000" dirty="0">
                <a:solidFill>
                  <a:schemeClr val="tx1"/>
                </a:solidFill>
                <a:effectLst>
                  <a:outerShdw blurRad="38100" dist="19050" dir="2700000" algn="tl" rotWithShape="0">
                    <a:schemeClr val="dk1">
                      <a:alpha val="40000"/>
                    </a:schemeClr>
                  </a:outerShdw>
                </a:effectLst>
              </a:rPr>
              <a:t>Those lights command vehicles and pedestrians passing safely at the crossroad, which bases on the data of traffic state transition</a:t>
            </a:r>
          </a:p>
        </p:txBody>
      </p:sp>
      <p:sp>
        <p:nvSpPr>
          <p:cNvPr id="1048608" name="Google Shape;68;p3"/>
          <p:cNvSpPr txBox="1"/>
          <p:nvPr/>
        </p:nvSpPr>
        <p:spPr>
          <a:xfrm flipV="1">
            <a:off x="2814320" y="8087360"/>
            <a:ext cx="365125" cy="20497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sym typeface="+mn-ea"/>
              </a:rPr>
              <a:t>  </a:t>
            </a:r>
          </a:p>
          <a:p>
            <a:pPr marL="0" lvl="0" indent="0" algn="ctr" rtl="0">
              <a:spcBef>
                <a:spcPts val="0"/>
              </a:spcBef>
              <a:spcAft>
                <a:spcPts val="0"/>
              </a:spcAft>
              <a:buFont typeface="Wingdings" panose="05000000000000000000" charset="0"/>
              <a:buNone/>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None/>
            </a:pPr>
            <a:r>
              <a:rPr lang="en-US" sz="1800">
                <a:solidFill>
                  <a:schemeClr val="tx1"/>
                </a:solidFill>
                <a:effectLst>
                  <a:outerShdw blurRad="38100" dist="19050" dir="2700000" algn="tl" rotWithShape="0">
                    <a:schemeClr val="dk1">
                      <a:alpha val="40000"/>
                    </a:schemeClr>
                  </a:outerShdw>
                </a:effectLst>
                <a:sym typeface="+mn-ea"/>
              </a:rPr>
              <a:t>          </a:t>
            </a:r>
          </a:p>
          <a:p>
            <a:pPr marL="0" lvl="0" indent="0" algn="ctr" rtl="0">
              <a:spcBef>
                <a:spcPts val="0"/>
              </a:spcBef>
              <a:spcAft>
                <a:spcPts val="0"/>
              </a:spcAft>
              <a:buFont typeface="Wingdings" panose="05000000000000000000" charset="0"/>
              <a:buNone/>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Char char="v"/>
            </a:pPr>
            <a:endParaRPr lang="en-US" sz="1800">
              <a:solidFill>
                <a:schemeClr val="tx1"/>
              </a:solidFill>
              <a:effectLst>
                <a:outerShdw blurRad="38100" dist="19050" dir="2700000" algn="tl" rotWithShape="0">
                  <a:schemeClr val="dk1">
                    <a:alpha val="40000"/>
                  </a:schemeClr>
                </a:outerShdw>
              </a:effectLst>
              <a:sym typeface="+mn-ea"/>
            </a:endParaRPr>
          </a:p>
          <a:p>
            <a:pPr marL="0" lvl="0" indent="0" algn="ctr" rtl="0">
              <a:spcBef>
                <a:spcPts val="0"/>
              </a:spcBef>
              <a:spcAft>
                <a:spcPts val="0"/>
              </a:spcAft>
              <a:buFont typeface="Wingdings" panose="05000000000000000000" charset="0"/>
              <a:buNone/>
            </a:pPr>
            <a:endParaRPr sz="1800" b="1" i="1" dirty="0"/>
          </a:p>
          <a:p>
            <a:pPr marL="0" lvl="0" indent="0" algn="ctr" rtl="0">
              <a:spcBef>
                <a:spcPts val="0"/>
              </a:spcBef>
              <a:spcAft>
                <a:spcPts val="0"/>
              </a:spcAft>
              <a:buFont typeface="Wingdings" panose="05000000000000000000" charset="0"/>
              <a:buNone/>
            </a:pPr>
            <a:endParaRPr sz="18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                         LITERATURE REVIEW</a:t>
            </a:r>
          </a:p>
        </p:txBody>
      </p:sp>
      <p:sp>
        <p:nvSpPr>
          <p:cNvPr id="1048612" name="Text Box 2"/>
          <p:cNvSpPr txBox="1"/>
          <p:nvPr/>
        </p:nvSpPr>
        <p:spPr>
          <a:xfrm>
            <a:off x="989330" y="1280795"/>
            <a:ext cx="7273925" cy="3970318"/>
          </a:xfrm>
          <a:prstGeom prst="rect">
            <a:avLst/>
          </a:prstGeom>
          <a:noFill/>
        </p:spPr>
        <p:txBody>
          <a:bodyPr wrap="square" rtlCol="0">
            <a:spAutoFit/>
            <a:scene3d>
              <a:camera prst="orthographicFront"/>
              <a:lightRig rig="threePt" dir="t"/>
            </a:scene3d>
          </a:bodyPr>
          <a:lstStyle/>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Traffic light control system has been implemented by using Verilog</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It has many advantages over other with respect to the speed,</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number of input\output ports and performance which are all very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important in the design.</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The Verilog code is being used in order to implement the design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and simulation is being tested using </a:t>
            </a:r>
            <a:r>
              <a:rPr lang="en-US" sz="1800" dirty="0" err="1">
                <a:solidFill>
                  <a:schemeClr val="tx1"/>
                </a:solidFill>
                <a:effectLst>
                  <a:outerShdw blurRad="38100" dist="19050" dir="2700000" algn="tl" rotWithShape="0">
                    <a:schemeClr val="dk1">
                      <a:alpha val="40000"/>
                    </a:schemeClr>
                  </a:outerShdw>
                </a:effectLst>
              </a:rPr>
              <a:t>xilinx</a:t>
            </a:r>
            <a:r>
              <a:rPr lang="en-US" sz="1800" dirty="0">
                <a:solidFill>
                  <a:schemeClr val="tx1"/>
                </a:solidFill>
                <a:effectLst>
                  <a:outerShdw blurRad="38100" dist="19050" dir="2700000" algn="tl" rotWithShape="0">
                    <a:schemeClr val="dk1">
                      <a:alpha val="40000"/>
                    </a:schemeClr>
                  </a:outerShdw>
                </a:effectLst>
              </a:rPr>
              <a:t> and </a:t>
            </a:r>
            <a:r>
              <a:rPr lang="en-US" sz="1800" dirty="0" err="1">
                <a:solidFill>
                  <a:schemeClr val="tx1"/>
                </a:solidFill>
                <a:effectLst>
                  <a:outerShdw blurRad="38100" dist="19050" dir="2700000" algn="tl" rotWithShape="0">
                    <a:schemeClr val="dk1">
                      <a:alpha val="40000"/>
                    </a:schemeClr>
                  </a:outerShdw>
                </a:effectLst>
              </a:rPr>
              <a:t>Isim</a:t>
            </a:r>
            <a:r>
              <a:rPr lang="en-US" sz="1800" dirty="0">
                <a:solidFill>
                  <a:schemeClr val="tx1"/>
                </a:solidFill>
                <a:effectLst>
                  <a:outerShdw blurRad="38100" dist="19050" dir="2700000" algn="tl" rotWithShape="0">
                    <a:schemeClr val="dk1">
                      <a:alpha val="40000"/>
                    </a:schemeClr>
                  </a:outerShdw>
                </a:effectLst>
              </a:rPr>
              <a:t> simulator</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whereas in other systems, they use PLD technology by using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sensors, timers, alarms etc... </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v"/>
            </a:pPr>
            <a:r>
              <a:rPr lang="en-US" sz="1800" dirty="0">
                <a:solidFill>
                  <a:schemeClr val="tx1"/>
                </a:solidFill>
                <a:effectLst>
                  <a:outerShdw blurRad="38100" dist="19050" dir="2700000" algn="tl" rotWithShape="0">
                    <a:schemeClr val="dk1">
                      <a:alpha val="40000"/>
                    </a:schemeClr>
                  </a:outerShdw>
                </a:effectLst>
              </a:rPr>
              <a:t> Complexity is less using Verilog Rather than using Embedded </a:t>
            </a:r>
          </a:p>
          <a:p>
            <a:pPr marL="0" indent="0">
              <a:buFont typeface="Wingdings" panose="05000000000000000000" charset="0"/>
              <a:buNone/>
            </a:pPr>
            <a:r>
              <a:rPr lang="en-US" sz="1800" dirty="0">
                <a:solidFill>
                  <a:schemeClr val="tx1"/>
                </a:solidFill>
                <a:effectLst>
                  <a:outerShdw blurRad="38100" dist="19050" dir="2700000" algn="tl" rotWithShape="0">
                    <a:schemeClr val="dk1">
                      <a:alpha val="40000"/>
                    </a:schemeClr>
                  </a:outerShdw>
                </a:effectLst>
              </a:rPr>
              <a:t>      Systems.</a:t>
            </a:r>
          </a:p>
          <a:p>
            <a:pPr marL="0" indent="0">
              <a:buFont typeface="Wingdings" panose="05000000000000000000" charset="0"/>
              <a:buNone/>
            </a:pPr>
            <a:endParaRPr lang="en-US" sz="18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52400"/>
            <a:ext cx="8229600" cy="533400"/>
          </a:xfrm>
        </p:spPr>
        <p:txBody>
          <a:bodyPr/>
          <a:lstStyle/>
          <a:p>
            <a:pPr algn="ctr"/>
            <a:r>
              <a:rPr lang="en-US" sz="2800" dirty="0">
                <a:latin typeface="Times New Roman" panose="02020603050405020304" pitchFamily="18" charset="0"/>
                <a:cs typeface="Times New Roman" panose="02020603050405020304" pitchFamily="18" charset="0"/>
              </a:rPr>
              <a:t>SOFTWARE REQUIREMENTS</a:t>
            </a:r>
            <a:endParaRPr lang="en-IN" sz="2800" dirty="0">
              <a:latin typeface="Times New Roman" panose="02020603050405020304" pitchFamily="18" charset="0"/>
              <a:cs typeface="Times New Roman" panose="02020603050405020304" pitchFamily="18" charset="0"/>
            </a:endParaRPr>
          </a:p>
        </p:txBody>
      </p:sp>
      <p:pic>
        <p:nvPicPr>
          <p:cNvPr id="2097154" name="Picture 5" descr="Xilinx_image"/>
          <p:cNvPicPr>
            <a:picLocks noChangeAspect="1"/>
          </p:cNvPicPr>
          <p:nvPr/>
        </p:nvPicPr>
        <p:blipFill>
          <a:blip r:embed="rId2"/>
          <a:stretch>
            <a:fillRect/>
          </a:stretch>
        </p:blipFill>
        <p:spPr>
          <a:xfrm>
            <a:off x="2061845" y="2609850"/>
            <a:ext cx="5019675" cy="1638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r>
              <a:rPr lang="en-US" dirty="0"/>
              <a:t>BLOCK DIAGRAM / Construction</a:t>
            </a:r>
          </a:p>
        </p:txBody>
      </p:sp>
      <p:pic>
        <p:nvPicPr>
          <p:cNvPr id="2097155" name="Picture 2" descr="WhatsApp Image 2022-09-22 at 00.04.43"/>
          <p:cNvPicPr>
            <a:picLocks noChangeAspect="1"/>
          </p:cNvPicPr>
          <p:nvPr/>
        </p:nvPicPr>
        <p:blipFill>
          <a:blip r:embed="rId2"/>
          <a:stretch>
            <a:fillRect/>
          </a:stretch>
        </p:blipFill>
        <p:spPr>
          <a:xfrm>
            <a:off x="1847850" y="1428115"/>
            <a:ext cx="5572760" cy="397446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HITAM1">
      <a:dk1>
        <a:srgbClr val="262626"/>
      </a:dk1>
      <a:lt1>
        <a:srgbClr val="FFFFFF"/>
      </a:lt1>
      <a:dk2>
        <a:srgbClr val="358AF3"/>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819</Words>
  <Application>Microsoft Office PowerPoint</Application>
  <PresentationFormat>On-screen Show (4:3)</PresentationFormat>
  <Paragraphs>131</Paragraphs>
  <Slides>16</Slides>
  <Notes>3</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1_Office Theme</vt:lpstr>
      <vt:lpstr>2_Office Theme</vt:lpstr>
      <vt:lpstr>4_Office Theme</vt:lpstr>
      <vt:lpstr>PowerPoint Presentation</vt:lpstr>
      <vt:lpstr>LIST OF CONTENTS</vt:lpstr>
      <vt:lpstr>MOTIVATION</vt:lpstr>
      <vt:lpstr>EXISTING MODEL</vt:lpstr>
      <vt:lpstr>SPECIFIC PROJECT GOALS</vt:lpstr>
      <vt:lpstr>INTRODUCTION</vt:lpstr>
      <vt:lpstr>                         LITERATURE REVIEW</vt:lpstr>
      <vt:lpstr>SOFTWARE REQUIREMENTS</vt:lpstr>
      <vt:lpstr>BLOCK DIAGRAM / Construction</vt:lpstr>
      <vt:lpstr>FLOWCHART</vt:lpstr>
      <vt:lpstr>              STATE DIAGRAM &amp; STATE TABLE </vt:lpstr>
      <vt:lpstr>            IMPLEMENTATION AND RESULTS</vt:lpstr>
      <vt:lpstr>ADVANTAGES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 prakash</dc:creator>
  <cp:lastModifiedBy>Poojitha Bathula</cp:lastModifiedBy>
  <cp:revision>9</cp:revision>
  <dcterms:created xsi:type="dcterms:W3CDTF">2021-01-27T10:44:00Z</dcterms:created>
  <dcterms:modified xsi:type="dcterms:W3CDTF">2023-01-11T04:27:38Z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843D6AEE0B4C46638DEFA3BA6C38FB32</vt:lpwstr>
  </property>
  <property fmtid="{D5CDD505-2E9C-101B-9397-08002B2CF9AE}" pid="3" name="KSOProductBuildVer">
    <vt:lpwstr>1033-11.2.0.11306</vt:lpwstr>
  </property>
</Properties>
</file>