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8" r:id="rId3"/>
    <p:sldId id="259" r:id="rId4"/>
    <p:sldId id="292" r:id="rId5"/>
    <p:sldId id="261" r:id="rId6"/>
    <p:sldId id="293" r:id="rId7"/>
    <p:sldId id="263" r:id="rId8"/>
    <p:sldId id="269" r:id="rId9"/>
    <p:sldId id="283" r:id="rId10"/>
    <p:sldId id="274" r:id="rId11"/>
    <p:sldId id="294" r:id="rId12"/>
    <p:sldId id="295" r:id="rId13"/>
    <p:sldId id="296" r:id="rId14"/>
    <p:sldId id="297" r:id="rId15"/>
    <p:sldId id="277" r:id="rId16"/>
    <p:sldId id="278" r:id="rId17"/>
    <p:sldId id="280" r:id="rId18"/>
    <p:sldId id="298"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07">
          <p15:clr>
            <a:srgbClr val="A4A3A4"/>
          </p15:clr>
        </p15:guide>
        <p15:guide id="2" pos="2880">
          <p15:clr>
            <a:srgbClr val="A4A3A4"/>
          </p15:clr>
        </p15:guide>
      </p15:sldGuideLst>
    </p:ext>
    <p:ext uri="{2D200454-40CA-4A62-9FC3-DE9A4176ACB9}">
      <p15:notesGuideLst xmlns:p15="http://schemas.microsoft.com/office/powerpoint/2012/main">
        <p15:guide id="1" orient="horz" pos="29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207"/>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9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550535"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a:br>
            <a:endParaRPr lang="en-US"/>
          </a:p>
        </p:txBody>
      </p:sp>
      <p:sp>
        <p:nvSpPr>
          <p:cNvPr id="54" name="Google Shape;54;p1"/>
          <p:cNvSpPr txBox="1">
            <a:spLocks noGrp="1"/>
          </p:cNvSpPr>
          <p:nvPr>
            <p:ph idx="1"/>
          </p:nvPr>
        </p:nvSpPr>
        <p:spPr>
          <a:xfrm>
            <a:off x="971550" y="422910"/>
            <a:ext cx="7658100" cy="6036945"/>
          </a:xfrm>
          <a:prstGeom prst="rect">
            <a:avLst/>
          </a:prstGeom>
          <a:noFill/>
          <a:ln>
            <a:noFill/>
          </a:ln>
        </p:spPr>
        <p:txBody>
          <a:bodyPr spcFirstLastPara="1" wrap="square" lIns="91425" tIns="45700" rIns="91425" bIns="45700" anchor="t" anchorCtr="0">
            <a:normAutofit fontScale="81667" lnSpcReduction="20000"/>
          </a:bodyPr>
          <a:lstStyle/>
          <a:p>
            <a:pPr marL="0" lvl="0" indent="0" algn="ctr" rtl="0">
              <a:spcBef>
                <a:spcPts val="0"/>
              </a:spcBef>
              <a:spcAft>
                <a:spcPts val="0"/>
              </a:spcAft>
              <a:buClr>
                <a:schemeClr val="dk1"/>
              </a:buClr>
              <a:buSzPct val="100000"/>
              <a:buFont typeface="Arial" panose="020B0604020202020204"/>
              <a:buNone/>
            </a:pP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1800">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ctr" rtl="0">
              <a:spcBef>
                <a:spcPts val="0"/>
              </a:spcBef>
              <a:spcAft>
                <a:spcPts val="0"/>
              </a:spcAft>
              <a:buClr>
                <a:schemeClr val="dk1"/>
              </a:buClr>
              <a:buSzPct val="100000"/>
              <a:buFont typeface="Tahoma" panose="020B0604030504040204"/>
              <a:buNone/>
            </a:pPr>
            <a:r>
              <a:rPr lang="en-US" sz="1800" dirty="0">
                <a:latin typeface="Times New Roman" panose="02020603050405020304" pitchFamily="18" charset="0"/>
                <a:ea typeface="Tahoma" panose="020B0604030504040204"/>
                <a:cs typeface="Times New Roman" panose="02020603050405020304" pitchFamily="18" charset="0"/>
                <a:sym typeface="Tahoma" panose="020B0604030504040204"/>
              </a:rPr>
              <a:t>SORTING VISUALIZER</a:t>
            </a:r>
          </a:p>
          <a:p>
            <a:pPr marL="0" lvl="0" indent="0" algn="ctr" rtl="0">
              <a:spcBef>
                <a:spcPts val="0"/>
              </a:spcBef>
              <a:spcAft>
                <a:spcPts val="0"/>
              </a:spcAft>
              <a:buClr>
                <a:schemeClr val="dk1"/>
              </a:buClr>
              <a:buSzPct val="100000"/>
              <a:buFont typeface="Tahoma" panose="020B0604030504040204"/>
              <a:buNone/>
            </a:pPr>
            <a:endParaRPr lang="en-IN" sz="1800" dirty="0">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ctr" rtl="0">
              <a:spcBef>
                <a:spcPts val="0"/>
              </a:spcBef>
              <a:spcAft>
                <a:spcPts val="0"/>
              </a:spcAft>
              <a:buClr>
                <a:schemeClr val="dk1"/>
              </a:buClr>
              <a:buSzPct val="100000"/>
              <a:buFont typeface="Tahoma" panose="020B0604030504040204"/>
              <a:buNone/>
            </a:pPr>
            <a:endParaRPr sz="1800">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ctr" rtl="0">
              <a:spcBef>
                <a:spcPts val="0"/>
              </a:spcBef>
              <a:spcAft>
                <a:spcPts val="0"/>
              </a:spcAft>
              <a:buClr>
                <a:schemeClr val="dk1"/>
              </a:buClr>
              <a:buSzPct val="100000"/>
              <a:buFont typeface="Tahoma" panose="020B0604030504040204"/>
              <a:buNone/>
            </a:pPr>
            <a:endParaRPr lang="en-US" sz="1800" dirty="0">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ctr" rtl="0">
              <a:spcBef>
                <a:spcPts val="0"/>
              </a:spcBef>
              <a:spcAft>
                <a:spcPts val="0"/>
              </a:spcAft>
              <a:buClr>
                <a:schemeClr val="dk1"/>
              </a:buClr>
              <a:buSzPct val="100000"/>
              <a:buFont typeface="Tahoma" panose="020B0604030504040204"/>
              <a:buNone/>
            </a:pPr>
            <a:br>
              <a:rPr lang="en-US" sz="1800" dirty="0">
                <a:latin typeface="Times New Roman" panose="02020603050405020304" pitchFamily="18" charset="0"/>
                <a:ea typeface="Tahoma" panose="020B0604030504040204"/>
                <a:cs typeface="Times New Roman" panose="02020603050405020304" pitchFamily="18" charset="0"/>
                <a:sym typeface="Tahoma" panose="020B0604030504040204"/>
              </a:rPr>
            </a:b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600" dirty="0">
                <a:latin typeface="Times New Roman" panose="02020603050405020304" pitchFamily="18" charset="0"/>
                <a:ea typeface="Arial" panose="020B0604020202020204"/>
                <a:cs typeface="Times New Roman" panose="02020603050405020304" pitchFamily="18" charset="0"/>
                <a:sym typeface="Arial" panose="020B0604020202020204"/>
              </a:rPr>
              <a:t>A Minor Project Report </a:t>
            </a:r>
            <a:endParaRPr sz="16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600" dirty="0">
                <a:latin typeface="Times New Roman" panose="02020603050405020304" pitchFamily="18" charset="0"/>
                <a:ea typeface="Arial" panose="020B0604020202020204"/>
                <a:cs typeface="Times New Roman" panose="02020603050405020304" pitchFamily="18" charset="0"/>
                <a:sym typeface="Arial" panose="020B0604020202020204"/>
              </a:rPr>
              <a:t>in partial fulfillment of the degree </a:t>
            </a:r>
            <a:endParaRPr sz="16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1800" b="1">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Bachelor of Technology </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dirty="0">
                <a:latin typeface="Times New Roman" panose="02020603050405020304" pitchFamily="18" charset="0"/>
                <a:ea typeface="Arial" panose="020B0604020202020204"/>
                <a:cs typeface="Times New Roman" panose="02020603050405020304" pitchFamily="18" charset="0"/>
                <a:sym typeface="Arial" panose="020B0604020202020204"/>
              </a:rPr>
              <a:t>in </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Computer Science &amp; Artificial Intelligence</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By</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dirty="0">
                <a:latin typeface="Times New Roman" panose="02020603050405020304" pitchFamily="18" charset="0"/>
                <a:ea typeface="Arial" panose="020B0604020202020204"/>
                <a:cs typeface="Times New Roman" panose="02020603050405020304" pitchFamily="18" charset="0"/>
                <a:sym typeface="Arial" panose="020B0604020202020204"/>
              </a:rPr>
              <a:t>       2003A51015        A.Sathwika</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dirty="0">
                <a:latin typeface="Times New Roman" panose="02020603050405020304" pitchFamily="18" charset="0"/>
                <a:ea typeface="Arial" panose="020B0604020202020204"/>
                <a:cs typeface="Times New Roman" panose="02020603050405020304" pitchFamily="18" charset="0"/>
                <a:sym typeface="Arial" panose="020B0604020202020204"/>
              </a:rPr>
              <a:t>  2003A51004     D.Poojitha</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dirty="0">
                <a:latin typeface="Times New Roman" panose="02020603050405020304" pitchFamily="18" charset="0"/>
                <a:ea typeface="Arial" panose="020B0604020202020204"/>
                <a:cs typeface="Times New Roman" panose="02020603050405020304" pitchFamily="18" charset="0"/>
                <a:sym typeface="Arial" panose="020B0604020202020204"/>
              </a:rPr>
              <a:t>        2003A51054       J.Deekshitha</a:t>
            </a:r>
            <a:endParaRPr sz="18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dirty="0">
                <a:latin typeface="Times New Roman" panose="02020603050405020304" pitchFamily="18" charset="0"/>
                <a:ea typeface="Arial" panose="020B0604020202020204"/>
                <a:cs typeface="Times New Roman" panose="02020603050405020304" pitchFamily="18" charset="0"/>
                <a:sym typeface="Arial" panose="020B0604020202020204"/>
              </a:rPr>
              <a:t> </a:t>
            </a:r>
          </a:p>
          <a:p>
            <a:pPr marL="0" lvl="0" indent="0" algn="ctr" rtl="0">
              <a:spcBef>
                <a:spcPts val="0"/>
              </a:spcBef>
              <a:spcAft>
                <a:spcPts val="0"/>
              </a:spcAft>
              <a:buClr>
                <a:schemeClr val="dk1"/>
              </a:buClr>
              <a:buSzPct val="100000"/>
              <a:buFont typeface="Arial" panose="020B0604020202020204"/>
              <a:buNone/>
            </a:pPr>
            <a:endPar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Under the Guidance of </a:t>
            </a:r>
            <a:endParaRPr sz="1800" b="1">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altLang="en-US" sz="1800" b="1" dirty="0" err="1">
                <a:ea typeface="Times New Roman" panose="02020603050405020304" pitchFamily="18" charset="0"/>
                <a:cs typeface="Times New Roman" panose="02020603050405020304" pitchFamily="18" charset="0"/>
                <a:sym typeface="+mn-ea"/>
              </a:rPr>
              <a:t>Mr.Jagadish</a:t>
            </a:r>
            <a:r>
              <a:rPr lang="en-US" altLang="en-US" sz="1800" b="1" dirty="0">
                <a:ea typeface="Times New Roman" panose="02020603050405020304" pitchFamily="18" charset="0"/>
                <a:cs typeface="Times New Roman" panose="02020603050405020304" pitchFamily="18" charset="0"/>
                <a:sym typeface="+mn-ea"/>
              </a:rPr>
              <a:t> sir</a:t>
            </a: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 Asst. Prof,  CS&amp;AI Department</a:t>
            </a:r>
            <a:endParaRPr sz="1800" b="1">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r>
              <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a:rPr>
              <a:t> </a:t>
            </a:r>
          </a:p>
          <a:p>
            <a:pPr marL="0" lvl="0" indent="0" algn="ctr" rtl="0">
              <a:spcBef>
                <a:spcPts val="0"/>
              </a:spcBef>
              <a:spcAft>
                <a:spcPts val="0"/>
              </a:spcAft>
              <a:buClr>
                <a:schemeClr val="dk1"/>
              </a:buClr>
              <a:buSzPct val="100000"/>
              <a:buFont typeface="Arial" panose="020B0604020202020204"/>
              <a:buNone/>
            </a:pPr>
            <a:r>
              <a:rPr lang="en-US" sz="1800" b="1" dirty="0">
                <a:latin typeface="Times New Roman" panose="02020603050405020304" pitchFamily="18" charset="0"/>
                <a:ea typeface="Arial" panose="020B0604020202020204"/>
                <a:cs typeface="Times New Roman" panose="02020603050405020304" pitchFamily="18" charset="0"/>
                <a:sym typeface="Arial" panose="020B0604020202020204"/>
              </a:rPr>
              <a:t>Submitted to</a:t>
            </a:r>
            <a:endParaRPr sz="1800" b="1">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24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24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1400" b="1" i="0" u="none" strike="noStrike" cap="none">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1400" b="1" i="0" u="none" strike="noStrike" cap="none">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a:spcBef>
                <a:spcPts val="0"/>
              </a:spcBef>
              <a:buSzPct val="100000"/>
              <a:buNone/>
            </a:pPr>
            <a:r>
              <a:rPr lang="en-US" sz="1400" b="1" dirty="0">
                <a:latin typeface="Times New Roman" panose="02020603050405020304" pitchFamily="18" charset="0"/>
                <a:cs typeface="Times New Roman" panose="02020603050405020304" pitchFamily="18" charset="0"/>
              </a:rPr>
              <a:t>SCHOOL OF COMPUTER SCIENCE &amp; ARTIFICIAL INTELLIGENCE</a:t>
            </a:r>
          </a:p>
          <a:p>
            <a:pPr marL="0" lvl="0" indent="0" algn="ctr">
              <a:spcBef>
                <a:spcPts val="0"/>
              </a:spcBef>
              <a:buSzPct val="100000"/>
              <a:buNone/>
            </a:pPr>
            <a:r>
              <a:rPr lang="en-US" sz="1400" b="1" dirty="0">
                <a:latin typeface="Times New Roman" panose="02020603050405020304" pitchFamily="18" charset="0"/>
                <a:cs typeface="Times New Roman" panose="02020603050405020304" pitchFamily="18" charset="0"/>
              </a:rPr>
              <a:t>SR UNIVERSITY, ANANTHASAGAR, WARANGAL</a:t>
            </a:r>
          </a:p>
          <a:p>
            <a:pPr marL="0" lvl="0" indent="0" algn="ctr">
              <a:spcBef>
                <a:spcPts val="0"/>
              </a:spcBef>
              <a:buSzPct val="100000"/>
              <a:buNone/>
            </a:pPr>
            <a:r>
              <a:rPr lang="en-US" sz="1400" b="1" dirty="0">
                <a:latin typeface="Times New Roman" panose="02020603050405020304" pitchFamily="18" charset="0"/>
                <a:cs typeface="Times New Roman" panose="02020603050405020304" pitchFamily="18" charset="0"/>
              </a:rPr>
              <a:t>April, 2023. </a:t>
            </a:r>
            <a:endParaRPr b="1">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ctr" rtl="0">
              <a:spcBef>
                <a:spcPts val="0"/>
              </a:spcBef>
              <a:spcAft>
                <a:spcPts val="0"/>
              </a:spcAft>
              <a:buClr>
                <a:schemeClr val="dk1"/>
              </a:buClr>
              <a:buSzPct val="100000"/>
              <a:buFont typeface="Arial" panose="020B0604020202020204"/>
              <a:buNone/>
            </a:pPr>
            <a:endParaRPr sz="2000">
              <a:latin typeface="Times New Roman" panose="02020603050405020304" pitchFamily="18" charset="0"/>
              <a:cs typeface="Times New Roman" panose="02020603050405020304"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12334" y="1146067"/>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622936"/>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4/19/2023</a:t>
            </a:fld>
            <a:endParaRPr lang="en-US"/>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915410" y="182245"/>
            <a:ext cx="13131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Results </a:t>
            </a:r>
          </a:p>
        </p:txBody>
      </p:sp>
      <p:sp>
        <p:nvSpPr>
          <p:cNvPr id="4" name="Date Placeholder 3"/>
          <p:cNvSpPr>
            <a:spLocks noGrp="1"/>
          </p:cNvSpPr>
          <p:nvPr>
            <p:ph type="dt" sz="half" idx="10"/>
          </p:nvPr>
        </p:nvSpPr>
        <p:spPr/>
        <p:txBody>
          <a:bodyPr/>
          <a:lstStyle/>
          <a:p>
            <a:fld id="{5CD000FB-D263-4F2C-8371-CD35D295D0C0}"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10</a:t>
            </a:fld>
            <a:endParaRPr lang="en-US"/>
          </a:p>
        </p:txBody>
      </p:sp>
      <p:pic>
        <p:nvPicPr>
          <p:cNvPr id="3" name="Content Placeholder 2"/>
          <p:cNvPicPr>
            <a:picLocks noGrp="1" noChangeAspect="1"/>
          </p:cNvPicPr>
          <p:nvPr>
            <p:ph idx="1"/>
          </p:nvPr>
        </p:nvPicPr>
        <p:blipFill>
          <a:blip r:embed="rId3"/>
          <a:stretch>
            <a:fillRect/>
          </a:stretch>
        </p:blipFill>
        <p:spPr>
          <a:xfrm>
            <a:off x="597535" y="1637665"/>
            <a:ext cx="7948930" cy="4005580"/>
          </a:xfrm>
          <a:prstGeom prst="rect">
            <a:avLst/>
          </a:prstGeom>
        </p:spPr>
      </p:pic>
      <p:sp>
        <p:nvSpPr>
          <p:cNvPr id="6" name="Text Box 5"/>
          <p:cNvSpPr txBox="1"/>
          <p:nvPr/>
        </p:nvSpPr>
        <p:spPr>
          <a:xfrm>
            <a:off x="597535" y="1045210"/>
            <a:ext cx="1619250" cy="429895"/>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Bubble Sort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915410" y="182245"/>
            <a:ext cx="13131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Results </a:t>
            </a:r>
          </a:p>
        </p:txBody>
      </p:sp>
      <p:sp>
        <p:nvSpPr>
          <p:cNvPr id="4" name="Date Placeholder 3"/>
          <p:cNvSpPr>
            <a:spLocks noGrp="1"/>
          </p:cNvSpPr>
          <p:nvPr>
            <p:ph type="dt" sz="half" idx="10"/>
          </p:nvPr>
        </p:nvSpPr>
        <p:spPr/>
        <p:txBody>
          <a:bodyPr/>
          <a:lstStyle/>
          <a:p>
            <a:fld id="{5CD000FB-D263-4F2C-8371-CD35D295D0C0}"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11</a:t>
            </a:fld>
            <a:endParaRPr lang="en-US"/>
          </a:p>
        </p:txBody>
      </p:sp>
      <p:sp>
        <p:nvSpPr>
          <p:cNvPr id="6" name="Text Box 5"/>
          <p:cNvSpPr txBox="1"/>
          <p:nvPr/>
        </p:nvSpPr>
        <p:spPr>
          <a:xfrm>
            <a:off x="597535" y="1045210"/>
            <a:ext cx="1835785" cy="429895"/>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Selection Sort</a:t>
            </a:r>
          </a:p>
        </p:txBody>
      </p:sp>
      <p:pic>
        <p:nvPicPr>
          <p:cNvPr id="9" name="Content Placeholder 2"/>
          <p:cNvPicPr>
            <a:picLocks noGrp="1" noChangeAspect="1"/>
          </p:cNvPicPr>
          <p:nvPr>
            <p:ph idx="1"/>
          </p:nvPr>
        </p:nvPicPr>
        <p:blipFill>
          <a:blip r:embed="rId3"/>
          <a:stretch>
            <a:fillRect/>
          </a:stretch>
        </p:blipFill>
        <p:spPr>
          <a:xfrm>
            <a:off x="597535" y="1599565"/>
            <a:ext cx="8229600" cy="39008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915410" y="182245"/>
            <a:ext cx="13131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Results </a:t>
            </a:r>
          </a:p>
        </p:txBody>
      </p:sp>
      <p:sp>
        <p:nvSpPr>
          <p:cNvPr id="4" name="Date Placeholder 3"/>
          <p:cNvSpPr>
            <a:spLocks noGrp="1"/>
          </p:cNvSpPr>
          <p:nvPr>
            <p:ph type="dt" sz="half" idx="10"/>
          </p:nvPr>
        </p:nvSpPr>
        <p:spPr/>
        <p:txBody>
          <a:bodyPr/>
          <a:lstStyle/>
          <a:p>
            <a:fld id="{5CD000FB-D263-4F2C-8371-CD35D295D0C0}"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12</a:t>
            </a:fld>
            <a:endParaRPr lang="en-US"/>
          </a:p>
        </p:txBody>
      </p:sp>
      <p:sp>
        <p:nvSpPr>
          <p:cNvPr id="6" name="Text Box 5"/>
          <p:cNvSpPr txBox="1"/>
          <p:nvPr/>
        </p:nvSpPr>
        <p:spPr>
          <a:xfrm>
            <a:off x="597535" y="1045210"/>
            <a:ext cx="1851660" cy="429895"/>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Insertion Sort</a:t>
            </a:r>
          </a:p>
        </p:txBody>
      </p:sp>
      <p:pic>
        <p:nvPicPr>
          <p:cNvPr id="9" name="Content Placeholder 2"/>
          <p:cNvPicPr>
            <a:picLocks noGrp="1" noChangeAspect="1"/>
          </p:cNvPicPr>
          <p:nvPr>
            <p:ph idx="1"/>
          </p:nvPr>
        </p:nvPicPr>
        <p:blipFill>
          <a:blip r:embed="rId3"/>
          <a:stretch>
            <a:fillRect/>
          </a:stretch>
        </p:blipFill>
        <p:spPr>
          <a:xfrm>
            <a:off x="597535" y="1599565"/>
            <a:ext cx="8229600" cy="3900805"/>
          </a:xfrm>
          <a:prstGeom prst="rect">
            <a:avLst/>
          </a:prstGeom>
        </p:spPr>
      </p:pic>
      <p:pic>
        <p:nvPicPr>
          <p:cNvPr id="2" name="Picture 1"/>
          <p:cNvPicPr>
            <a:picLocks noChangeAspect="1"/>
          </p:cNvPicPr>
          <p:nvPr/>
        </p:nvPicPr>
        <p:blipFill>
          <a:blip r:embed="rId4"/>
          <a:stretch>
            <a:fillRect/>
          </a:stretch>
        </p:blipFill>
        <p:spPr>
          <a:xfrm>
            <a:off x="597535" y="1599565"/>
            <a:ext cx="8230235" cy="3900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915410" y="182245"/>
            <a:ext cx="13131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Results </a:t>
            </a:r>
          </a:p>
        </p:txBody>
      </p:sp>
      <p:sp>
        <p:nvSpPr>
          <p:cNvPr id="4" name="Date Placeholder 3"/>
          <p:cNvSpPr>
            <a:spLocks noGrp="1"/>
          </p:cNvSpPr>
          <p:nvPr>
            <p:ph type="dt" sz="half" idx="10"/>
          </p:nvPr>
        </p:nvSpPr>
        <p:spPr/>
        <p:txBody>
          <a:bodyPr/>
          <a:lstStyle/>
          <a:p>
            <a:fld id="{5CD000FB-D263-4F2C-8371-CD35D295D0C0}"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13</a:t>
            </a:fld>
            <a:endParaRPr lang="en-US"/>
          </a:p>
        </p:txBody>
      </p:sp>
      <p:sp>
        <p:nvSpPr>
          <p:cNvPr id="6" name="Text Box 5"/>
          <p:cNvSpPr txBox="1"/>
          <p:nvPr/>
        </p:nvSpPr>
        <p:spPr>
          <a:xfrm>
            <a:off x="597535" y="1045210"/>
            <a:ext cx="1494790" cy="429895"/>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Quick Sort</a:t>
            </a:r>
          </a:p>
        </p:txBody>
      </p:sp>
      <p:pic>
        <p:nvPicPr>
          <p:cNvPr id="9" name="Content Placeholder 2"/>
          <p:cNvPicPr>
            <a:picLocks noGrp="1" noChangeAspect="1"/>
          </p:cNvPicPr>
          <p:nvPr>
            <p:ph idx="1"/>
          </p:nvPr>
        </p:nvPicPr>
        <p:blipFill>
          <a:blip r:embed="rId3"/>
          <a:stretch>
            <a:fillRect/>
          </a:stretch>
        </p:blipFill>
        <p:spPr>
          <a:xfrm>
            <a:off x="597535" y="1599565"/>
            <a:ext cx="8229600" cy="3900805"/>
          </a:xfrm>
          <a:prstGeom prst="rect">
            <a:avLst/>
          </a:prstGeom>
        </p:spPr>
      </p:pic>
      <p:pic>
        <p:nvPicPr>
          <p:cNvPr id="2" name="Picture 1"/>
          <p:cNvPicPr>
            <a:picLocks noChangeAspect="1"/>
          </p:cNvPicPr>
          <p:nvPr/>
        </p:nvPicPr>
        <p:blipFill>
          <a:blip r:embed="rId4"/>
          <a:stretch>
            <a:fillRect/>
          </a:stretch>
        </p:blipFill>
        <p:spPr>
          <a:xfrm>
            <a:off x="597535" y="1599565"/>
            <a:ext cx="8228965" cy="38042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3915410" y="182245"/>
            <a:ext cx="131318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Results </a:t>
            </a:r>
          </a:p>
        </p:txBody>
      </p:sp>
      <p:sp>
        <p:nvSpPr>
          <p:cNvPr id="4" name="Date Placeholder 3"/>
          <p:cNvSpPr>
            <a:spLocks noGrp="1"/>
          </p:cNvSpPr>
          <p:nvPr>
            <p:ph type="dt" sz="half" idx="10"/>
          </p:nvPr>
        </p:nvSpPr>
        <p:spPr/>
        <p:txBody>
          <a:bodyPr/>
          <a:lstStyle/>
          <a:p>
            <a:fld id="{5CD000FB-D263-4F2C-8371-CD35D295D0C0}"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14</a:t>
            </a:fld>
            <a:endParaRPr lang="en-US"/>
          </a:p>
        </p:txBody>
      </p:sp>
      <p:sp>
        <p:nvSpPr>
          <p:cNvPr id="6" name="Text Box 5"/>
          <p:cNvSpPr txBox="1"/>
          <p:nvPr/>
        </p:nvSpPr>
        <p:spPr>
          <a:xfrm>
            <a:off x="597535" y="1045210"/>
            <a:ext cx="1539875" cy="429895"/>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Merge Sort</a:t>
            </a:r>
          </a:p>
        </p:txBody>
      </p:sp>
      <p:pic>
        <p:nvPicPr>
          <p:cNvPr id="9" name="Content Placeholder 2"/>
          <p:cNvPicPr>
            <a:picLocks noGrp="1" noChangeAspect="1"/>
          </p:cNvPicPr>
          <p:nvPr>
            <p:ph idx="1"/>
          </p:nvPr>
        </p:nvPicPr>
        <p:blipFill>
          <a:blip r:embed="rId3"/>
          <a:stretch>
            <a:fillRect/>
          </a:stretch>
        </p:blipFill>
        <p:spPr>
          <a:xfrm>
            <a:off x="597535" y="1599565"/>
            <a:ext cx="8229600" cy="3900805"/>
          </a:xfrm>
          <a:prstGeom prst="rect">
            <a:avLst/>
          </a:prstGeom>
        </p:spPr>
      </p:pic>
      <p:pic>
        <p:nvPicPr>
          <p:cNvPr id="2" name="Picture 1"/>
          <p:cNvPicPr>
            <a:picLocks noChangeAspect="1"/>
          </p:cNvPicPr>
          <p:nvPr/>
        </p:nvPicPr>
        <p:blipFill>
          <a:blip r:embed="rId4"/>
          <a:stretch>
            <a:fillRect/>
          </a:stretch>
        </p:blipFill>
        <p:spPr>
          <a:xfrm>
            <a:off x="597535" y="1599565"/>
            <a:ext cx="8228965" cy="3804285"/>
          </a:xfrm>
          <a:prstGeom prst="rect">
            <a:avLst/>
          </a:prstGeom>
        </p:spPr>
      </p:pic>
      <p:pic>
        <p:nvPicPr>
          <p:cNvPr id="3" name="Picture 2"/>
          <p:cNvPicPr>
            <a:picLocks noChangeAspect="1"/>
          </p:cNvPicPr>
          <p:nvPr/>
        </p:nvPicPr>
        <p:blipFill>
          <a:blip r:embed="rId5"/>
          <a:stretch>
            <a:fillRect/>
          </a:stretch>
        </p:blipFill>
        <p:spPr>
          <a:xfrm>
            <a:off x="597535" y="1598930"/>
            <a:ext cx="8228965" cy="3900805"/>
          </a:xfrm>
          <a:prstGeom prst="rect">
            <a:avLst/>
          </a:prstGeom>
        </p:spPr>
      </p:pic>
      <p:pic>
        <p:nvPicPr>
          <p:cNvPr id="7" name="Picture 6"/>
          <p:cNvPicPr>
            <a:picLocks noChangeAspect="1"/>
          </p:cNvPicPr>
          <p:nvPr/>
        </p:nvPicPr>
        <p:blipFill>
          <a:blip r:embed="rId6"/>
          <a:stretch>
            <a:fillRect/>
          </a:stretch>
        </p:blipFill>
        <p:spPr>
          <a:xfrm>
            <a:off x="597535" y="1598930"/>
            <a:ext cx="8229600" cy="3901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3064510" y="520065"/>
            <a:ext cx="3014980"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Web Page Format</a:t>
            </a:r>
            <a:endParaRPr sz="28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B3FC4A-7A00-4541-A3E2-67E06665DD8A}"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15</a:t>
            </a:fld>
            <a:endParaRPr lang="en-US"/>
          </a:p>
        </p:txBody>
      </p:sp>
      <p:pic>
        <p:nvPicPr>
          <p:cNvPr id="3" name="Content Placeholder 2"/>
          <p:cNvPicPr>
            <a:picLocks noGrp="1" noChangeAspect="1"/>
          </p:cNvPicPr>
          <p:nvPr>
            <p:ph idx="1"/>
          </p:nvPr>
        </p:nvPicPr>
        <p:blipFill>
          <a:blip r:embed="rId3"/>
          <a:stretch>
            <a:fillRect/>
          </a:stretch>
        </p:blipFill>
        <p:spPr>
          <a:xfrm>
            <a:off x="668655" y="1506220"/>
            <a:ext cx="8229600" cy="4371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060700" y="181610"/>
            <a:ext cx="2938145" cy="10617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Conclusion</a:t>
            </a:r>
          </a:p>
        </p:txBody>
      </p:sp>
      <p:sp>
        <p:nvSpPr>
          <p:cNvPr id="190" name="Google Shape;190;p23"/>
          <p:cNvSpPr txBox="1">
            <a:spLocks noGrp="1"/>
          </p:cNvSpPr>
          <p:nvPr>
            <p:ph idx="1"/>
          </p:nvPr>
        </p:nvSpPr>
        <p:spPr>
          <a:xfrm>
            <a:off x="607695" y="1243648"/>
            <a:ext cx="7200900" cy="4826000"/>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335"/>
              </a:spcBef>
              <a:spcAft>
                <a:spcPts val="0"/>
              </a:spcAft>
              <a:buClr>
                <a:schemeClr val="dk1"/>
              </a:buClr>
              <a:buSzPct val="100000"/>
              <a:buFont typeface="Wingdings" panose="05000000000000000000" charset="0"/>
              <a:buChar char="q"/>
            </a:pPr>
            <a:r>
              <a:rPr sz="2200">
                <a:latin typeface="Times New Roman" panose="02020603050405020304" pitchFamily="18" charset="0"/>
                <a:cs typeface="Times New Roman" panose="02020603050405020304" pitchFamily="18" charset="0"/>
              </a:rPr>
              <a:t>In conclusion, a sorting visualizer project can be a fun and educational way to learn about sorting algorithms and practice programming skills.</a:t>
            </a:r>
          </a:p>
          <a:p>
            <a:pPr lvl="0" algn="just" rtl="0">
              <a:lnSpc>
                <a:spcPct val="100000"/>
              </a:lnSpc>
              <a:spcBef>
                <a:spcPts val="335"/>
              </a:spcBef>
              <a:spcAft>
                <a:spcPts val="0"/>
              </a:spcAft>
              <a:buClr>
                <a:schemeClr val="dk1"/>
              </a:buClr>
              <a:buSzPct val="100000"/>
              <a:buFont typeface="Wingdings" panose="05000000000000000000" charset="0"/>
              <a:buChar char="q"/>
            </a:pPr>
            <a:r>
              <a:rPr sz="2200">
                <a:latin typeface="Times New Roman" panose="02020603050405020304" pitchFamily="18" charset="0"/>
                <a:cs typeface="Times New Roman" panose="02020603050405020304" pitchFamily="18" charset="0"/>
              </a:rPr>
              <a:t>By implementing different sorting algorithms and visualizing the sorting process, you can gain a deeper understanding of how they work and their relative efficiency.</a:t>
            </a:r>
          </a:p>
          <a:p>
            <a:pPr lvl="0" algn="just" rtl="0">
              <a:lnSpc>
                <a:spcPct val="100000"/>
              </a:lnSpc>
              <a:spcBef>
                <a:spcPts val="335"/>
              </a:spcBef>
              <a:spcAft>
                <a:spcPts val="0"/>
              </a:spcAft>
              <a:buClr>
                <a:schemeClr val="dk1"/>
              </a:buClr>
              <a:buSzPct val="100000"/>
              <a:buFont typeface="Wingdings" panose="05000000000000000000" charset="0"/>
              <a:buChar char="q"/>
            </a:pPr>
            <a:r>
              <a:rPr sz="2200">
                <a:latin typeface="Times New Roman" panose="02020603050405020304" pitchFamily="18" charset="0"/>
                <a:cs typeface="Times New Roman" panose="02020603050405020304" pitchFamily="18" charset="0"/>
              </a:rPr>
              <a:t>Overall, this project is a great way to combine programming and visualization skills to create a useful and interactive tool.</a:t>
            </a:r>
          </a:p>
        </p:txBody>
      </p:sp>
      <p:sp>
        <p:nvSpPr>
          <p:cNvPr id="4" name="Date Placeholder 3"/>
          <p:cNvSpPr>
            <a:spLocks noGrp="1"/>
          </p:cNvSpPr>
          <p:nvPr>
            <p:ph type="dt" sz="half" idx="10"/>
          </p:nvPr>
        </p:nvSpPr>
        <p:spPr/>
        <p:txBody>
          <a:bodyPr/>
          <a:lstStyle/>
          <a:p>
            <a:fld id="{0B0941D4-1A27-4ECF-88D8-A2D32627F8EC}"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393440" y="409575"/>
            <a:ext cx="2133600" cy="9315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References</a:t>
            </a:r>
          </a:p>
        </p:txBody>
      </p:sp>
      <p:sp>
        <p:nvSpPr>
          <p:cNvPr id="190" name="Google Shape;190;p23"/>
          <p:cNvSpPr txBox="1">
            <a:spLocks noGrp="1"/>
          </p:cNvSpPr>
          <p:nvPr>
            <p:ph idx="1"/>
          </p:nvPr>
        </p:nvSpPr>
        <p:spPr>
          <a:xfrm>
            <a:off x="859790" y="1341120"/>
            <a:ext cx="7200900" cy="4325938"/>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ct val="100000"/>
              <a:buFont typeface="Arial" panose="020B0604020202020204"/>
              <a:buAutoNum type="arabicPeriod"/>
            </a:pPr>
            <a:r>
              <a:rPr sz="2200">
                <a:latin typeface="Times New Roman" panose="02020603050405020304" pitchFamily="18" charset="0"/>
                <a:cs typeface="Times New Roman" panose="02020603050405020304" pitchFamily="18" charset="0"/>
              </a:rPr>
              <a:t>CORMEN, T. H.; LEISERSON, C. E.; RIVEST, D. L.; STEIN, C. Introduction</a:t>
            </a:r>
            <a:r>
              <a:rPr lang="en-US" sz="2200">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to algorithms. Second Edition. 2001. ISBN 0-262-03293-7.</a:t>
            </a:r>
          </a:p>
          <a:p>
            <a:pPr marL="342900" lvl="0" indent="-342900" algn="just" rtl="0">
              <a:lnSpc>
                <a:spcPct val="100000"/>
              </a:lnSpc>
              <a:spcBef>
                <a:spcPts val="0"/>
              </a:spcBef>
              <a:spcAft>
                <a:spcPts val="0"/>
              </a:spcAft>
              <a:buClr>
                <a:schemeClr val="dk1"/>
              </a:buClr>
              <a:buSzPct val="100000"/>
              <a:buFont typeface="Arial" panose="020B0604020202020204"/>
              <a:buAutoNum type="arabicPeriod"/>
            </a:pPr>
            <a:r>
              <a:rPr sz="2200">
                <a:latin typeface="Times New Roman" panose="02020603050405020304" pitchFamily="18" charset="0"/>
                <a:cs typeface="Times New Roman" panose="02020603050405020304" pitchFamily="18" charset="0"/>
              </a:rPr>
              <a:t>KNUTH, D. The Art of Computer Programming: Fundamental Algorithms. Thir</a:t>
            </a:r>
            <a:r>
              <a:rPr lang="en-US" sz="2200">
                <a:latin typeface="Times New Roman" panose="02020603050405020304" pitchFamily="18" charset="0"/>
                <a:cs typeface="Times New Roman" panose="02020603050405020304" pitchFamily="18" charset="0"/>
              </a:rPr>
              <a:t>d </a:t>
            </a:r>
            <a:r>
              <a:rPr sz="2200">
                <a:latin typeface="Times New Roman" panose="02020603050405020304" pitchFamily="18" charset="0"/>
                <a:cs typeface="Times New Roman" panose="02020603050405020304" pitchFamily="18" charset="0"/>
              </a:rPr>
              <a:t>Edition. 2004. ISBN 0-201-89683-4.</a:t>
            </a:r>
          </a:p>
          <a:p>
            <a:pPr marL="342900" lvl="0" indent="-342900" algn="just" rtl="0">
              <a:lnSpc>
                <a:spcPct val="100000"/>
              </a:lnSpc>
              <a:spcBef>
                <a:spcPts val="0"/>
              </a:spcBef>
              <a:spcAft>
                <a:spcPts val="0"/>
              </a:spcAft>
              <a:buClr>
                <a:schemeClr val="dk1"/>
              </a:buClr>
              <a:buSzPct val="100000"/>
              <a:buFont typeface="Arial" panose="020B0604020202020204"/>
              <a:buAutoNum type="arabicPeriod"/>
            </a:pPr>
            <a:r>
              <a:rPr sz="2200">
                <a:latin typeface="Times New Roman" panose="02020603050405020304" pitchFamily="18" charset="0"/>
                <a:cs typeface="Times New Roman" panose="02020603050405020304" pitchFamily="18" charset="0"/>
              </a:rPr>
              <a:t>SIPSER, M. Introduction to the Theory of Computation. Boston, MA: PWS</a:t>
            </a:r>
            <a:r>
              <a:rPr lang="en-US" sz="2200">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Publishing Company, 1997. ISBN 0-534-94728-X</a:t>
            </a:r>
          </a:p>
          <a:p>
            <a:pPr marL="342900" lvl="0" indent="-342900" algn="just" rtl="0">
              <a:lnSpc>
                <a:spcPct val="100000"/>
              </a:lnSpc>
              <a:spcBef>
                <a:spcPts val="0"/>
              </a:spcBef>
              <a:spcAft>
                <a:spcPts val="0"/>
              </a:spcAft>
              <a:buClr>
                <a:schemeClr val="dk1"/>
              </a:buClr>
              <a:buSzPct val="100000"/>
              <a:buFont typeface="Arial" panose="020B0604020202020204"/>
              <a:buAutoNum type="arabicPeriod"/>
            </a:pPr>
            <a:r>
              <a:rPr sz="2200">
                <a:latin typeface="Times New Roman" panose="02020603050405020304" pitchFamily="18" charset="0"/>
                <a:cs typeface="Times New Roman" panose="02020603050405020304" pitchFamily="18" charset="0"/>
              </a:rPr>
              <a:t>KNUTH, D. The Art of Computer Programming: Sorting and Searching. Second</a:t>
            </a:r>
            <a:r>
              <a:rPr lang="en-US" sz="2200">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Edition. 2004. ISBN 0-201-89685-0.</a:t>
            </a:r>
          </a:p>
        </p:txBody>
      </p:sp>
      <p:sp>
        <p:nvSpPr>
          <p:cNvPr id="4" name="Date Placeholder 3"/>
          <p:cNvSpPr>
            <a:spLocks noGrp="1"/>
          </p:cNvSpPr>
          <p:nvPr>
            <p:ph type="dt" sz="half" idx="10"/>
          </p:nvPr>
        </p:nvSpPr>
        <p:spPr/>
        <p:txBody>
          <a:bodyPr/>
          <a:lstStyle/>
          <a:p>
            <a:fld id="{31CF2DF0-ED81-4DC0-8520-D543849BAA08}"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EF52B9-CE1E-8541-BC13-CAA7BB880800}"/>
              </a:ext>
            </a:extLst>
          </p:cNvPr>
          <p:cNvSpPr>
            <a:spLocks noGrp="1"/>
          </p:cNvSpPr>
          <p:nvPr>
            <p:ph type="dt" sz="half" idx="10"/>
          </p:nvPr>
        </p:nvSpPr>
        <p:spPr/>
        <p:txBody>
          <a:bodyPr/>
          <a:lstStyle/>
          <a:p>
            <a:fld id="{D6F2FB23-AA72-47D4-BDF3-E5E698CC6B97}" type="datetime1">
              <a:rPr lang="en-US" smtClean="0"/>
              <a:t>4/19/2023</a:t>
            </a:fld>
            <a:endParaRPr lang="en-US"/>
          </a:p>
        </p:txBody>
      </p:sp>
      <p:sp>
        <p:nvSpPr>
          <p:cNvPr id="5" name="Slide Number Placeholder 4">
            <a:extLst>
              <a:ext uri="{FF2B5EF4-FFF2-40B4-BE49-F238E27FC236}">
                <a16:creationId xmlns:a16="http://schemas.microsoft.com/office/drawing/2014/main" id="{EDD0BCA8-695A-70E0-977A-432156A7B2BD}"/>
              </a:ext>
            </a:extLst>
          </p:cNvPr>
          <p:cNvSpPr>
            <a:spLocks noGrp="1"/>
          </p:cNvSpPr>
          <p:nvPr>
            <p:ph type="sldNum" sz="quarter" idx="12"/>
          </p:nvPr>
        </p:nvSpPr>
        <p:spPr/>
        <p:txBody>
          <a:bodyPr/>
          <a:lstStyle/>
          <a:p>
            <a:fld id="{593110A6-8BDC-4CF7-A93B-95A9C7E65442}" type="slidenum">
              <a:rPr lang="en-US" smtClean="0"/>
              <a:t>18</a:t>
            </a:fld>
            <a:endParaRPr lang="en-US"/>
          </a:p>
        </p:txBody>
      </p:sp>
      <p:sp>
        <p:nvSpPr>
          <p:cNvPr id="7" name="TextBox 6">
            <a:extLst>
              <a:ext uri="{FF2B5EF4-FFF2-40B4-BE49-F238E27FC236}">
                <a16:creationId xmlns:a16="http://schemas.microsoft.com/office/drawing/2014/main" id="{D4B7FEC9-9974-8705-77CF-A4B230E306D5}"/>
              </a:ext>
            </a:extLst>
          </p:cNvPr>
          <p:cNvSpPr txBox="1"/>
          <p:nvPr/>
        </p:nvSpPr>
        <p:spPr>
          <a:xfrm>
            <a:off x="2590800" y="2403835"/>
            <a:ext cx="3836709"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06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230880" y="529590"/>
            <a:ext cx="268160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110" b="1">
                <a:latin typeface="Times New Roman" panose="02020603050405020304" pitchFamily="18" charset="0"/>
                <a:ea typeface="Tahoma" panose="020B0604030504040204"/>
                <a:cs typeface="Times New Roman" panose="02020603050405020304" pitchFamily="18" charset="0"/>
                <a:sym typeface="Tahoma" panose="020B0604030504040204"/>
              </a:rPr>
            </a:br>
            <a:r>
              <a:rPr lang="en-US" sz="3110" b="1">
                <a:latin typeface="Times New Roman" panose="02020603050405020304" pitchFamily="18" charset="0"/>
                <a:cs typeface="Times New Roman" panose="02020603050405020304" pitchFamily="18" charset="0"/>
              </a:rPr>
              <a:t>ABSTRACT</a:t>
            </a:r>
            <a:br>
              <a:rPr lang="en-US" sz="3110" b="1">
                <a:latin typeface="Times New Roman" panose="02020603050405020304" pitchFamily="18" charset="0"/>
                <a:ea typeface="Tahoma" panose="020B0604030504040204"/>
                <a:cs typeface="Times New Roman" panose="02020603050405020304" pitchFamily="18" charset="0"/>
                <a:sym typeface="Tahoma" panose="020B0604030504040204"/>
              </a:rPr>
            </a:br>
            <a:endParaRPr sz="3110" b="1">
              <a:latin typeface="Times New Roman" panose="02020603050405020304" pitchFamily="18" charset="0"/>
              <a:ea typeface="Tahoma" panose="020B0604030504040204"/>
              <a:cs typeface="Times New Roman" panose="02020603050405020304" pitchFamily="18" charset="0"/>
              <a:sym typeface="Tahoma" panose="020B0604030504040204"/>
            </a:endParaRPr>
          </a:p>
        </p:txBody>
      </p:sp>
      <p:sp>
        <p:nvSpPr>
          <p:cNvPr id="67" name="Google Shape;67;p3"/>
          <p:cNvSpPr txBox="1">
            <a:spLocks noGrp="1"/>
          </p:cNvSpPr>
          <p:nvPr>
            <p:ph idx="1"/>
          </p:nvPr>
        </p:nvSpPr>
        <p:spPr>
          <a:xfrm>
            <a:off x="971550" y="1715770"/>
            <a:ext cx="7200900" cy="4177030"/>
          </a:xfrm>
          <a:prstGeom prst="rect">
            <a:avLst/>
          </a:prstGeom>
          <a:noFill/>
          <a:ln>
            <a:noFill/>
          </a:ln>
        </p:spPr>
        <p:txBody>
          <a:bodyPr spcFirstLastPara="1" wrap="square" lIns="91425" tIns="45700" rIns="91425" bIns="45700" anchor="t" anchorCtr="0">
            <a:noAutofit/>
          </a:bodyPr>
          <a:lstStyle/>
          <a:p>
            <a:pPr>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Sorting Visualizer will be displaying the working mechanism of various sorting algorithms like, Bubble sort, Selection Sort, Insertion Sort, Quick Sort, Heap Sort and Merge Sort.</a:t>
            </a:r>
          </a:p>
          <a:p>
            <a:pPr>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The main objective of developing this Visualizer is to make a learner comfortable in learning these techniques quickly and easily.</a:t>
            </a:r>
          </a:p>
          <a:p>
            <a:pPr>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We know the sorting algorithms are the most widely used algorithms in many aplications including Discrete event simulation, Operating Systems, real time systems and many other as well.</a:t>
            </a:r>
          </a:p>
        </p:txBody>
      </p:sp>
      <p:sp>
        <p:nvSpPr>
          <p:cNvPr id="4" name="Date Placeholder 3"/>
          <p:cNvSpPr>
            <a:spLocks noGrp="1"/>
          </p:cNvSpPr>
          <p:nvPr>
            <p:ph type="dt" sz="half" idx="10"/>
          </p:nvPr>
        </p:nvSpPr>
        <p:spPr/>
        <p:txBody>
          <a:bodyPr/>
          <a:lstStyle/>
          <a:p>
            <a:fld id="{9D74DFE8-79AA-456E-9FAE-94D9D1814B1F}"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2469515" y="426720"/>
            <a:ext cx="4205605" cy="87503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2800" b="1">
                <a:latin typeface="Times New Roman" panose="02020603050405020304" pitchFamily="18" charset="0"/>
                <a:cs typeface="Times New Roman" panose="02020603050405020304" pitchFamily="18" charset="0"/>
              </a:rPr>
              <a:t>PROBLEM STATEMENT</a:t>
            </a:r>
            <a:endParaRPr sz="2800" b="1">
              <a:latin typeface="Times New Roman" panose="02020603050405020304" pitchFamily="18" charset="0"/>
              <a:cs typeface="Times New Roman" panose="02020603050405020304" pitchFamily="18" charset="0"/>
            </a:endParaRPr>
          </a:p>
        </p:txBody>
      </p:sp>
      <p:sp>
        <p:nvSpPr>
          <p:cNvPr id="73" name="Google Shape;73;p4"/>
          <p:cNvSpPr txBox="1">
            <a:spLocks noGrp="1"/>
          </p:cNvSpPr>
          <p:nvPr>
            <p:ph idx="1"/>
          </p:nvPr>
        </p:nvSpPr>
        <p:spPr>
          <a:xfrm>
            <a:off x="971550" y="1626553"/>
            <a:ext cx="7200900" cy="4826000"/>
          </a:xfrm>
          <a:prstGeom prst="rect">
            <a:avLst/>
          </a:prstGeom>
          <a:noFill/>
          <a:ln>
            <a:noFill/>
          </a:ln>
        </p:spPr>
        <p:txBody>
          <a:bodyPr spcFirstLastPara="1" wrap="square" lIns="91425" tIns="45700" rIns="91425" bIns="45700" anchor="t" anchorCtr="0">
            <a:noAutofit/>
          </a:bodyPr>
          <a:lstStyle/>
          <a:p>
            <a:pPr>
              <a:lnSpc>
                <a:spcPct val="100000"/>
              </a:lnSpc>
              <a:buFont typeface="Wingdings" panose="05000000000000000000" charset="0"/>
              <a:buChar char="q"/>
            </a:pPr>
            <a:r>
              <a:rPr lang="en-US" sz="2200" dirty="0">
                <a:latin typeface="Times New Roman" panose="02020603050405020304" pitchFamily="18" charset="0"/>
                <a:cs typeface="Times New Roman" panose="02020603050405020304" pitchFamily="18" charset="0"/>
                <a:sym typeface="+mn-ea"/>
              </a:rPr>
              <a:t> Since I faced the problems of sorting during the course of algorithm design in the first year of my studies, there is an understanding that the visual representation is a vital part of the studying process. </a:t>
            </a:r>
          </a:p>
          <a:p>
            <a:pPr>
              <a:lnSpc>
                <a:spcPct val="100000"/>
              </a:lnSpc>
              <a:buFont typeface="Wingdings" panose="05000000000000000000" charset="0"/>
              <a:buChar char="q"/>
            </a:pPr>
            <a:r>
              <a:rPr lang="en-US" sz="2200" dirty="0">
                <a:latin typeface="Times New Roman" panose="02020603050405020304" pitchFamily="18" charset="0"/>
                <a:cs typeface="Times New Roman" panose="02020603050405020304" pitchFamily="18" charset="0"/>
                <a:sym typeface="+mn-ea"/>
              </a:rPr>
              <a:t>The main goal of the thesis was to create a program which would serve as a tool for understanding how most known sorting algorithms work. There was an attempt to make the best possible user experience. </a:t>
            </a:r>
            <a:endParaRPr lang="en-US" sz="22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400"/>
              <a:buFont typeface="Arial" panose="020B0604020202020204"/>
              <a:buNone/>
            </a:pPr>
            <a:endParaRPr lang="en-US" sz="22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AA11DC09-001C-48F1-82C3-C921C1064960}" type="datetime1">
              <a:rPr lang="en-US" smtClean="0"/>
              <a:t>4/19/2023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2925" y="339090"/>
            <a:ext cx="2977515" cy="1143000"/>
          </a:xfrm>
        </p:spPr>
        <p:txBody>
          <a:bodyPr/>
          <a:lstStyle/>
          <a:p>
            <a:r>
              <a:rPr lang="en-US" sz="2800" b="1">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56565" y="1586230"/>
            <a:ext cx="8229600" cy="4525963"/>
          </a:xfrm>
        </p:spPr>
        <p:txBody>
          <a:bodyPr>
            <a:normAutofit/>
          </a:bodyPr>
          <a:lstStyle/>
          <a:p>
            <a:pPr marL="520700" lvl="0" algn="l" rtl="0">
              <a:spcBef>
                <a:spcPts val="0"/>
              </a:spcBef>
              <a:spcAft>
                <a:spcPts val="0"/>
              </a:spcAft>
              <a:buClr>
                <a:schemeClr val="dk1"/>
              </a:buClr>
              <a:buSzPts val="2800"/>
              <a:buFont typeface="Wingdings" panose="05000000000000000000" charset="0"/>
              <a:buChar char="q"/>
            </a:pPr>
            <a:r>
              <a:rPr lang="en-US" sz="2200">
                <a:latin typeface="Times New Roman" panose="02020603050405020304" pitchFamily="18" charset="0"/>
                <a:cs typeface="Times New Roman" panose="02020603050405020304" pitchFamily="18" charset="0"/>
                <a:sym typeface="+mn-ea"/>
              </a:rPr>
              <a:t>The main Objective of Sorting Visualizer project is to learn and visualize the sorting algorithms how these algorithms works We can see the steps of swapping or any divide and conquer part of these bars. Here 5 different types if sorting algorithms is used to visualize.</a:t>
            </a:r>
          </a:p>
          <a:p>
            <a:pPr marL="520700" lvl="0" algn="l" rtl="0">
              <a:spcBef>
                <a:spcPts val="0"/>
              </a:spcBef>
              <a:spcAft>
                <a:spcPts val="0"/>
              </a:spcAft>
              <a:buClr>
                <a:schemeClr val="dk1"/>
              </a:buClr>
              <a:buSzPts val="2800"/>
              <a:buFont typeface="Wingdings" panose="05000000000000000000" charset="0"/>
              <a:buChar char="q"/>
            </a:pPr>
            <a:r>
              <a:rPr lang="en-US" sz="2200">
                <a:latin typeface="Times New Roman" panose="02020603050405020304" pitchFamily="18" charset="0"/>
                <a:cs typeface="Times New Roman" panose="02020603050405020304" pitchFamily="18" charset="0"/>
                <a:sym typeface="+mn-ea"/>
              </a:rPr>
              <a:t>A visualization of data is implemented as a bar graph, after which a data sorting and algorithm may be applied.The resulting animation is then performed either automatically or by the user.</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F2FB23-AA72-47D4-BDF3-E5E698CC6B97}"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964815" y="513080"/>
            <a:ext cx="321373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ltLang="en-IN" sz="3110" b="1" dirty="0">
                <a:latin typeface="Times New Roman" panose="02020603050405020304" pitchFamily="18" charset="0"/>
                <a:cs typeface="Times New Roman" panose="02020603050405020304" pitchFamily="18" charset="0"/>
              </a:rPr>
              <a:t>  </a:t>
            </a:r>
            <a:r>
              <a:rPr lang="en-IN" sz="3110" b="1" dirty="0">
                <a:latin typeface="Times New Roman" panose="02020603050405020304" pitchFamily="18" charset="0"/>
                <a:cs typeface="Times New Roman" panose="02020603050405020304" pitchFamily="18" charset="0"/>
              </a:rPr>
              <a:t>Literature Review</a:t>
            </a:r>
            <a:endParaRPr sz="3110" b="1">
              <a:latin typeface="Times New Roman" panose="02020603050405020304" pitchFamily="18" charset="0"/>
              <a:cs typeface="Times New Roman" panose="02020603050405020304" pitchFamily="18" charset="0"/>
            </a:endParaRPr>
          </a:p>
        </p:txBody>
      </p:sp>
      <p:sp>
        <p:nvSpPr>
          <p:cNvPr id="86" name="Google Shape;86;p6"/>
          <p:cNvSpPr txBox="1">
            <a:spLocks noGrp="1"/>
          </p:cNvSpPr>
          <p:nvPr>
            <p:ph idx="1"/>
          </p:nvPr>
        </p:nvSpPr>
        <p:spPr>
          <a:xfrm>
            <a:off x="971550" y="1460183"/>
            <a:ext cx="7200900" cy="4826000"/>
          </a:xfrm>
          <a:prstGeom prst="rect">
            <a:avLst/>
          </a:prstGeom>
          <a:noFill/>
          <a:ln>
            <a:noFill/>
          </a:ln>
        </p:spPr>
        <p:txBody>
          <a:bodyPr spcFirstLastPara="1" wrap="square" lIns="91425" tIns="45700" rIns="91425" bIns="45700" anchor="t" anchorCtr="0">
            <a:normAutofit/>
          </a:bodyPr>
          <a:lstStyle/>
          <a:p>
            <a:pPr>
              <a:buFont typeface="Wingdings" panose="05000000000000000000" charset="0"/>
              <a:buChar char="q"/>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Sorting visualizers are typically implemented as web-based or desktop applications. They usually generate a randomized array and then watch as the sorting algorithm sorts the data in real-time.</a:t>
            </a:r>
          </a:p>
          <a:p>
            <a:pPr>
              <a:buFont typeface="Wingdings" panose="05000000000000000000" charset="0"/>
              <a:buChar char="q"/>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 This helps to gain a better understanding of the sorting process and how different sorting algorithms work</a:t>
            </a:r>
          </a:p>
          <a:p>
            <a:pPr>
              <a:buFont typeface="Wingdings" panose="05000000000000000000" charset="0"/>
              <a:buChar char="q"/>
            </a:pPr>
            <a:r>
              <a:rPr lang="en-US" sz="2000" dirty="0">
                <a:effectLst/>
                <a:latin typeface="Times New Roman" panose="02020603050405020304" pitchFamily="18" charset="0"/>
                <a:cs typeface="Times New Roman" panose="02020603050405020304" pitchFamily="18" charset="0"/>
                <a:sym typeface="+mn-ea"/>
              </a:rPr>
              <a:t>Other studies have focused on making the visualizations more accurate and reliable, such as by incorporating error-correction techniques.</a:t>
            </a:r>
          </a:p>
          <a:p>
            <a:pPr marL="342900" lvl="0" indent="-342900" algn="just" rtl="0">
              <a:spcBef>
                <a:spcPts val="0"/>
              </a:spcBef>
              <a:spcAft>
                <a:spcPts val="0"/>
              </a:spcAft>
              <a:buClr>
                <a:schemeClr val="dk1"/>
              </a:buClr>
              <a:buSzPts val="1800"/>
              <a:buFont typeface="Arial" panose="020B0604020202020204"/>
              <a:buNone/>
            </a:pPr>
            <a:endParaRPr lang="en-US" sz="2000" dirty="0"/>
          </a:p>
        </p:txBody>
      </p:sp>
      <p:sp>
        <p:nvSpPr>
          <p:cNvPr id="4" name="Date Placeholder 3"/>
          <p:cNvSpPr>
            <a:spLocks noGrp="1"/>
          </p:cNvSpPr>
          <p:nvPr>
            <p:ph type="dt" sz="half" idx="10"/>
          </p:nvPr>
        </p:nvSpPr>
        <p:spPr/>
        <p:txBody>
          <a:bodyPr/>
          <a:lstStyle/>
          <a:p>
            <a:fld id="{94AE1D02-6A68-40C9-ACEE-D3C0D8CC54EC}"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425" y="490855"/>
            <a:ext cx="3866515" cy="728345"/>
          </a:xfrm>
        </p:spPr>
        <p:txBody>
          <a:bodyPr>
            <a:normAutofit fontScale="90000"/>
          </a:bodyPr>
          <a:lstStyle/>
          <a:p>
            <a:r>
              <a:rPr lang="en-IN" sz="3110" b="1" dirty="0">
                <a:latin typeface="Times New Roman" panose="02020603050405020304" pitchFamily="18" charset="0"/>
                <a:cs typeface="Times New Roman" panose="02020603050405020304" pitchFamily="18" charset="0"/>
                <a:sym typeface="+mn-ea"/>
              </a:rPr>
              <a:t>Literature Review</a:t>
            </a:r>
            <a:br>
              <a:rPr sz="3110" b="1">
                <a:latin typeface="Times New Roman" panose="02020603050405020304" pitchFamily="18" charset="0"/>
                <a:cs typeface="Times New Roman" panose="02020603050405020304" pitchFamily="18" charset="0"/>
              </a:rPr>
            </a:br>
            <a:endParaRPr lang="en-US" sz="311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6565" y="1382395"/>
            <a:ext cx="8229600" cy="4525963"/>
          </a:xfrm>
        </p:spPr>
        <p:txBody>
          <a:bodyPr>
            <a:normAutofit/>
          </a:bodyPr>
          <a:lstStyle/>
          <a:p>
            <a:pPr>
              <a:buFont typeface="Wingdings" panose="05000000000000000000" charset="0"/>
              <a:buChar char="q"/>
            </a:pPr>
            <a:r>
              <a:rPr lang="en-US" sz="2200" dirty="0">
                <a:effectLst/>
                <a:latin typeface="Times New Roman" panose="02020603050405020304" pitchFamily="18" charset="0"/>
                <a:cs typeface="Times New Roman" panose="02020603050405020304" pitchFamily="18" charset="0"/>
                <a:sym typeface="+mn-ea"/>
              </a:rPr>
              <a:t>Overall, sorting visualizers are a useful tool for computer scientists and data scientists</a:t>
            </a:r>
          </a:p>
          <a:p>
            <a:pPr>
              <a:buFont typeface="Wingdings" panose="05000000000000000000" charset="0"/>
              <a:buChar char="q"/>
            </a:pPr>
            <a:r>
              <a:rPr lang="en-US" sz="2200" dirty="0">
                <a:effectLst/>
                <a:latin typeface="Times New Roman" panose="02020603050405020304" pitchFamily="18" charset="0"/>
                <a:cs typeface="Times New Roman" panose="02020603050405020304" pitchFamily="18" charset="0"/>
                <a:sym typeface="+mn-ea"/>
              </a:rPr>
              <a:t>They can help to better understand how different sorting algorithms work and can also be used to compare different sorting algorithms and their performance. </a:t>
            </a:r>
          </a:p>
          <a:p>
            <a:pPr>
              <a:buFont typeface="Wingdings" panose="05000000000000000000" charset="0"/>
              <a:buChar char="q"/>
            </a:pPr>
            <a:r>
              <a:rPr lang="en-US" sz="2200" dirty="0">
                <a:effectLst/>
                <a:latin typeface="Times New Roman" panose="02020603050405020304" pitchFamily="18" charset="0"/>
                <a:cs typeface="Times New Roman" panose="02020603050405020304" pitchFamily="18" charset="0"/>
                <a:sym typeface="+mn-ea"/>
              </a:rPr>
              <a:t>Research into sorting visualizers is ongoing, with the focus on making them more user-friendly and efficient</a:t>
            </a:r>
            <a:r>
              <a:rPr lang="en-US" sz="2200" dirty="0">
                <a:solidFill>
                  <a:srgbClr val="353740"/>
                </a:solidFill>
                <a:effectLst/>
                <a:latin typeface="Times New Roman" panose="02020603050405020304" pitchFamily="18" charset="0"/>
                <a:cs typeface="Times New Roman" panose="02020603050405020304" pitchFamily="18" charset="0"/>
                <a:sym typeface="+mn-ea"/>
              </a:rPr>
              <a:t>.</a:t>
            </a:r>
            <a:endParaRPr lang="en-IN" sz="2200" cap="none" dirty="0">
              <a:solidFill>
                <a:schemeClr val="tx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800"/>
              <a:buFont typeface="Arial" panose="020B0604020202020204"/>
              <a:buNone/>
            </a:pPr>
            <a:endParaRPr lang="en-US" sz="2200" dirty="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F2FB23-AA72-47D4-BDF3-E5E698CC6B97}"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2643505" y="362585"/>
            <a:ext cx="3858260"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2800" b="1" dirty="0">
                <a:solidFill>
                  <a:srgbClr val="000000"/>
                </a:solidFill>
                <a:latin typeface="Times New Roman" panose="02020603050405020304" pitchFamily="18" charset="0"/>
                <a:cs typeface="Times New Roman" panose="02020603050405020304" pitchFamily="18" charset="0"/>
              </a:rPr>
            </a:br>
            <a:br>
              <a:rPr lang="en-US" sz="2800" b="1" dirty="0">
                <a:solidFill>
                  <a:srgbClr val="000000"/>
                </a:solidFill>
                <a:latin typeface="Times New Roman" panose="02020603050405020304" pitchFamily="18" charset="0"/>
                <a:cs typeface="Times New Roman" panose="02020603050405020304" pitchFamily="18" charset="0"/>
              </a:rPr>
            </a:br>
            <a:br>
              <a:rPr lang="en-US" sz="2800" b="1" dirty="0">
                <a:solidFill>
                  <a:srgbClr val="00000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Proposed Methodology</a:t>
            </a:r>
            <a:br>
              <a:rPr lang="en-US" sz="2800" b="1" dirty="0">
                <a:latin typeface="Times New Roman" panose="02020603050405020304" pitchFamily="18" charset="0"/>
                <a:cs typeface="Times New Roman" panose="02020603050405020304" pitchFamily="18" charset="0"/>
              </a:rPr>
            </a:br>
            <a:br>
              <a:rPr lang="en-US" sz="2800" b="1" dirty="0">
                <a:solidFill>
                  <a:srgbClr val="000000"/>
                </a:solidFill>
                <a:latin typeface="Times New Roman" panose="02020603050405020304" pitchFamily="18" charset="0"/>
                <a:cs typeface="Times New Roman" panose="02020603050405020304" pitchFamily="18" charset="0"/>
              </a:rPr>
            </a:br>
            <a:br>
              <a:rPr lang="en-US" sz="2800" b="1" dirty="0">
                <a:solidFill>
                  <a:srgbClr val="000000"/>
                </a:solidFill>
                <a:latin typeface="Times New Roman" panose="02020603050405020304" pitchFamily="18" charset="0"/>
                <a:cs typeface="Times New Roman" panose="02020603050405020304" pitchFamily="18" charset="0"/>
              </a:rPr>
            </a:br>
            <a:endParaRPr sz="2800" b="1">
              <a:latin typeface="Times New Roman" panose="02020603050405020304" pitchFamily="18" charset="0"/>
              <a:cs typeface="Times New Roman" panose="02020603050405020304" pitchFamily="18" charset="0"/>
            </a:endParaRPr>
          </a:p>
        </p:txBody>
      </p:sp>
      <p:sp>
        <p:nvSpPr>
          <p:cNvPr id="98" name="Google Shape;98;p8"/>
          <p:cNvSpPr txBox="1">
            <a:spLocks noGrp="1"/>
          </p:cNvSpPr>
          <p:nvPr>
            <p:ph idx="1"/>
          </p:nvPr>
        </p:nvSpPr>
        <p:spPr>
          <a:xfrm>
            <a:off x="648970" y="1283970"/>
            <a:ext cx="7846695" cy="4826000"/>
          </a:xfrm>
          <a:prstGeom prst="rect">
            <a:avLst/>
          </a:prstGeom>
          <a:noFill/>
          <a:ln>
            <a:noFill/>
          </a:ln>
        </p:spPr>
        <p:txBody>
          <a:bodyPr spcFirstLastPara="1" wrap="square" lIns="91425" tIns="45700" rIns="91425" bIns="45700" anchor="t" anchorCtr="0">
            <a:noAutofit/>
          </a:bodyPr>
          <a:lstStyle/>
          <a:p>
            <a:pPr marL="469900" lvl="0" algn="just" rtl="0">
              <a:spcBef>
                <a:spcPts val="400"/>
              </a:spcBef>
              <a:spcAft>
                <a:spcPts val="0"/>
              </a:spcAft>
              <a:buClr>
                <a:schemeClr val="dk1"/>
              </a:buClr>
              <a:buSzPts val="2000"/>
              <a:buFont typeface="Wingdings" panose="05000000000000000000" charset="0"/>
              <a:buChar char="q"/>
            </a:pPr>
            <a:r>
              <a:rPr sz="2000">
                <a:latin typeface="Times New Roman" panose="02020603050405020304" pitchFamily="18" charset="0"/>
                <a:ea typeface="Arial" panose="020B0604020202020204"/>
                <a:cs typeface="Times New Roman" panose="02020603050405020304" pitchFamily="18" charset="0"/>
                <a:sym typeface="Arial" panose="020B0604020202020204"/>
              </a:rPr>
              <a:t>This will involve identifying the sorting algorithms to be implemented, the visual representation of the sorting process, and the user interface design.</a:t>
            </a:r>
          </a:p>
          <a:p>
            <a:pPr marL="469900" lvl="0" algn="just" rtl="0">
              <a:spcBef>
                <a:spcPts val="400"/>
              </a:spcBef>
              <a:spcAft>
                <a:spcPts val="0"/>
              </a:spcAft>
              <a:buClr>
                <a:schemeClr val="dk1"/>
              </a:buClr>
              <a:buSzPts val="2000"/>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This </a:t>
            </a:r>
            <a:r>
              <a:rPr sz="2000">
                <a:latin typeface="Times New Roman" panose="02020603050405020304" pitchFamily="18" charset="0"/>
                <a:ea typeface="Arial" panose="020B0604020202020204"/>
                <a:cs typeface="Times New Roman" panose="02020603050405020304" pitchFamily="18" charset="0"/>
                <a:sym typeface="Arial" panose="020B0604020202020204"/>
              </a:rPr>
              <a:t>web-based applications include JavaScript, HTML, CSS, and React.</a:t>
            </a:r>
          </a:p>
          <a:p>
            <a:pPr marL="469900" lvl="0" algn="just" rtl="0">
              <a:spcBef>
                <a:spcPts val="400"/>
              </a:spcBef>
              <a:spcAft>
                <a:spcPts val="0"/>
              </a:spcAft>
              <a:buClr>
                <a:schemeClr val="dk1"/>
              </a:buClr>
              <a:buSzPts val="2000"/>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T</a:t>
            </a:r>
            <a:r>
              <a:rPr sz="2000">
                <a:latin typeface="Times New Roman" panose="02020603050405020304" pitchFamily="18" charset="0"/>
                <a:ea typeface="Arial" panose="020B0604020202020204"/>
                <a:cs typeface="Times New Roman" panose="02020603050405020304" pitchFamily="18" charset="0"/>
                <a:sym typeface="Arial" panose="020B0604020202020204"/>
              </a:rPr>
              <a:t>his will involve writing the code to perform each of the sorting algorithms. Some common sorting algorithms include bubble sort, insertion sort, selection sort, quicksort, mergesort, and heapsort.</a:t>
            </a:r>
          </a:p>
          <a:p>
            <a:pPr marL="469900" lvl="0" algn="just" rtl="0">
              <a:spcBef>
                <a:spcPts val="400"/>
              </a:spcBef>
              <a:spcAft>
                <a:spcPts val="0"/>
              </a:spcAft>
              <a:buClr>
                <a:schemeClr val="dk1"/>
              </a:buClr>
              <a:buSzPts val="2000"/>
              <a:buFont typeface="Wingdings" panose="05000000000000000000" charset="0"/>
              <a:buChar char="q"/>
            </a:pP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T</a:t>
            </a:r>
            <a:r>
              <a:rPr sz="2000">
                <a:latin typeface="Times New Roman" panose="02020603050405020304" pitchFamily="18" charset="0"/>
                <a:ea typeface="Arial" panose="020B0604020202020204"/>
                <a:cs typeface="Times New Roman" panose="02020603050405020304" pitchFamily="18" charset="0"/>
                <a:sym typeface="Arial" panose="020B0604020202020204"/>
              </a:rPr>
              <a:t>he final step is to</a:t>
            </a: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 involve the</a:t>
            </a:r>
            <a:r>
              <a:rPr sz="2000">
                <a:latin typeface="Times New Roman" panose="02020603050405020304" pitchFamily="18" charset="0"/>
                <a:ea typeface="Arial" panose="020B0604020202020204"/>
                <a:cs typeface="Times New Roman" panose="02020603050405020304" pitchFamily="18" charset="0"/>
                <a:sym typeface="Arial" panose="020B0604020202020204"/>
              </a:rPr>
              <a:t> running </a:t>
            </a: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of </a:t>
            </a:r>
            <a:r>
              <a:rPr sz="2000">
                <a:latin typeface="Times New Roman" panose="02020603050405020304" pitchFamily="18" charset="0"/>
                <a:ea typeface="Arial" panose="020B0604020202020204"/>
                <a:cs typeface="Times New Roman" panose="02020603050405020304" pitchFamily="18" charset="0"/>
                <a:sym typeface="Arial" panose="020B0604020202020204"/>
              </a:rPr>
              <a:t>the application and ensuring that it performs as expected</a:t>
            </a:r>
            <a:r>
              <a:rPr lang="en-US" sz="2000">
                <a:latin typeface="Times New Roman" panose="02020603050405020304" pitchFamily="18" charset="0"/>
                <a:ea typeface="Arial" panose="020B0604020202020204"/>
                <a:cs typeface="Times New Roman" panose="02020603050405020304" pitchFamily="18" charset="0"/>
                <a:sym typeface="Arial" panose="020B0604020202020204"/>
              </a:rPr>
              <a:t>.</a:t>
            </a:r>
          </a:p>
          <a:p>
            <a:pPr marL="342900" lvl="0" indent="-215900" algn="just" rtl="0">
              <a:spcBef>
                <a:spcPts val="400"/>
              </a:spcBef>
              <a:spcAft>
                <a:spcPts val="0"/>
              </a:spcAft>
              <a:buClr>
                <a:schemeClr val="dk1"/>
              </a:buClr>
              <a:buSzPts val="2000"/>
              <a:buFont typeface="Arial" panose="020B0604020202020204"/>
              <a:buNone/>
            </a:pPr>
            <a:endParaRPr lang="en-US" sz="2000">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lvl="0" indent="-215900" algn="just" rtl="0">
              <a:spcBef>
                <a:spcPts val="400"/>
              </a:spcBef>
              <a:spcAft>
                <a:spcPts val="0"/>
              </a:spcAft>
              <a:buClr>
                <a:schemeClr val="dk1"/>
              </a:buClr>
              <a:buSzPts val="2000"/>
              <a:buFont typeface="Arial" panose="020B0604020202020204"/>
              <a:buNone/>
            </a:pPr>
            <a:endParaRPr sz="200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4" name="Date Placeholder 3"/>
          <p:cNvSpPr>
            <a:spLocks noGrp="1"/>
          </p:cNvSpPr>
          <p:nvPr>
            <p:ph type="dt" sz="half" idx="10"/>
          </p:nvPr>
        </p:nvSpPr>
        <p:spPr/>
        <p:txBody>
          <a:bodyPr/>
          <a:lstStyle/>
          <a:p>
            <a:fld id="{C7325E34-8C13-4ADB-BD1E-6B9AD8C2C8B3}"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4"/>
          <p:cNvSpPr/>
          <p:nvPr/>
        </p:nvSpPr>
        <p:spPr>
          <a:xfrm>
            <a:off x="342900" y="1351281"/>
            <a:ext cx="8458200" cy="5506720"/>
          </a:xfrm>
          <a:prstGeom prst="rect">
            <a:avLst/>
          </a:prstGeom>
          <a:noFill/>
          <a:ln>
            <a:noFill/>
          </a:ln>
        </p:spPr>
        <p:txBody>
          <a:bodyPr spcFirstLastPara="1" wrap="square" lIns="91425" tIns="45700" rIns="91425" bIns="45700" anchor="t" anchorCtr="0">
            <a:spAutoFit/>
          </a:bodyPr>
          <a:lstStyle/>
          <a:p>
            <a:pPr marL="285750" indent="-285750">
              <a:lnSpc>
                <a:spcPct val="100000"/>
              </a:lnSpc>
            </a:pPr>
            <a:r>
              <a:rPr lang="en-US" sz="2200" b="1" dirty="0">
                <a:solidFill>
                  <a:schemeClr val="tx1"/>
                </a:solidFill>
                <a:effectLst/>
                <a:latin typeface="Times New Roman" panose="02020603050405020304" pitchFamily="18" charset="0"/>
                <a:cs typeface="Times New Roman" panose="02020603050405020304" pitchFamily="18" charset="0"/>
                <a:sym typeface="+mn-ea"/>
              </a:rPr>
              <a:t>Bubble Sort</a:t>
            </a:r>
            <a:endParaRPr lang="en-US" sz="2200" b="1" i="0" dirty="0">
              <a:solidFill>
                <a:schemeClr val="tx1"/>
              </a:solidFill>
              <a:effectLst/>
              <a:latin typeface="Times New Roman" panose="02020603050405020304" pitchFamily="18" charset="0"/>
              <a:cs typeface="Times New Roman" panose="02020603050405020304" pitchFamily="18" charset="0"/>
            </a:endParaRPr>
          </a:p>
          <a:p>
            <a:pPr marL="285750" lvl="0" indent="-285750" algn="l">
              <a:lnSpc>
                <a:spcPct val="100000"/>
              </a:lnSpc>
            </a:pPr>
            <a:r>
              <a:rPr lang="en-US" sz="2200" dirty="0">
                <a:solidFill>
                  <a:schemeClr val="tx1"/>
                </a:solidFill>
                <a:effectLst/>
                <a:latin typeface="Times New Roman" panose="02020603050405020304" pitchFamily="18" charset="0"/>
                <a:cs typeface="Times New Roman" panose="02020603050405020304" pitchFamily="18" charset="0"/>
                <a:sym typeface="+mn-ea"/>
              </a:rPr>
              <a:t>Bubble sort is a simple sorting comparison-based algorithm in which</a:t>
            </a:r>
          </a:p>
          <a:p>
            <a:pPr marL="285750" lvl="0" indent="-285750" algn="l">
              <a:lnSpc>
                <a:spcPct val="100000"/>
              </a:lnSpc>
            </a:pPr>
            <a:r>
              <a:rPr lang="en-US" sz="2200" dirty="0">
                <a:solidFill>
                  <a:schemeClr val="tx1"/>
                </a:solidFill>
                <a:effectLst/>
                <a:latin typeface="Times New Roman" panose="02020603050405020304" pitchFamily="18" charset="0"/>
                <a:cs typeface="Times New Roman" panose="02020603050405020304" pitchFamily="18" charset="0"/>
                <a:sym typeface="+mn-ea"/>
              </a:rPr>
              <a:t>each pair of adjacent elements is compared and the elements are swapped</a:t>
            </a:r>
          </a:p>
          <a:p>
            <a:pPr marL="285750" lvl="0" indent="-285750" algn="l">
              <a:lnSpc>
                <a:spcPct val="100000"/>
              </a:lnSpc>
            </a:pPr>
            <a:r>
              <a:rPr lang="en-US" sz="2200" dirty="0">
                <a:solidFill>
                  <a:schemeClr val="tx1"/>
                </a:solidFill>
                <a:effectLst/>
                <a:latin typeface="Times New Roman" panose="02020603050405020304" pitchFamily="18" charset="0"/>
                <a:cs typeface="Times New Roman" panose="02020603050405020304" pitchFamily="18" charset="0"/>
                <a:sym typeface="+mn-ea"/>
              </a:rPr>
              <a:t>if they are not in order. </a:t>
            </a:r>
          </a:p>
          <a:p>
            <a:pPr marL="285750" lvl="0" indent="-285750" algn="l">
              <a:lnSpc>
                <a:spcPct val="100000"/>
              </a:lnSpc>
            </a:pPr>
            <a:r>
              <a:rPr lang="en-US" sz="2200" b="1" dirty="0">
                <a:solidFill>
                  <a:srgbClr val="353740"/>
                </a:solidFill>
                <a:effectLst/>
                <a:latin typeface="Times New Roman" panose="02020603050405020304" pitchFamily="18" charset="0"/>
                <a:cs typeface="Times New Roman" panose="02020603050405020304" pitchFamily="18" charset="0"/>
                <a:sym typeface="+mn-ea"/>
              </a:rPr>
              <a:t>Insertion Sort </a:t>
            </a:r>
            <a:endParaRPr lang="en-US" sz="2200" b="1" i="0" dirty="0">
              <a:solidFill>
                <a:srgbClr val="353740"/>
              </a:solidFill>
              <a:effectLst/>
              <a:latin typeface="Times New Roman" panose="02020603050405020304" pitchFamily="18" charset="0"/>
              <a:cs typeface="Times New Roman" panose="02020603050405020304" pitchFamily="18" charset="0"/>
            </a:endParaRPr>
          </a:p>
          <a:p>
            <a:pPr lvl="1">
              <a:lnSpc>
                <a:spcPct val="100000"/>
              </a:lnSpc>
            </a:pPr>
            <a:r>
              <a:rPr lang="en-US" sz="2200" dirty="0">
                <a:effectLst/>
                <a:latin typeface="Times New Roman" panose="02020603050405020304" pitchFamily="18" charset="0"/>
                <a:cs typeface="Times New Roman" panose="02020603050405020304" pitchFamily="18" charset="0"/>
                <a:sym typeface="+mn-ea"/>
              </a:rPr>
              <a:t>Insertion sort is a comparison-based algorithm in which each element is compared with the elements before it and inserted at the correct place. </a:t>
            </a:r>
          </a:p>
          <a:p>
            <a:pPr marL="0" lvl="1">
              <a:lnSpc>
                <a:spcPct val="100000"/>
              </a:lnSpc>
            </a:pPr>
            <a:r>
              <a:rPr lang="en-US" sz="2200" b="1" dirty="0">
                <a:solidFill>
                  <a:srgbClr val="353740"/>
                </a:solidFill>
                <a:effectLst/>
                <a:latin typeface="Times New Roman" panose="02020603050405020304" pitchFamily="18" charset="0"/>
                <a:cs typeface="Times New Roman" panose="02020603050405020304" pitchFamily="18" charset="0"/>
                <a:sym typeface="+mn-ea"/>
              </a:rPr>
              <a:t>Selection Sort </a:t>
            </a:r>
          </a:p>
          <a:p>
            <a:pPr marL="0" lvl="1">
              <a:lnSpc>
                <a:spcPct val="100000"/>
              </a:lnSpc>
            </a:pPr>
            <a:r>
              <a:rPr lang="en-US" sz="2200" dirty="0">
                <a:effectLst/>
                <a:latin typeface="Times New Roman" panose="02020603050405020304" pitchFamily="18" charset="0"/>
                <a:cs typeface="Times New Roman" panose="02020603050405020304" pitchFamily="18" charset="0"/>
                <a:sym typeface="+mn-ea"/>
              </a:rPr>
              <a:t>It is a comparison-based algorithm in which each element is compared with all the other elements and the smallest element is selected and swapped with the first element.</a:t>
            </a:r>
          </a:p>
          <a:p>
            <a:pPr marL="0" lvl="1">
              <a:lnSpc>
                <a:spcPct val="100000"/>
              </a:lnSpc>
            </a:pPr>
            <a:endParaRPr lang="en-US" sz="2200" dirty="0">
              <a:effectLst/>
              <a:latin typeface="Times New Roman" panose="02020603050405020304" pitchFamily="18" charset="0"/>
              <a:cs typeface="Times New Roman" panose="02020603050405020304" pitchFamily="18" charset="0"/>
              <a:sym typeface="+mn-ea"/>
            </a:endParaRPr>
          </a:p>
          <a:p>
            <a:pPr marL="0" lvl="1">
              <a:lnSpc>
                <a:spcPct val="100000"/>
              </a:lnSpc>
            </a:pPr>
            <a:endParaRPr lang="en-US" sz="2200" b="1" dirty="0">
              <a:solidFill>
                <a:srgbClr val="353740"/>
              </a:solidFill>
              <a:effectLst/>
              <a:latin typeface="Times New Roman" panose="02020603050405020304" pitchFamily="18" charset="0"/>
              <a:cs typeface="Times New Roman" panose="02020603050405020304" pitchFamily="18" charset="0"/>
              <a:sym typeface="+mn-ea"/>
            </a:endParaRPr>
          </a:p>
          <a:p>
            <a:pPr lvl="1">
              <a:lnSpc>
                <a:spcPct val="100000"/>
              </a:lnSpc>
            </a:pPr>
            <a:endParaRPr lang="en-US" sz="2200" dirty="0">
              <a:effectLst/>
              <a:latin typeface="Times New Roman" panose="02020603050405020304" pitchFamily="18" charset="0"/>
              <a:cs typeface="Times New Roman" panose="02020603050405020304" pitchFamily="18" charset="0"/>
              <a:sym typeface="+mn-ea"/>
            </a:endParaRPr>
          </a:p>
          <a:p>
            <a:pPr lvl="1">
              <a:lnSpc>
                <a:spcPct val="100000"/>
              </a:lnSpc>
            </a:pPr>
            <a:endParaRPr lang="en-US" sz="2200" dirty="0">
              <a:solidFill>
                <a:schemeClr val="tx1"/>
              </a:solidFill>
              <a:effectLst/>
              <a:latin typeface="Times New Roman" panose="02020603050405020304" pitchFamily="18" charset="0"/>
              <a:cs typeface="Times New Roman" panose="02020603050405020304" pitchFamily="18" charset="0"/>
              <a:sym typeface="+mn-ea"/>
            </a:endParaRPr>
          </a:p>
          <a:p>
            <a:pPr marL="285750" indent="-285750">
              <a:lnSpc>
                <a:spcPct val="100000"/>
              </a:lnSpc>
            </a:pP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Date Placeholder 3"/>
          <p:cNvSpPr>
            <a:spLocks noGrp="1"/>
          </p:cNvSpPr>
          <p:nvPr>
            <p:ph type="dt" sz="half" idx="10"/>
          </p:nvPr>
        </p:nvSpPr>
        <p:spPr/>
        <p:txBody>
          <a:bodyPr/>
          <a:lstStyle/>
          <a:p>
            <a:fld id="{C3A678E4-FC05-46A8-BB88-D34FB268F05F}"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8</a:t>
            </a:fld>
            <a:endParaRPr lang="en-US"/>
          </a:p>
        </p:txBody>
      </p:sp>
      <p:sp>
        <p:nvSpPr>
          <p:cNvPr id="6" name="Text Box 5"/>
          <p:cNvSpPr txBox="1"/>
          <p:nvPr/>
        </p:nvSpPr>
        <p:spPr>
          <a:xfrm>
            <a:off x="2321560" y="495300"/>
            <a:ext cx="4500880" cy="52197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PROPOSED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720" y="1520190"/>
            <a:ext cx="8229600" cy="4525963"/>
          </a:xfrm>
        </p:spPr>
        <p:txBody>
          <a:bodyPr>
            <a:normAutofit/>
          </a:bodyPr>
          <a:lstStyle/>
          <a:p>
            <a:pPr marL="0" lvl="1" indent="0">
              <a:lnSpc>
                <a:spcPct val="100000"/>
              </a:lnSpc>
              <a:buNone/>
            </a:pPr>
            <a:r>
              <a:rPr lang="en-US" sz="2200" b="1" dirty="0">
                <a:solidFill>
                  <a:srgbClr val="353740"/>
                </a:solidFill>
                <a:effectLst/>
                <a:latin typeface="Times New Roman" panose="02020603050405020304" pitchFamily="18" charset="0"/>
                <a:cs typeface="Times New Roman" panose="02020603050405020304" pitchFamily="18" charset="0"/>
                <a:sym typeface="+mn-ea"/>
              </a:rPr>
              <a:t>Merge Sort</a:t>
            </a:r>
          </a:p>
          <a:p>
            <a:pPr marL="0" lvl="1" indent="0">
              <a:lnSpc>
                <a:spcPct val="100000"/>
              </a:lnSpc>
              <a:buNone/>
            </a:pPr>
            <a:r>
              <a:rPr lang="en-US" sz="2200" dirty="0">
                <a:effectLst/>
                <a:latin typeface="Times New Roman" panose="02020603050405020304" pitchFamily="18" charset="0"/>
                <a:cs typeface="Times New Roman" panose="02020603050405020304" pitchFamily="18" charset="0"/>
                <a:sym typeface="+mn-ea"/>
              </a:rPr>
              <a:t>Merge sort is a sorting algorithm that uses a divide and conquer approach. It divides the array into two halves, sorts them recursively, and then merges the sorted halves.</a:t>
            </a:r>
            <a:endParaRPr lang="en-US" sz="2200" b="1" dirty="0">
              <a:solidFill>
                <a:srgbClr val="353740"/>
              </a:solidFill>
              <a:effectLst/>
              <a:latin typeface="Times New Roman" panose="02020603050405020304" pitchFamily="18" charset="0"/>
              <a:cs typeface="Times New Roman" panose="02020603050405020304" pitchFamily="18" charset="0"/>
              <a:sym typeface="+mn-ea"/>
            </a:endParaRPr>
          </a:p>
          <a:p>
            <a:pPr marL="0" indent="0">
              <a:lnSpc>
                <a:spcPct val="100000"/>
              </a:lnSpc>
              <a:buNone/>
            </a:pPr>
            <a:r>
              <a:rPr lang="en-US" sz="2200" b="1" dirty="0">
                <a:solidFill>
                  <a:srgbClr val="353740"/>
                </a:solidFill>
                <a:effectLst/>
                <a:latin typeface="Times New Roman" panose="02020603050405020304" pitchFamily="18" charset="0"/>
                <a:cs typeface="Times New Roman" panose="02020603050405020304" pitchFamily="18" charset="0"/>
                <a:sym typeface="+mn-ea"/>
              </a:rPr>
              <a:t>Quick Sort</a:t>
            </a:r>
          </a:p>
          <a:p>
            <a:pPr marL="0" indent="0">
              <a:lnSpc>
                <a:spcPct val="100000"/>
              </a:lnSpc>
              <a:buNone/>
            </a:pPr>
            <a:r>
              <a:rPr lang="en-US" sz="2200" dirty="0">
                <a:effectLst/>
                <a:latin typeface="Times New Roman" panose="02020603050405020304" pitchFamily="18" charset="0"/>
                <a:cs typeface="Times New Roman" panose="02020603050405020304" pitchFamily="18" charset="0"/>
                <a:sym typeface="+mn-ea"/>
              </a:rPr>
              <a:t>Quick sort is a sorting algorithm that uses a divide and conquer approach. It selects a pivot element from the array and partitions the array into two halves based on the pivot element. The two halves are then sorted recursively. </a:t>
            </a:r>
            <a:endParaRPr lang="en-US" sz="2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F2FB23-AA72-47D4-BDF3-E5E698CC6B97}" type="datetime1">
              <a:rPr lang="en-US" smtClean="0"/>
              <a:t>4/19/2023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9</a:t>
            </a:fld>
            <a:endParaRPr lang="en-US"/>
          </a:p>
        </p:txBody>
      </p:sp>
      <p:sp>
        <p:nvSpPr>
          <p:cNvPr id="2" name="Text Box 1"/>
          <p:cNvSpPr txBox="1"/>
          <p:nvPr/>
        </p:nvSpPr>
        <p:spPr>
          <a:xfrm>
            <a:off x="2164080" y="688340"/>
            <a:ext cx="4500880" cy="52197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PROPOSED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964</Words>
  <Application>Microsoft Office PowerPoint</Application>
  <PresentationFormat>On-screen Show (4:3)</PresentationFormat>
  <Paragraphs>130</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Wingdings</vt:lpstr>
      <vt:lpstr>Arial</vt:lpstr>
      <vt:lpstr>Times New Roman</vt:lpstr>
      <vt:lpstr>Tahoma</vt:lpstr>
      <vt:lpstr>Office Theme</vt:lpstr>
      <vt:lpstr> </vt:lpstr>
      <vt:lpstr> ABSTRACT </vt:lpstr>
      <vt:lpstr>PROBLEM STATEMENT</vt:lpstr>
      <vt:lpstr>OBJECTIVES</vt:lpstr>
      <vt:lpstr>  Literature Review</vt:lpstr>
      <vt:lpstr>Literature Review </vt:lpstr>
      <vt:lpstr>    Proposed Methodology   </vt:lpstr>
      <vt:lpstr>PowerPoint Presentation</vt:lpstr>
      <vt:lpstr>PowerPoint Presentation</vt:lpstr>
      <vt:lpstr>Results </vt:lpstr>
      <vt:lpstr>Results </vt:lpstr>
      <vt:lpstr>Results </vt:lpstr>
      <vt:lpstr>Results </vt:lpstr>
      <vt:lpstr>Results </vt:lpstr>
      <vt:lpstr>Web Page Format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Adepu Sathwika</cp:lastModifiedBy>
  <cp:revision>12</cp:revision>
  <cp:lastPrinted>2023-04-19T09:55:03Z</cp:lastPrinted>
  <dcterms:created xsi:type="dcterms:W3CDTF">2006-06-29T01:15:00Z</dcterms:created>
  <dcterms:modified xsi:type="dcterms:W3CDTF">2023-04-19T10:13:09Z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F324DB972FA147C8BD8004084FF5B6E1</vt:lpwstr>
  </property>
</Properties>
</file>