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62" r:id="rId10"/>
    <p:sldId id="264" r:id="rId11"/>
    <p:sldId id="265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31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7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74B7-CE23-4386-805B-AC784754A3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6ECC3E-3D6C-4536-A7EB-7AC63B49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-informatics.springeropen.com/articles/10.1186/s13388-015-0024-x#auth-2" TargetMode="External"/><Relationship Id="rId2" Type="http://schemas.openxmlformats.org/officeDocument/2006/relationships/hyperlink" Target="https://security-informatics.springeropen.com/articles/10.1186/s13388-015-0024-x#auth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curity-informatics.springeropen.com/" TargetMode="External"/><Relationship Id="rId4" Type="http://schemas.openxmlformats.org/officeDocument/2006/relationships/hyperlink" Target="https://security-informatics.springeropen.com/articles/10.1186/s13388-015-0024-x#auth-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9A08-AABE-D517-1477-F21D37A63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051" y="1160865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Analysis of Employees’ Feedback Using 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13160-3EDA-7C1C-DC83-1EA9336E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051" y="3136392"/>
            <a:ext cx="7766936" cy="287159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Group Name: Trackers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Sai Poorna Chowdary </a:t>
            </a:r>
            <a:r>
              <a:rPr lang="en-US" dirty="0" err="1">
                <a:cs typeface="Times New Roman" panose="02020603050405020304" pitchFamily="18" charset="0"/>
              </a:rPr>
              <a:t>Dama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Poojitha Dundi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Jyothi </a:t>
            </a:r>
            <a:r>
              <a:rPr lang="en-US" dirty="0" err="1">
                <a:cs typeface="Times New Roman" panose="02020603050405020304" pitchFamily="18" charset="0"/>
              </a:rPr>
              <a:t>Modugula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Kalpana </a:t>
            </a:r>
            <a:r>
              <a:rPr lang="en-US" dirty="0" err="1">
                <a:cs typeface="Times New Roman" panose="02020603050405020304" pitchFamily="18" charset="0"/>
              </a:rPr>
              <a:t>Takkellapati</a:t>
            </a:r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1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9824-6068-18F3-D142-422888B9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AF48BCC5-0422-14FC-3454-1368FBBEE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20" y="2231135"/>
            <a:ext cx="7444896" cy="374034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43870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D22-5EC6-A8C0-35A8-42C1FB4F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E43919A-6EA2-52FC-1623-206A39AB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6" y="2075688"/>
            <a:ext cx="6693408" cy="392119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0582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E070-A26A-7E2E-4A66-40CC89B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7CF1139-7854-E5AC-FAF2-F1315B87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5" y="1875536"/>
            <a:ext cx="5192585" cy="347376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2D15DC-3A16-A9F4-7757-0B41C621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19" y="1930400"/>
            <a:ext cx="5750369" cy="34348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4355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D6F7-4A1B-C229-1312-AF22CF6C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1243BF-E5B7-28F8-DB15-DD4ECDBA9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9" y="2662095"/>
            <a:ext cx="5772447" cy="23945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69FD0F9-ECA8-2E38-C078-51F2ED6E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86" y="2039112"/>
            <a:ext cx="4989025" cy="39959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69574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F853-1829-A044-244D-F09F809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48AE-115B-B2C1-6383-97D9ABDC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Pang B, Lee L. , “Opinion mining and sentiment analysis” Found Trends Inform Retriev:1–135, 2020.</a:t>
            </a:r>
          </a:p>
          <a:p>
            <a:pPr algn="just"/>
            <a:r>
              <a:rPr lang="en-IN" dirty="0"/>
              <a:t>Pang B, Lee L. , “Opinion mining and sentiment analysis” Found Trends Inform Retriev:1–135, 2021.</a:t>
            </a:r>
          </a:p>
          <a:p>
            <a:pPr algn="just"/>
            <a:r>
              <a:rPr lang="en-US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Improved lexicon-based sentiment analysis for social media analytics </a:t>
            </a:r>
            <a:r>
              <a:rPr lang="en-US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Jurek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US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3"/>
              </a:rPr>
              <a:t>M </a:t>
            </a:r>
            <a:r>
              <a:rPr lang="en-US" u="sng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3"/>
              </a:rPr>
              <a:t>Mulvenna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&amp; </a:t>
            </a:r>
            <a:r>
              <a:rPr lang="en-US" b="0" u="sng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4"/>
              </a:rPr>
              <a:t>Yaxin</a:t>
            </a:r>
            <a:r>
              <a:rPr lang="en-US" b="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4"/>
              </a:rPr>
              <a:t> . Bi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en-US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5"/>
              </a:rPr>
              <a:t>Security Informatics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volume 4 (2015).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A8A55-2520-1F84-74B0-439E46CED27B}"/>
              </a:ext>
            </a:extLst>
          </p:cNvPr>
          <p:cNvSpPr/>
          <p:nvPr/>
        </p:nvSpPr>
        <p:spPr>
          <a:xfrm>
            <a:off x="2707252" y="2967334"/>
            <a:ext cx="4790827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13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1ACA-31A5-278C-C3D4-A1791E76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2F3A-2359-21DC-A26C-30F47DA3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6226386" cy="3880773"/>
          </a:xfrm>
        </p:spPr>
        <p:txBody>
          <a:bodyPr/>
          <a:lstStyle/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Goal,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1800" spc="2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analyze </a:t>
            </a:r>
            <a:r>
              <a:rPr lang="en-US" sz="1800" spc="-35" dirty="0">
                <a:effectLst/>
                <a:ea typeface="Times New Roman" panose="02020603050405020304" pitchFamily="18" charset="0"/>
              </a:rPr>
              <a:t>the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employee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evaluations of an organization.</a:t>
            </a: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It’s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difficult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to </a:t>
            </a:r>
            <a:r>
              <a:rPr lang="en-US" sz="1800" spc="-30" dirty="0">
                <a:effectLst/>
                <a:ea typeface="Times New Roman" panose="02020603050405020304" pitchFamily="18" charset="0"/>
              </a:rPr>
              <a:t>hone </a:t>
            </a:r>
            <a:r>
              <a:rPr lang="en-US" sz="1800" spc="10" dirty="0">
                <a:effectLst/>
                <a:ea typeface="Times New Roman" panose="02020603050405020304" pitchFamily="18" charset="0"/>
              </a:rPr>
              <a:t>in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on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employee </a:t>
            </a:r>
            <a:r>
              <a:rPr lang="en-US" sz="1800" spc="-25" dirty="0">
                <a:effectLst/>
                <a:ea typeface="Times New Roman" panose="02020603050405020304" pitchFamily="18" charset="0"/>
              </a:rPr>
              <a:t>sentiment </a:t>
            </a:r>
            <a:r>
              <a:rPr lang="en-US" sz="1800" spc="-30" dirty="0">
                <a:effectLst/>
                <a:ea typeface="Times New Roman" panose="02020603050405020304" pitchFamily="18" charset="0"/>
              </a:rPr>
              <a:t>no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remember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what size </a:t>
            </a:r>
            <a:r>
              <a:rPr lang="en-US" sz="1800" spc="-35" dirty="0">
                <a:effectLst/>
                <a:ea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organization, however large, complex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establishments have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a </a:t>
            </a:r>
            <a:r>
              <a:rPr lang="en-US" sz="1800" spc="-30" dirty="0">
                <a:effectLst/>
                <a:ea typeface="Times New Roman" panose="02020603050405020304" pitchFamily="18" charset="0"/>
              </a:rPr>
              <a:t>unique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challenge.</a:t>
            </a:r>
          </a:p>
          <a:p>
            <a:pPr algn="just"/>
            <a:r>
              <a:rPr lang="en-US" sz="1800" spc="-25" dirty="0">
                <a:effectLst/>
                <a:ea typeface="Times New Roman" panose="02020603050405020304" pitchFamily="18" charset="0"/>
              </a:rPr>
              <a:t>Sentiment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analysis software program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takes</a:t>
            </a:r>
            <a:r>
              <a:rPr lang="en-US" sz="1800" spc="2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a seem at all worker survey responses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shortly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determines </a:t>
            </a:r>
            <a:r>
              <a:rPr lang="en-US" sz="1800" spc="-35" dirty="0">
                <a:effectLst/>
                <a:ea typeface="Times New Roman" panose="02020603050405020304" pitchFamily="18" charset="0"/>
              </a:rPr>
              <a:t>the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“why” behind </a:t>
            </a:r>
            <a:r>
              <a:rPr lang="en-US" sz="1800" spc="-35" dirty="0">
                <a:effectLst/>
                <a:ea typeface="Times New Roman" panose="02020603050405020304" pitchFamily="18" charset="0"/>
              </a:rPr>
              <a:t>the </a:t>
            </a:r>
            <a:r>
              <a:rPr lang="en-US" sz="1800" spc="-30" dirty="0">
                <a:effectLst/>
                <a:ea typeface="Times New Roman" panose="02020603050405020304" pitchFamily="18" charset="0"/>
              </a:rPr>
              <a:t>engagement</a:t>
            </a:r>
            <a:r>
              <a:rPr lang="en-US" sz="18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ratings.</a:t>
            </a:r>
          </a:p>
          <a:p>
            <a:pPr algn="just"/>
            <a:r>
              <a:rPr lang="en-US" spc="-15" dirty="0">
                <a:ea typeface="Times New Roman" panose="02020603050405020304" pitchFamily="18" charset="0"/>
              </a:rPr>
              <a:t>Lexicon Based approach is used.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group of people in suits&#10;&#10;Description automatically generated with low confidence">
            <a:extLst>
              <a:ext uri="{FF2B5EF4-FFF2-40B4-BE49-F238E27FC236}">
                <a16:creationId xmlns:a16="http://schemas.microsoft.com/office/drawing/2014/main" id="{96207264-7EA6-BCC2-C4DF-08D86FFB1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558" y="1388229"/>
            <a:ext cx="3366692" cy="429163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8242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C33A-847A-DB32-7084-528BFD4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C427-E547-6061-A36A-132B01FB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9" y="2207206"/>
            <a:ext cx="6012224" cy="388077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Collected a large set of employee reviews from glass doors, indeed, LinkedIn and various other sources of Amazon.</a:t>
            </a:r>
          </a:p>
          <a:p>
            <a:pPr algn="just"/>
            <a:r>
              <a:rPr lang="en-US" dirty="0"/>
              <a:t>Dataset consists of </a:t>
            </a:r>
            <a:r>
              <a:rPr lang="en-US" dirty="0" err="1"/>
              <a:t>upto</a:t>
            </a:r>
            <a:r>
              <a:rPr lang="en-US" dirty="0"/>
              <a:t> 45000 reviews from various resources.</a:t>
            </a:r>
          </a:p>
          <a:p>
            <a:pPr algn="just"/>
            <a:r>
              <a:rPr lang="en-US" dirty="0"/>
              <a:t>Reviews are easily available but cannot download directly.</a:t>
            </a:r>
          </a:p>
          <a:p>
            <a:pPr algn="just"/>
            <a:r>
              <a:rPr lang="en-US" dirty="0"/>
              <a:t>To scrap the data a readymade tool called “web </a:t>
            </a:r>
            <a:r>
              <a:rPr lang="en-US" dirty="0" err="1"/>
              <a:t>harvy</a:t>
            </a:r>
            <a:r>
              <a:rPr lang="en-US" dirty="0"/>
              <a:t> ” is being 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87FD7259-4F56-DD4D-7FBF-7993F86A5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" b="2262"/>
          <a:stretch>
            <a:fillRect/>
          </a:stretch>
        </p:blipFill>
        <p:spPr>
          <a:xfrm>
            <a:off x="7555833" y="1776984"/>
            <a:ext cx="4010988" cy="3880772"/>
          </a:xfrm>
          <a:prstGeom prst="rect">
            <a:avLst/>
          </a:prstGeom>
          <a:ln w="127000" cap="rnd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640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5EFA-5F67-9429-C732-BF66CA36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A4EA-9FEB-EBC0-C517-DBE006B9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25810"/>
            <a:ext cx="6124519" cy="3880773"/>
          </a:xfrm>
        </p:spPr>
        <p:txBody>
          <a:bodyPr/>
          <a:lstStyle/>
          <a:p>
            <a:pPr algn="just"/>
            <a:r>
              <a:rPr lang="en-US" dirty="0"/>
              <a:t>Web Scrapped the whole data into the sentence level type, which is of around 45,000 reviews.</a:t>
            </a:r>
          </a:p>
          <a:p>
            <a:pPr algn="just"/>
            <a:r>
              <a:rPr lang="en-US" dirty="0"/>
              <a:t>Where each sentence is analyzed.</a:t>
            </a:r>
          </a:p>
          <a:p>
            <a:pPr algn="just"/>
            <a:r>
              <a:rPr lang="en-US" dirty="0"/>
              <a:t>Prepared as text corpus and is given as input to our </a:t>
            </a:r>
            <a:r>
              <a:rPr lang="en-US" dirty="0" err="1"/>
              <a:t>programme</a:t>
            </a:r>
            <a:r>
              <a:rPr lang="en-US" dirty="0"/>
              <a:t>.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15D430F-85A2-3D8D-CC51-2584B383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77" y="1930400"/>
            <a:ext cx="4186989" cy="352926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020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2162-44F2-2C2B-4F3C-36F9B6D1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B16C-A084-E033-5E4B-E0EE7DE6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5179"/>
            <a:ext cx="5579087" cy="4112126"/>
          </a:xfrm>
        </p:spPr>
        <p:txBody>
          <a:bodyPr/>
          <a:lstStyle/>
          <a:p>
            <a:pPr algn="just"/>
            <a:r>
              <a:rPr lang="en-US" dirty="0"/>
              <a:t>Since it is the text corpus and un-labelled data, found it with solving through Lexicon based approach.</a:t>
            </a:r>
          </a:p>
          <a:p>
            <a:pPr algn="just"/>
            <a:r>
              <a:rPr lang="en-US" dirty="0"/>
              <a:t>An external dictionary is being used.</a:t>
            </a:r>
          </a:p>
          <a:p>
            <a:pPr algn="just"/>
            <a:r>
              <a:rPr lang="en-US" dirty="0"/>
              <a:t>NRC(Emotion Lexicon)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23C-1071-3661-E8DE-49A13456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0DB48-3424-6C20-2018-4BD037AE3087}"/>
              </a:ext>
            </a:extLst>
          </p:cNvPr>
          <p:cNvSpPr/>
          <p:nvPr/>
        </p:nvSpPr>
        <p:spPr>
          <a:xfrm>
            <a:off x="960120" y="2364231"/>
            <a:ext cx="148132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4019B-9C7F-E8AD-034C-BA9E3172D95A}"/>
              </a:ext>
            </a:extLst>
          </p:cNvPr>
          <p:cNvSpPr/>
          <p:nvPr/>
        </p:nvSpPr>
        <p:spPr>
          <a:xfrm>
            <a:off x="2968753" y="2340512"/>
            <a:ext cx="147218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word removal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12C8A-530A-0C1A-2D78-458C6FFED420}"/>
              </a:ext>
            </a:extLst>
          </p:cNvPr>
          <p:cNvSpPr/>
          <p:nvPr/>
        </p:nvSpPr>
        <p:spPr>
          <a:xfrm>
            <a:off x="960120" y="3255264"/>
            <a:ext cx="1481328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Subjective?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7905D-DE69-3BAF-3C02-44A5EAD7EA45}"/>
              </a:ext>
            </a:extLst>
          </p:cNvPr>
          <p:cNvSpPr/>
          <p:nvPr/>
        </p:nvSpPr>
        <p:spPr>
          <a:xfrm>
            <a:off x="2968754" y="3103009"/>
            <a:ext cx="1481328" cy="457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Stemming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54AFA8E-B12C-9041-FBCC-635BB5B862A6}"/>
              </a:ext>
            </a:extLst>
          </p:cNvPr>
          <p:cNvSpPr/>
          <p:nvPr/>
        </p:nvSpPr>
        <p:spPr>
          <a:xfrm>
            <a:off x="3012947" y="3801102"/>
            <a:ext cx="1554479" cy="457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DF5CFE3-1CE3-4834-0152-172A0F5367EB}"/>
              </a:ext>
            </a:extLst>
          </p:cNvPr>
          <p:cNvSpPr/>
          <p:nvPr/>
        </p:nvSpPr>
        <p:spPr>
          <a:xfrm>
            <a:off x="2968753" y="4553168"/>
            <a:ext cx="1557524" cy="5491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Negation Handling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D02E4C3-C979-2DB0-3D6D-5809E4D74925}"/>
              </a:ext>
            </a:extLst>
          </p:cNvPr>
          <p:cNvSpPr/>
          <p:nvPr/>
        </p:nvSpPr>
        <p:spPr>
          <a:xfrm>
            <a:off x="5323334" y="2153480"/>
            <a:ext cx="1351785" cy="66795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D5ECC9A-E1C2-2E54-B561-8E03A45AEEAF}"/>
              </a:ext>
            </a:extLst>
          </p:cNvPr>
          <p:cNvSpPr/>
          <p:nvPr/>
        </p:nvSpPr>
        <p:spPr>
          <a:xfrm>
            <a:off x="5323335" y="3429000"/>
            <a:ext cx="1554478" cy="53949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Classification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07B0E7CF-DD5E-9054-7A32-25F3FEB56338}"/>
              </a:ext>
            </a:extLst>
          </p:cNvPr>
          <p:cNvSpPr/>
          <p:nvPr/>
        </p:nvSpPr>
        <p:spPr>
          <a:xfrm>
            <a:off x="7406644" y="2200943"/>
            <a:ext cx="1472181" cy="176755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</a:t>
            </a:r>
          </a:p>
          <a:p>
            <a:pPr algn="ctr"/>
            <a:r>
              <a:rPr lang="en-US" dirty="0"/>
              <a:t>Lexicon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F2C296-0FA1-7DF8-8F0D-8354E026A2F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00784" y="2849251"/>
            <a:ext cx="9144" cy="4060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6C4E5-FEE1-2651-4D32-83D68AFA93FA}"/>
              </a:ext>
            </a:extLst>
          </p:cNvPr>
          <p:cNvCxnSpPr>
            <a:cxnSpLocks/>
          </p:cNvCxnSpPr>
          <p:nvPr/>
        </p:nvCxnSpPr>
        <p:spPr>
          <a:xfrm flipH="1">
            <a:off x="1709928" y="3697852"/>
            <a:ext cx="9144" cy="4060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D8382B-AD4A-D3AC-169C-5C29AD7FBA60}"/>
              </a:ext>
            </a:extLst>
          </p:cNvPr>
          <p:cNvCxnSpPr>
            <a:cxnSpLocks/>
          </p:cNvCxnSpPr>
          <p:nvPr/>
        </p:nvCxnSpPr>
        <p:spPr>
          <a:xfrm flipV="1">
            <a:off x="2688336" y="2148840"/>
            <a:ext cx="0" cy="32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338669-861A-1508-EDD8-A50A571E0E9B}"/>
              </a:ext>
            </a:extLst>
          </p:cNvPr>
          <p:cNvCxnSpPr>
            <a:cxnSpLocks/>
          </p:cNvCxnSpPr>
          <p:nvPr/>
        </p:nvCxnSpPr>
        <p:spPr>
          <a:xfrm>
            <a:off x="2676143" y="5376672"/>
            <a:ext cx="2115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F1CE77-304D-4980-FE83-FEBEC7346718}"/>
              </a:ext>
            </a:extLst>
          </p:cNvPr>
          <p:cNvCxnSpPr>
            <a:cxnSpLocks/>
          </p:cNvCxnSpPr>
          <p:nvPr/>
        </p:nvCxnSpPr>
        <p:spPr>
          <a:xfrm flipV="1">
            <a:off x="4785357" y="2148840"/>
            <a:ext cx="18292" cy="32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89280D-E3E3-9722-8EE6-4156018DACBB}"/>
              </a:ext>
            </a:extLst>
          </p:cNvPr>
          <p:cNvCxnSpPr>
            <a:cxnSpLocks/>
          </p:cNvCxnSpPr>
          <p:nvPr/>
        </p:nvCxnSpPr>
        <p:spPr>
          <a:xfrm flipV="1">
            <a:off x="2697480" y="2141607"/>
            <a:ext cx="2087877" cy="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7BBFFA-8D7E-5D39-1350-3EE735CA02F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41448" y="3483864"/>
            <a:ext cx="24688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48749A-5273-FD59-75A9-0EAE0CC0CB9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03649" y="2487455"/>
            <a:ext cx="51968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EF65B5-03A1-39C6-27E4-DEE5F02258E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999226" y="2821431"/>
            <a:ext cx="1" cy="6075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0B3E1F-20C1-207E-9547-59F5923BA5A8}"/>
              </a:ext>
            </a:extLst>
          </p:cNvPr>
          <p:cNvCxnSpPr>
            <a:cxnSpLocks/>
          </p:cNvCxnSpPr>
          <p:nvPr/>
        </p:nvCxnSpPr>
        <p:spPr>
          <a:xfrm flipH="1">
            <a:off x="6675119" y="2592831"/>
            <a:ext cx="7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D4CBC84-9503-79A5-5B05-17219F1FF7EB}"/>
              </a:ext>
            </a:extLst>
          </p:cNvPr>
          <p:cNvSpPr txBox="1"/>
          <p:nvPr/>
        </p:nvSpPr>
        <p:spPr>
          <a:xfrm>
            <a:off x="2249046" y="2990318"/>
            <a:ext cx="6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10493E-88E2-1E51-E97A-6F9167240178}"/>
              </a:ext>
            </a:extLst>
          </p:cNvPr>
          <p:cNvSpPr txBox="1"/>
          <p:nvPr/>
        </p:nvSpPr>
        <p:spPr>
          <a:xfrm flipH="1">
            <a:off x="1725545" y="3696683"/>
            <a:ext cx="65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AAEF4C-4815-AD9D-B701-06CAFE68D71C}"/>
              </a:ext>
            </a:extLst>
          </p:cNvPr>
          <p:cNvSpPr txBox="1"/>
          <p:nvPr/>
        </p:nvSpPr>
        <p:spPr>
          <a:xfrm>
            <a:off x="1238346" y="4121493"/>
            <a:ext cx="11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FEFB4A-5A62-F795-C429-BF3274834286}"/>
              </a:ext>
            </a:extLst>
          </p:cNvPr>
          <p:cNvSpPr txBox="1"/>
          <p:nvPr/>
        </p:nvSpPr>
        <p:spPr>
          <a:xfrm flipH="1">
            <a:off x="2688336" y="1787274"/>
            <a:ext cx="20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Preprocessing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8490C-ED2D-D994-4E94-14D810C9AD12}"/>
              </a:ext>
            </a:extLst>
          </p:cNvPr>
          <p:cNvCxnSpPr>
            <a:cxnSpLocks/>
          </p:cNvCxnSpPr>
          <p:nvPr/>
        </p:nvCxnSpPr>
        <p:spPr>
          <a:xfrm>
            <a:off x="6000752" y="3975360"/>
            <a:ext cx="0" cy="5778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AF932A-4163-8D93-2393-8BB1C979C766}"/>
              </a:ext>
            </a:extLst>
          </p:cNvPr>
          <p:cNvSpPr txBox="1"/>
          <p:nvPr/>
        </p:nvSpPr>
        <p:spPr>
          <a:xfrm>
            <a:off x="5148079" y="4594081"/>
            <a:ext cx="208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Polarity</a:t>
            </a:r>
          </a:p>
        </p:txBody>
      </p:sp>
    </p:spTree>
    <p:extLst>
      <p:ext uri="{BB962C8B-B14F-4D97-AF65-F5344CB8AC3E}">
        <p14:creationId xmlns:p14="http://schemas.microsoft.com/office/powerpoint/2010/main" val="144496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ACB6-F94C-F8DE-32AA-9616C720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797BBA5-94EA-1747-C601-32E75C337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" y="2160588"/>
            <a:ext cx="7147465" cy="38814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1511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662A-31A2-766A-4C2D-94195141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NRC Emotion Lexicon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C67E10-CC53-1915-3E96-EDE41E005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8" y="1561799"/>
            <a:ext cx="6454986" cy="38814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EB4349F-A9A6-01DF-2D98-6D9E5EE51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488281"/>
            <a:ext cx="4830402" cy="38814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42443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AF22-5794-DFF6-5F0B-BBDA8752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Sentimental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3125-4EBB-73FF-52DE-1ECA72CD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spc="-35" dirty="0">
                <a:effectLst/>
                <a:ea typeface="Times New Roman" panose="02020603050405020304" pitchFamily="18" charset="0"/>
              </a:rPr>
              <a:t>VADER </a:t>
            </a:r>
            <a:r>
              <a:rPr lang="en-US" sz="1800" spc="-15" dirty="0">
                <a:effectLst/>
                <a:ea typeface="Times New Roman" panose="02020603050405020304" pitchFamily="18" charset="0"/>
              </a:rPr>
              <a:t>(Valence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Aware Dictionary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1800" spc="-25" dirty="0">
                <a:effectLst/>
                <a:ea typeface="Times New Roman" panose="02020603050405020304" pitchFamily="18" charset="0"/>
              </a:rPr>
              <a:t>Sentiment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Reasoner) </a:t>
            </a:r>
            <a:r>
              <a:rPr lang="en-US" sz="1800" spc="10" dirty="0">
                <a:effectLst/>
                <a:ea typeface="Times New Roman" panose="02020603050405020304" pitchFamily="18" charset="0"/>
              </a:rPr>
              <a:t>is the </a:t>
            </a:r>
            <a:r>
              <a:rPr lang="en-US" sz="1800" spc="10" dirty="0" err="1">
                <a:effectLst/>
                <a:ea typeface="Times New Roman" panose="02020603050405020304" pitchFamily="18" charset="0"/>
              </a:rPr>
              <a:t>lexi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and it is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rule-based tool.</a:t>
            </a:r>
          </a:p>
          <a:p>
            <a:pPr algn="just"/>
            <a:r>
              <a:rPr lang="en-US" sz="1800" spc="-25" dirty="0">
                <a:effectLst/>
                <a:ea typeface="Times New Roman" panose="02020603050405020304" pitchFamily="18" charset="0"/>
              </a:rPr>
              <a:t>That’s </a:t>
            </a:r>
            <a:r>
              <a:rPr lang="en-US" sz="1800" spc="10" dirty="0">
                <a:effectLst/>
                <a:ea typeface="Times New Roman" panose="02020603050405020304" pitchFamily="18" charset="0"/>
              </a:rPr>
              <a:t>mainly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ea typeface="Times New Roman" panose="02020603050405020304" pitchFamily="18" charset="0"/>
              </a:rPr>
              <a:t>reflected </a:t>
            </a:r>
            <a:r>
              <a:rPr lang="en-US" sz="1800" spc="-20" dirty="0">
                <a:effectLst/>
                <a:ea typeface="Times New Roman" panose="02020603050405020304" pitchFamily="18" charset="0"/>
              </a:rPr>
              <a:t>the </a:t>
            </a:r>
            <a:r>
              <a:rPr lang="en-US" sz="1800" spc="-25" dirty="0">
                <a:effectLst/>
                <a:ea typeface="Times New Roman" panose="02020603050405020304" pitchFamily="18" charset="0"/>
              </a:rPr>
              <a:t>opinions 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expressed </a:t>
            </a:r>
            <a:r>
              <a:rPr lang="en-US" sz="1800" spc="10" dirty="0">
                <a:effectLst/>
                <a:ea typeface="Times New Roman" panose="02020603050405020304" pitchFamily="18" charset="0"/>
              </a:rPr>
              <a:t>in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media.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Uses a lexicon-based approach to determine the sentiment of a piece of text.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where the sentiment score of each word is calculated based on its polarity</a:t>
            </a:r>
            <a:r>
              <a:rPr lang="en-US" dirty="0">
                <a:solidFill>
                  <a:srgbClr val="37415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5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2168</TotalTime>
  <Words>385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Analysis of Employees’ Feedback Using  Sentimental Analysis</vt:lpstr>
      <vt:lpstr>Abstract</vt:lpstr>
      <vt:lpstr>DATA SET</vt:lpstr>
      <vt:lpstr>Data Explanation</vt:lpstr>
      <vt:lpstr>Approach</vt:lpstr>
      <vt:lpstr>Process of SA</vt:lpstr>
      <vt:lpstr>Text Preprocessing</vt:lpstr>
      <vt:lpstr>NRC Emotion Lexicon</vt:lpstr>
      <vt:lpstr>Vader Sentimental Analysis</vt:lpstr>
      <vt:lpstr>Implementation</vt:lpstr>
      <vt:lpstr>Implementation</vt:lpstr>
      <vt:lpstr>Results</vt:lpstr>
      <vt:lpstr>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Employees’ Feedback Using Vader Sentimental Analysis</dc:title>
  <dc:creator>Dundi, Poojitha</dc:creator>
  <cp:lastModifiedBy>Dundi, Poojitha</cp:lastModifiedBy>
  <cp:revision>18</cp:revision>
  <dcterms:created xsi:type="dcterms:W3CDTF">2023-05-01T16:16:05Z</dcterms:created>
  <dcterms:modified xsi:type="dcterms:W3CDTF">2023-05-03T04:24:16Z</dcterms:modified>
</cp:coreProperties>
</file>