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70" r:id="rId11"/>
    <p:sldId id="269" r:id="rId12"/>
    <p:sldId id="272" r:id="rId13"/>
    <p:sldId id="273" r:id="rId14"/>
    <p:sldId id="274" r:id="rId15"/>
    <p:sldId id="276" r:id="rId16"/>
    <p:sldId id="267" r:id="rId17"/>
    <p:sldId id="27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BF4FFE-40FA-46A8-83A8-D4A29B19AFE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BF4FFE-40FA-46A8-83A8-D4A29B19AFE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CBF4FFE-40FA-46A8-83A8-D4A29B19AFE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BF4FFE-40FA-46A8-83A8-D4A29B19AFE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F4FFE-40FA-46A8-83A8-D4A29B19AFE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BF4FFE-40FA-46A8-83A8-D4A29B19AFE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BF4FFE-40FA-46A8-83A8-D4A29B19AFE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60A0F-DB1D-48D7-9239-3631066F4AB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BF4FFE-40FA-46A8-83A8-D4A29B19AFE0}"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960A0F-DB1D-48D7-9239-3631066F4AB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922" y="134079"/>
            <a:ext cx="7191504" cy="1552989"/>
          </a:xfrm>
        </p:spPr>
        <p:txBody>
          <a:bodyPr>
            <a:noAutofit/>
          </a:bodyPr>
          <a:lstStyle/>
          <a:p>
            <a:pPr eaLnBrk="0" fontAlgn="base" hangingPunct="0">
              <a:spcAft>
                <a:spcPct val="0"/>
              </a:spcAft>
              <a:tabLst>
                <a:tab pos="3976370" algn="l"/>
              </a:tabLst>
            </a:pPr>
            <a:r>
              <a:rPr lang="en-US" altLang="en-US"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CMR TECHNICAL CAMPUS</a:t>
            </a:r>
            <a:br>
              <a:rPr lang="en-US" altLang="en-US" sz="1800" dirty="0">
                <a:solidFill>
                  <a:schemeClr val="tx1"/>
                </a:solidFill>
              </a:rPr>
            </a:br>
            <a:r>
              <a:rPr lang="en-US" altLang="en-US" sz="14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UGC AUTONOMOUS</a:t>
            </a:r>
            <a:b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altLang="en-US" sz="1400" cap="none"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Accredited By </a:t>
            </a:r>
            <a:r>
              <a:rPr lang="en-US" altLang="en-US" sz="1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NBA &amp; NAAC </a:t>
            </a:r>
            <a:r>
              <a:rPr lang="en-US" altLang="en-US" sz="1400" cap="none"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with</a:t>
            </a:r>
            <a:r>
              <a:rPr lang="en-US" altLang="en-US" sz="1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altLang="en-US" sz="1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a:t>
            </a:r>
            <a:r>
              <a:rPr lang="en-US" alt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altLang="en-US" sz="1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G</a:t>
            </a:r>
            <a:r>
              <a:rPr lang="en-US" altLang="en-US" sz="1400" cap="none"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rade</a:t>
            </a:r>
            <a:br>
              <a:rPr lang="en-US" altLang="en-US" sz="1800" cap="none" dirty="0">
                <a:solidFill>
                  <a:schemeClr val="tx1"/>
                </a:solidFill>
              </a:rPr>
            </a:br>
            <a:r>
              <a:rPr lang="en-US" altLang="en-US" sz="1400" cap="none"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Approved By AICTE, New Delhi And JNTU, Hyderabad</a:t>
            </a:r>
            <a:br>
              <a:rPr lang="en-US" altLang="en-US" sz="1800" dirty="0">
                <a:solidFill>
                  <a:srgbClr val="00B050"/>
                </a:solidFill>
              </a:rPr>
            </a:br>
            <a:r>
              <a:rPr lang="en-US" altLang="en-US" sz="1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Kandlakoya, Medchal Road, Hyderabad- 501 401, Telangana</a:t>
            </a:r>
            <a:endParaRPr lang="en-IN" sz="1400" dirty="0">
              <a:solidFill>
                <a:schemeClr val="tx1"/>
              </a:solidFill>
              <a:latin typeface="Algerian" panose="04020705040A02060702" pitchFamily="82" charset="0"/>
            </a:endParaRPr>
          </a:p>
        </p:txBody>
      </p:sp>
      <p:sp>
        <p:nvSpPr>
          <p:cNvPr id="3" name="Subtitle 2"/>
          <p:cNvSpPr>
            <a:spLocks noGrp="1"/>
          </p:cNvSpPr>
          <p:nvPr>
            <p:ph sz="half" idx="1"/>
          </p:nvPr>
        </p:nvSpPr>
        <p:spPr>
          <a:xfrm>
            <a:off x="1039213" y="1133824"/>
            <a:ext cx="9171587" cy="4078941"/>
          </a:xfrm>
        </p:spPr>
        <p:txBody>
          <a:bodyPr>
            <a:normAutofit/>
          </a:bodyPr>
          <a:lstStyle/>
          <a:p>
            <a:endParaRPr lang="en-US" sz="1400" b="1" dirty="0">
              <a:solidFill>
                <a:schemeClr val="accent6">
                  <a:lumMod val="40000"/>
                  <a:lumOff val="60000"/>
                </a:schemeClr>
              </a:solidFill>
              <a:latin typeface="Arial" panose="020B0604020202020204" pitchFamily="34" charset="0"/>
              <a:cs typeface="Arial" panose="020B0604020202020204" pitchFamily="34" charset="0"/>
            </a:endParaRPr>
          </a:p>
          <a:p>
            <a:pPr marL="0" indent="0">
              <a:buNone/>
            </a:pPr>
            <a:r>
              <a:rPr lang="en-US" sz="1800" b="0" cap="none" spc="0" dirty="0">
                <a:ln w="0"/>
                <a:effectLst>
                  <a:outerShdw blurRad="38100" dist="25400" dir="5400000" algn="ctr" rotWithShape="0">
                    <a:srgbClr val="6E747A">
                      <a:alpha val="43000"/>
                    </a:srgbClr>
                  </a:outerShdw>
                </a:effectLst>
                <a:latin typeface="Arial (Body)"/>
              </a:rPr>
              <a:t>                                 Department of Computer Science And Engineering</a:t>
            </a:r>
            <a:endParaRPr lang="en-US" sz="1800" b="1" dirty="0">
              <a:effectLst/>
              <a:latin typeface="Arial (Body)"/>
              <a:ea typeface="Arial" panose="020B0604020202020204" pitchFamily="34" charset="0"/>
            </a:endParaRPr>
          </a:p>
          <a:p>
            <a:pPr marL="0" indent="0">
              <a:buNone/>
            </a:pPr>
            <a:r>
              <a:rPr lang="en-US" sz="1800" b="1" dirty="0">
                <a:solidFill>
                  <a:schemeClr val="accent6">
                    <a:lumMod val="60000"/>
                    <a:lumOff val="40000"/>
                  </a:schemeClr>
                </a:solidFill>
                <a:ea typeface="Arial" panose="020B0604020202020204" pitchFamily="34" charset="0"/>
              </a:rPr>
              <a:t>           </a:t>
            </a:r>
            <a:r>
              <a:rPr lang="en-US" sz="1800" b="1" dirty="0">
                <a:solidFill>
                  <a:schemeClr val="tx1"/>
                </a:solidFill>
                <a:ea typeface="Arial" panose="020B0604020202020204" pitchFamily="34" charset="0"/>
              </a:rPr>
              <a:t> </a:t>
            </a:r>
            <a:r>
              <a:rPr lang="en-IN" altLang="en-US" sz="1800" b="1" dirty="0">
                <a:solidFill>
                  <a:schemeClr val="tx1"/>
                </a:solidFill>
                <a:ea typeface="Arial" panose="020B0604020202020204" pitchFamily="34" charset="0"/>
              </a:rPr>
              <a:t>CROP PREDICTION BASED ON CHARACTERISTICS OF THE AGRICULTURAL ENIVIRONMENT USING VARIOUS FEATURE SELECTION TECHNIQUES AND CLASSIFIERS</a:t>
            </a:r>
            <a:endParaRPr lang="en-US" sz="1800" b="1" dirty="0">
              <a:solidFill>
                <a:schemeClr val="tx1"/>
              </a:solidFill>
              <a:effectLst/>
              <a:ea typeface="Arial" panose="020B0604020202020204" pitchFamily="34" charset="0"/>
            </a:endParaRPr>
          </a:p>
          <a:p>
            <a:pPr marL="0" indent="0">
              <a:buNone/>
            </a:pPr>
            <a:endParaRPr lang="en-US" sz="1800" b="1" dirty="0">
              <a:solidFill>
                <a:schemeClr val="tx1">
                  <a:lumMod val="75000"/>
                </a:schemeClr>
              </a:solidFill>
              <a:latin typeface="Algerian" panose="04020705040A02060702" pitchFamily="82" charset="0"/>
              <a:cs typeface="Arial" panose="020B0604020202020204" pitchFamily="34" charset="0"/>
            </a:endParaRPr>
          </a:p>
          <a:p>
            <a:pPr marL="0" indent="0">
              <a:buNone/>
            </a:pPr>
            <a:endParaRPr lang="en-US" sz="1800" b="1" dirty="0">
              <a:latin typeface="Rockwell (Body)"/>
              <a:cs typeface="Arial" panose="020B0604020202020204" pitchFamily="34" charset="0"/>
            </a:endParaRPr>
          </a:p>
          <a:p>
            <a:pPr marL="0" indent="0">
              <a:buNone/>
            </a:pPr>
            <a:r>
              <a:rPr lang="en-US" sz="1800" b="1" dirty="0">
                <a:latin typeface="Arial (Body)"/>
                <a:cs typeface="Arial" panose="020B0604020202020204" pitchFamily="34" charset="0"/>
              </a:rPr>
              <a:t>BATCH : 13</a:t>
            </a:r>
            <a:endParaRPr lang="en-US" sz="1800" b="1" dirty="0">
              <a:latin typeface="Arial (Body)"/>
              <a:cs typeface="Arial" panose="020B0604020202020204" pitchFamily="34" charset="0"/>
            </a:endParaRPr>
          </a:p>
          <a:p>
            <a:pPr marL="0" indent="0">
              <a:buNone/>
            </a:pPr>
            <a:r>
              <a:rPr lang="en-IN" sz="1500" b="1" dirty="0">
                <a:latin typeface="Arial (Body)"/>
                <a:cs typeface="Times New Roman" panose="02020603050405020304" pitchFamily="18" charset="0"/>
              </a:rPr>
              <a:t>PROJECT GUIDE:</a:t>
            </a:r>
            <a:endParaRPr lang="en-IN" sz="1500" b="1" dirty="0">
              <a:latin typeface="Arial (Body)"/>
              <a:cs typeface="Times New Roman" panose="02020603050405020304" pitchFamily="18" charset="0"/>
            </a:endParaRPr>
          </a:p>
          <a:p>
            <a:pPr marL="0" indent="0">
              <a:buNone/>
            </a:pPr>
            <a:r>
              <a:rPr lang="en-US" sz="1500" dirty="0">
                <a:effectLst/>
                <a:latin typeface="Arial (Body)"/>
                <a:ea typeface="Arial" panose="020B0604020202020204" pitchFamily="34" charset="0"/>
                <a:cs typeface="Times New Roman" panose="02020603050405020304" pitchFamily="18" charset="0"/>
              </a:rPr>
              <a:t>SVSV  PRASAD SANABOINA</a:t>
            </a:r>
            <a:endParaRPr lang="en-IN" sz="1500" dirty="0">
              <a:latin typeface="Arial (Body)"/>
              <a:cs typeface="Times New Roman" panose="02020603050405020304" pitchFamily="18" charset="0"/>
            </a:endParaRPr>
          </a:p>
          <a:p>
            <a:pPr marL="0" indent="0">
              <a:buNone/>
            </a:pPr>
            <a:r>
              <a:rPr lang="en-IN" sz="1500" dirty="0">
                <a:latin typeface="Arial (Body)"/>
                <a:cs typeface="Times New Roman" panose="02020603050405020304" pitchFamily="18" charset="0"/>
              </a:rPr>
              <a:t>(Assistant Professor)</a:t>
            </a:r>
            <a:endParaRPr lang="en-IN" sz="1500" dirty="0">
              <a:latin typeface="Arial (Body)"/>
              <a:cs typeface="Times New Roman" panose="02020603050405020304" pitchFamily="18" charset="0"/>
            </a:endParaRPr>
          </a:p>
          <a:p>
            <a:pPr marL="0" indent="0">
              <a:buNone/>
            </a:pPr>
            <a:endParaRPr lang="en-US" sz="1800" b="1" dirty="0">
              <a:solidFill>
                <a:schemeClr val="accent6">
                  <a:lumMod val="40000"/>
                  <a:lumOff val="60000"/>
                </a:schemeClr>
              </a:solidFill>
              <a:latin typeface="Arial" panose="020B0604020202020204" pitchFamily="34" charset="0"/>
              <a:cs typeface="Arial" panose="020B0604020202020204" pitchFamily="34" charset="0"/>
            </a:endParaRPr>
          </a:p>
        </p:txBody>
      </p:sp>
      <p:sp>
        <p:nvSpPr>
          <p:cNvPr id="6" name="Content Placeholder 5"/>
          <p:cNvSpPr>
            <a:spLocks noGrp="1"/>
          </p:cNvSpPr>
          <p:nvPr>
            <p:ph sz="half" idx="2"/>
          </p:nvPr>
        </p:nvSpPr>
        <p:spPr>
          <a:xfrm>
            <a:off x="7877748" y="3572508"/>
            <a:ext cx="3211652" cy="1640257"/>
          </a:xfrm>
        </p:spPr>
        <p:txBody>
          <a:bodyPr>
            <a:normAutofit/>
          </a:bodyPr>
          <a:lstStyle/>
          <a:p>
            <a:pPr marL="0" indent="0">
              <a:buNone/>
            </a:pPr>
            <a:r>
              <a:rPr lang="en-US" sz="1400" dirty="0">
                <a:latin typeface="Arial (Body)"/>
                <a:cs typeface="Arial" panose="020B0604020202020204" pitchFamily="34" charset="0"/>
              </a:rPr>
              <a:t>Presented By :</a:t>
            </a:r>
            <a:endParaRPr lang="en-US" sz="1400" dirty="0">
              <a:latin typeface="Arial (Body)"/>
              <a:cs typeface="Arial" panose="020B0604020202020204" pitchFamily="34" charset="0"/>
            </a:endParaRPr>
          </a:p>
          <a:p>
            <a:r>
              <a:rPr lang="en-US" sz="1400" dirty="0">
                <a:latin typeface="Arial (Body)"/>
                <a:cs typeface="Arial" panose="020B0604020202020204" pitchFamily="34" charset="0"/>
              </a:rPr>
              <a:t>TARUN (207R1A05G3)</a:t>
            </a:r>
            <a:endParaRPr lang="en-US" sz="1400" dirty="0">
              <a:latin typeface="Arial (Body)"/>
              <a:cs typeface="Arial" panose="020B0604020202020204" pitchFamily="34" charset="0"/>
            </a:endParaRPr>
          </a:p>
          <a:p>
            <a:r>
              <a:rPr lang="en-US" sz="1400" dirty="0">
                <a:latin typeface="Arial (Body)"/>
                <a:cs typeface="Arial" panose="020B0604020202020204" pitchFamily="34" charset="0"/>
              </a:rPr>
              <a:t>SYAM (207R1A05C1)</a:t>
            </a:r>
            <a:endParaRPr lang="en-US" sz="1400" dirty="0">
              <a:latin typeface="Arial (Body)"/>
              <a:cs typeface="Arial" panose="020B0604020202020204" pitchFamily="34" charset="0"/>
            </a:endParaRPr>
          </a:p>
          <a:p>
            <a:r>
              <a:rPr lang="en-US" sz="1400" dirty="0">
                <a:latin typeface="Arial (Body)"/>
                <a:cs typeface="Arial" panose="020B0604020202020204" pitchFamily="34" charset="0"/>
              </a:rPr>
              <a:t>ABHIJITH (207R1A05F2)</a:t>
            </a:r>
            <a:endParaRPr lang="en-IN" sz="1400" dirty="0">
              <a:latin typeface="Arial (Body)"/>
              <a:cs typeface="Arial" panose="020B0604020202020204" pitchFamily="34" charset="0"/>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8223" y="76739"/>
            <a:ext cx="1658938"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MRGI Logo Ne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285040"/>
            <a:ext cx="1625600" cy="1133475"/>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18" y="411336"/>
            <a:ext cx="9291215" cy="1049235"/>
          </a:xfrm>
        </p:spPr>
        <p:txBody>
          <a:bodyPr>
            <a:normAutofit/>
          </a:bodyPr>
          <a:lstStyle/>
          <a:p>
            <a:r>
              <a:rPr lang="en-US" sz="3000" b="1" dirty="0">
                <a:latin typeface="Times New Roman" panose="02020603050405020304" pitchFamily="18" charset="0"/>
                <a:cs typeface="Times New Roman" panose="02020603050405020304" pitchFamily="18" charset="0"/>
              </a:rPr>
              <a:t>Architecture</a:t>
            </a:r>
            <a:endParaRPr lang="en-IN" sz="3000" b="1" dirty="0">
              <a:latin typeface="Times New Roman" panose="02020603050405020304" pitchFamily="18" charset="0"/>
              <a:cs typeface="Times New Roman" panose="02020603050405020304" pitchFamily="18" charset="0"/>
            </a:endParaRPr>
          </a:p>
        </p:txBody>
      </p:sp>
      <p:pic>
        <p:nvPicPr>
          <p:cNvPr id="763219410" name="Picture 1" descr="Overall architecture of our crop yield prediction system | Download  Scientific Diagram"/>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101215" y="1115695"/>
            <a:ext cx="6680835" cy="486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68" y="589914"/>
            <a:ext cx="9291215" cy="1049235"/>
          </a:xfrm>
        </p:spPr>
        <p:txBody>
          <a:bodyPr/>
          <a:lstStyle/>
          <a:p>
            <a:r>
              <a:rPr lang="en-US" dirty="0"/>
              <a:t>Class Diagram</a:t>
            </a:r>
            <a:endParaRPr lang="en-IN" dirty="0"/>
          </a:p>
        </p:txBody>
      </p:sp>
      <p:pic>
        <p:nvPicPr>
          <p:cNvPr id="584656550" name="Picture 6"/>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182495" y="1964055"/>
            <a:ext cx="5433695" cy="33293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98" y="370994"/>
            <a:ext cx="9291215" cy="1049235"/>
          </a:xfrm>
        </p:spPr>
        <p:txBody>
          <a:bodyPr/>
          <a:lstStyle/>
          <a:p>
            <a:r>
              <a:rPr lang="en-US" dirty="0"/>
              <a:t>Use case diagram</a:t>
            </a:r>
            <a:endParaRPr lang="en-IN" dirty="0"/>
          </a:p>
        </p:txBody>
      </p:sp>
      <p:pic>
        <p:nvPicPr>
          <p:cNvPr id="1796610935" name="Picture 7"/>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394460" y="1642110"/>
            <a:ext cx="7130415" cy="41109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Sequence Diagram :</a:t>
            </a:r>
            <a:endParaRPr lang="en-IN" sz="3200" dirty="0"/>
          </a:p>
        </p:txBody>
      </p:sp>
      <p:pic>
        <p:nvPicPr>
          <p:cNvPr id="1707790827" name="Picture 1707790827"/>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352040" y="1451610"/>
            <a:ext cx="5490210" cy="47828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Activity Diagram :</a:t>
            </a:r>
            <a:endParaRPr lang="en-IN" sz="3200" dirty="0"/>
          </a:p>
        </p:txBody>
      </p:sp>
      <p:pic>
        <p:nvPicPr>
          <p:cNvPr id="503395163" name="Picture 503395163"/>
          <p:cNvPicPr>
            <a:picLocks noChangeAspect="1" noChangeArrowheads="1"/>
          </p:cNvPicPr>
          <p:nvPr>
            <p:ph idx="1"/>
          </p:nvPr>
        </p:nvPicPr>
        <p:blipFill>
          <a:blip r:embed="rId1"/>
          <a:srcRect/>
          <a:stretch>
            <a:fillRect/>
          </a:stretch>
        </p:blipFill>
        <p:spPr>
          <a:xfrm>
            <a:off x="3070860" y="1552575"/>
            <a:ext cx="3434715" cy="45904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b="0" i="0" dirty="0">
                <a:effectLst/>
                <a:latin typeface="Arial" panose="020B0604020202020204" pitchFamily="34" charset="0"/>
                <a:cs typeface="Arial" panose="020B0604020202020204" pitchFamily="34" charset="0"/>
              </a:rPr>
              <a:t>Through advanced feature selection and classifier integration, our study demonstrates improved crop prediction accuracy. This approach holds promise for optimizing agricultural practices and fostering sustainable farming methods in diverse environments.</a:t>
            </a:r>
            <a:endParaRPr lang="en-US" sz="1800" b="0" i="0" dirty="0">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4058"/>
          </a:xfrm>
        </p:spPr>
        <p:txBody>
          <a:bodyPr>
            <a:normAutofit/>
          </a:bodyPr>
          <a:lstStyle/>
          <a:p>
            <a:r>
              <a:rPr lang="en-US" sz="3200" dirty="0"/>
              <a:t>References</a:t>
            </a:r>
            <a:endParaRPr lang="en-IN" sz="3200" dirty="0"/>
          </a:p>
        </p:txBody>
      </p:sp>
      <p:sp>
        <p:nvSpPr>
          <p:cNvPr id="3" name="Content Placeholder 2"/>
          <p:cNvSpPr>
            <a:spLocks noGrp="1"/>
          </p:cNvSpPr>
          <p:nvPr>
            <p:ph idx="1"/>
          </p:nvPr>
        </p:nvSpPr>
        <p:spPr>
          <a:xfrm>
            <a:off x="677334" y="1620202"/>
            <a:ext cx="8596668" cy="4628198"/>
          </a:xfrm>
        </p:spPr>
        <p:txBody>
          <a:bodyPr/>
          <a:lstStyle/>
          <a:p>
            <a:r>
              <a:rPr lang="en-US">
                <a:latin typeface="Arial" panose="020B0604020202020204" pitchFamily="34" charset="0"/>
                <a:cs typeface="Arial" panose="020B0604020202020204" pitchFamily="34" charset="0"/>
              </a:rPr>
              <a:t>R. Jahan, ‘‘Applying naive Bayes classiﬁcation technique for classiﬁcationof improved agricultural land soils,’’ Int. J. Res. Appl. Sci. Eng. Technol.,vol. 6, no. 5, pp. 189–193, May 2018.</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B. B. Sawicka and B. Krochmal-Marczak, ‘‘Biotic components inﬂuenc-ing the yield and quality of potato tubers,’’ Herbalism, vol. 1, no. 3,pp. 125–136, 2017</a:t>
            </a:r>
            <a:r>
              <a:rPr lang="en-IN" altLang="en-US">
                <a:latin typeface="Arial" panose="020B0604020202020204" pitchFamily="34" charset="0"/>
                <a:cs typeface="Arial" panose="020B0604020202020204" pitchFamily="34" charset="0"/>
              </a:rPr>
              <a:t>.</a:t>
            </a:r>
            <a:endParaRPr lang="en-IN" altLang="en-US">
              <a:latin typeface="Arial" panose="020B0604020202020204" pitchFamily="34" charset="0"/>
              <a:cs typeface="Arial" panose="020B0604020202020204" pitchFamily="34" charset="0"/>
            </a:endParaRPr>
          </a:p>
          <a:p>
            <a:r>
              <a:rPr lang="en-IN" altLang="en-US">
                <a:latin typeface="Arial" panose="020B0604020202020204" pitchFamily="34" charset="0"/>
                <a:cs typeface="Arial" panose="020B0604020202020204" pitchFamily="34" charset="0"/>
              </a:rPr>
              <a:t>B. Sawicka, A. H. Noaema, and A. Gáowacka, ‘‘The predicting the sizeof the potato acreage as a raw material for bioethanol production,’’ inAlternative Energy Sources,B. Zdunek, M. Olszáwka, Eds. Lublin, Poland:Wydawnictwo Naukowe TYGIEL, 2016, pp. 158–172.</a:t>
            </a:r>
            <a:endParaRPr lang="en-IN" altLang="en-US">
              <a:latin typeface="Arial" panose="020B0604020202020204" pitchFamily="34" charset="0"/>
              <a:cs typeface="Arial" panose="020B0604020202020204" pitchFamily="34" charset="0"/>
            </a:endParaRPr>
          </a:p>
          <a:p>
            <a:r>
              <a:rPr lang="en-IN" altLang="en-US">
                <a:latin typeface="Arial" panose="020B0604020202020204" pitchFamily="34" charset="0"/>
                <a:cs typeface="Arial" panose="020B0604020202020204" pitchFamily="34" charset="0"/>
              </a:rPr>
              <a:t>D. K. Bolton and M. A. Friedl, ‘‘Forecasting crop yield using remotelysensed vegetation indices and crop phenology metrics,’’ Agricult. ForestMeteorol., vol. 173, pp. 74–84, May 2013.</a:t>
            </a:r>
            <a:endParaRPr lang="en-IN" alt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615" y="2115671"/>
            <a:ext cx="1096770" cy="777989"/>
          </a:xfrm>
        </p:spPr>
        <p:txBody>
          <a:bodyPr/>
          <a:lstStyle/>
          <a:p>
            <a:endParaRPr lang="en-IN" dirty="0"/>
          </a:p>
        </p:txBody>
      </p:sp>
      <p:sp>
        <p:nvSpPr>
          <p:cNvPr id="3" name="Content Placeholder 2"/>
          <p:cNvSpPr>
            <a:spLocks noGrp="1"/>
          </p:cNvSpPr>
          <p:nvPr>
            <p:ph idx="1"/>
          </p:nvPr>
        </p:nvSpPr>
        <p:spPr>
          <a:xfrm>
            <a:off x="4602182" y="2788023"/>
            <a:ext cx="2564609" cy="2454204"/>
          </a:xfrm>
        </p:spPr>
        <p:txBody>
          <a:bodyPr/>
          <a:lstStyle/>
          <a:p>
            <a:endParaRPr lang="en-IN"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4697" y="1093249"/>
            <a:ext cx="7393292" cy="4148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314" y="286506"/>
            <a:ext cx="9291215" cy="1049235"/>
          </a:xfrm>
        </p:spPr>
        <p:txBody>
          <a:bodyPr>
            <a:normAutofit/>
          </a:bodyPr>
          <a:lstStyle/>
          <a:p>
            <a:r>
              <a:rPr lang="en-US" sz="3000" b="1" dirty="0">
                <a:latin typeface="Times New Roman" panose="02020603050405020304" pitchFamily="18" charset="0"/>
                <a:cs typeface="Times New Roman" panose="02020603050405020304" pitchFamily="18" charset="0"/>
              </a:rPr>
              <a:t>CONTENTS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0314" y="1156446"/>
            <a:ext cx="9291215" cy="5294229"/>
          </a:xfrm>
        </p:spPr>
        <p:txBody>
          <a:bodyPr>
            <a:normAutofit/>
          </a:bodyPr>
          <a:lstStyle/>
          <a:p>
            <a:r>
              <a:rPr lang="en-IN" sz="2000" dirty="0"/>
              <a:t>Abstract</a:t>
            </a:r>
            <a:endParaRPr lang="en-IN" sz="2000" dirty="0"/>
          </a:p>
          <a:p>
            <a:r>
              <a:rPr lang="en-IN" sz="2000" dirty="0"/>
              <a:t>Existing System</a:t>
            </a:r>
            <a:endParaRPr lang="en-IN" sz="2000" dirty="0"/>
          </a:p>
          <a:p>
            <a:r>
              <a:rPr lang="en-IN" sz="2000" dirty="0"/>
              <a:t>Disadvantages of </a:t>
            </a:r>
            <a:r>
              <a:rPr lang="en-IN" sz="2000" dirty="0">
                <a:sym typeface="+mn-ea"/>
              </a:rPr>
              <a:t>Existing System </a:t>
            </a:r>
            <a:endParaRPr lang="en-IN" sz="2000" dirty="0"/>
          </a:p>
          <a:p>
            <a:r>
              <a:rPr lang="en-IN" sz="2000" dirty="0"/>
              <a:t>Proposed System</a:t>
            </a:r>
            <a:endParaRPr lang="en-IN" sz="2000" dirty="0"/>
          </a:p>
          <a:p>
            <a:r>
              <a:rPr lang="en-IN" sz="2000" dirty="0"/>
              <a:t>Advantages of </a:t>
            </a:r>
            <a:r>
              <a:rPr lang="en-IN" sz="2000" dirty="0">
                <a:sym typeface="+mn-ea"/>
              </a:rPr>
              <a:t>Proposed System </a:t>
            </a:r>
            <a:endParaRPr lang="en-IN" sz="2000" dirty="0"/>
          </a:p>
          <a:p>
            <a:r>
              <a:rPr lang="en-IN" sz="2000" dirty="0"/>
              <a:t>Hardware and Software requirements</a:t>
            </a:r>
            <a:endParaRPr lang="en-IN" sz="2000" dirty="0"/>
          </a:p>
          <a:p>
            <a:r>
              <a:rPr lang="en-IN" sz="2000" dirty="0"/>
              <a:t>Novelty</a:t>
            </a:r>
            <a:endParaRPr lang="en-IN" sz="2000" dirty="0"/>
          </a:p>
          <a:p>
            <a:r>
              <a:rPr lang="en-IN" sz="2000" dirty="0"/>
              <a:t>Architecture</a:t>
            </a:r>
            <a:endParaRPr lang="en-IN" dirty="0"/>
          </a:p>
          <a:p>
            <a:r>
              <a:rPr lang="en-IN" sz="2000" dirty="0"/>
              <a:t>UML Diagrams</a:t>
            </a:r>
            <a:endParaRPr lang="en-IN" sz="2000" dirty="0"/>
          </a:p>
          <a:p>
            <a:r>
              <a:rPr lang="en-IN" sz="2000" dirty="0"/>
              <a:t>Conclusion</a:t>
            </a:r>
            <a:endParaRPr lang="en-IN" sz="2000" dirty="0"/>
          </a:p>
          <a:p>
            <a:r>
              <a:rPr lang="en-IN" sz="2000" dirty="0"/>
              <a:t>Reference</a:t>
            </a:r>
            <a:endParaRPr lang="en-IN" sz="2000" dirty="0"/>
          </a:p>
          <a:p>
            <a:endParaRPr lang="en-IN" sz="200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187" y="795189"/>
            <a:ext cx="9603275" cy="587136"/>
          </a:xfrm>
        </p:spPr>
        <p:txBody>
          <a:bodyPr>
            <a:normAutofit/>
          </a:bodyPr>
          <a:lstStyle/>
          <a:p>
            <a:r>
              <a:rPr lang="en-US" sz="3000" b="1" dirty="0">
                <a:latin typeface="Times New Roman" panose="02020603050405020304" pitchFamily="18" charset="0"/>
                <a:cs typeface="Times New Roman" panose="02020603050405020304" pitchFamily="18" charset="0"/>
              </a:rPr>
              <a:t>Abstract</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9187" y="1716741"/>
            <a:ext cx="9693923" cy="3424518"/>
          </a:xfrm>
        </p:spPr>
        <p:txBody>
          <a:bodyPr>
            <a:normAutofit/>
          </a:bodyPr>
          <a:lstStyle/>
          <a:p>
            <a:r>
              <a:rPr dirty="0">
                <a:effectLst/>
                <a:latin typeface="Arial" panose="020B0604020202020204" pitchFamily="34" charset="0"/>
                <a:ea typeface="Times New Roman" panose="02020603050405020304" pitchFamily="18" charset="0"/>
                <a:cs typeface="Arial" panose="020B0604020202020204" pitchFamily="34" charset="0"/>
              </a:rPr>
              <a:t>Agriculture is a growing field of research. In particular, crop prediction in agriculture is critical and is chiefly contingent upon soil and environment conditions, including rainfall, humidity, and temperature. In the past, farmers were able to decide on the crop to be cultivated, monitor its growth, and determine when it could be harvested. Today, however, rapid changes in environmental conditions have made it difficult for the farming community to continue to do so. Consequently, in recent yes, machine learning techniques have taken over the task of prediction, and this work has used several of these to determine crop yield. To ensure that a given machine learning (ML) model works at a high level of precision, it is imperative to employ efficient feature selection methods to preprocess the raw data into an easily computable Machine Learning friendly dataset. To reduce redundancies and make the ML model more accurate, only data features that have a significant degree of relevance in determining the final output of the model must be employed. </a:t>
            </a:r>
            <a:endParaRPr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077" y="581608"/>
            <a:ext cx="8596668" cy="1320800"/>
          </a:xfrm>
        </p:spPr>
        <p:txBody>
          <a:bodyPr>
            <a:normAutofit/>
          </a:bodyPr>
          <a:lstStyle/>
          <a:p>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179" y="1627551"/>
            <a:ext cx="9291215" cy="3736157"/>
          </a:xfrm>
        </p:spPr>
        <p:txBody>
          <a:bodyPr>
            <a:normAutofit/>
          </a:bodyPr>
          <a:lstStyle/>
          <a:p>
            <a:r>
              <a:rPr lang="en-IN" altLang="en-US" sz="1800" dirty="0">
                <a:solidFill>
                  <a:schemeClr val="tx1"/>
                </a:solidFill>
                <a:latin typeface="Arial" panose="020B0604020202020204" pitchFamily="34" charset="0"/>
                <a:ea typeface="Times New Roman" panose="02020603050405020304" pitchFamily="18" charset="0"/>
                <a:cs typeface="Arial" panose="020B0604020202020204" pitchFamily="34" charset="0"/>
              </a:rPr>
              <a:t>The methodology enhances existing procedures in three different ways. To begin with, a remote detecting network is applied to propose a working methodology. Next, a novel dimensionality reduction procedure is presented that uses a convolutional neural network (CNN) alongside long-term memory. Finally, a Gaussian process is used to investigate and examine the spatio-transient structure of the data and enhance its accuracy.</a:t>
            </a:r>
            <a:endParaRPr lang="en-IN" altLang="en-US" sz="18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r>
              <a:rPr lang="en-US" dirty="0">
                <a:solidFill>
                  <a:schemeClr val="tx1"/>
                </a:solidFill>
                <a:latin typeface="Arial" panose="020B0604020202020204" pitchFamily="34" charset="0"/>
                <a:ea typeface="Times New Roman" panose="02020603050405020304" pitchFamily="18" charset="0"/>
                <a:cs typeface="Arial" panose="020B0604020202020204" pitchFamily="34" charset="0"/>
                <a:sym typeface="+mn-ea"/>
              </a:rPr>
              <a:t>In the existing system, crop prediction based on agricultural environment characteristics may lack precision due to limited feature selection techniques and classifier options.</a:t>
            </a:r>
            <a:endParaRPr lang="en-US" dirty="0">
              <a:solidFill>
                <a:schemeClr val="tx1"/>
              </a:solidFill>
              <a:latin typeface="Arial" panose="020B0604020202020204" pitchFamily="34" charset="0"/>
              <a:ea typeface="Times New Roman" panose="02020603050405020304" pitchFamily="18" charset="0"/>
              <a:cs typeface="Arial" panose="020B0604020202020204" pitchFamily="34" charset="0"/>
              <a:sym typeface="+mn-ea"/>
            </a:endParaRPr>
          </a:p>
          <a:p>
            <a:r>
              <a:rPr lang="en-IN" altLang="en-US" dirty="0">
                <a:solidFill>
                  <a:schemeClr val="tx1"/>
                </a:solidFill>
                <a:latin typeface="Arial" panose="020B0604020202020204" pitchFamily="34" charset="0"/>
                <a:ea typeface="Times New Roman" panose="02020603050405020304" pitchFamily="18" charset="0"/>
                <a:cs typeface="Arial" panose="020B0604020202020204" pitchFamily="34" charset="0"/>
                <a:sym typeface="+mn-ea"/>
              </a:rPr>
              <a:t>While the existing system provides valuable insights into agricultural environments, it is hampered by limitations related to data coverage, quality, cost, and computational complexity.</a:t>
            </a:r>
            <a:endParaRPr lang="en-IN" altLang="en-US"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endParaRPr lang="en-IN" altLang="en-US" sz="18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Disadvantages :</a:t>
            </a:r>
            <a:endParaRPr lang="en-IN" sz="3000" dirty="0"/>
          </a:p>
        </p:txBody>
      </p:sp>
      <p:sp>
        <p:nvSpPr>
          <p:cNvPr id="3" name="Content Placeholder 2"/>
          <p:cNvSpPr>
            <a:spLocks noGrp="1"/>
          </p:cNvSpPr>
          <p:nvPr>
            <p:ph idx="1"/>
          </p:nvPr>
        </p:nvSpPr>
        <p:spPr>
          <a:xfrm>
            <a:off x="574698" y="1600752"/>
            <a:ext cx="8596668" cy="3880773"/>
          </a:xfrm>
        </p:spPr>
        <p:txBody>
          <a:bodyPr>
            <a:normAutofit/>
          </a:bodyPr>
          <a:lstStyle/>
          <a:p>
            <a:pPr marL="0" indent="0">
              <a:buNone/>
            </a:pP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100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The system is not implemented RECURSIVE FEATURE ELIMINATION</a:t>
            </a: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IN" alt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1000"/>
              </a:spcAft>
            </a:pP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    The system not implemented Sampling techniques which are applied during </a:t>
            </a:r>
            <a:endParaRPr lang="en-IN" alt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just">
              <a:lnSpc>
                <a:spcPct val="115000"/>
              </a:lnSpc>
              <a:spcBef>
                <a:spcPts val="0"/>
              </a:spcBef>
              <a:spcAft>
                <a:spcPts val="1000"/>
              </a:spcAft>
              <a:buNone/>
            </a:pP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          preprocessing to balance the dataset and maximize prediction performance</a:t>
            </a:r>
            <a:endParaRPr lang="en-IN" alt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1000"/>
              </a:spcAft>
            </a:pP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Data Dependency</a:t>
            </a:r>
            <a:endParaRPr lang="en-IN" alt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1000"/>
              </a:spcAft>
            </a:pP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    Limited Generalization</a:t>
            </a:r>
            <a:endParaRPr lang="en-IN" altLang="en-US" sz="1800"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522" y="413679"/>
            <a:ext cx="9603275" cy="1049235"/>
          </a:xfrm>
        </p:spPr>
        <p:txBody>
          <a:bodyPr>
            <a:normAutofit/>
          </a:bodyPr>
          <a:lstStyle/>
          <a:p>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Proposed System :</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9240" y="1463040"/>
            <a:ext cx="9514840" cy="4235450"/>
          </a:xfrm>
        </p:spPr>
        <p:txBody>
          <a:bodyPr>
            <a:noAutofit/>
          </a:bodyPr>
          <a:lstStyle/>
          <a:p>
            <a:r>
              <a:rPr lang="en-US" sz="1800" dirty="0">
                <a:effectLst/>
                <a:latin typeface="Arial" panose="020B0604020202020204" pitchFamily="34" charset="0"/>
                <a:ea typeface="Times New Roman" panose="02020603050405020304" pitchFamily="18" charset="0"/>
                <a:cs typeface="Arial" panose="020B0604020202020204" pitchFamily="34" charset="0"/>
              </a:rPr>
              <a:t>The proposed system aims to predict crop yields based on the characteristics of the </a:t>
            </a: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agricultural environment. By analyzing various features such as soil type, weather </a:t>
            </a: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conditions, </a:t>
            </a: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and historical data, the system will provide accurate predictions for optimal crop selection and yield estimation.</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r>
              <a:rPr lang="en-US" sz="1800" dirty="0">
                <a:effectLst/>
                <a:latin typeface="Arial" panose="020B0604020202020204" pitchFamily="34" charset="0"/>
                <a:ea typeface="Times New Roman" panose="02020603050405020304" pitchFamily="18" charset="0"/>
                <a:cs typeface="Arial" panose="020B0604020202020204" pitchFamily="34" charset="0"/>
              </a:rPr>
              <a:t>The importance of a characteristic is estimated by calculating the loss of classification exactness caused by the random permutation of attributes within objects.</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r>
              <a:rPr lang="en-US" dirty="0">
                <a:effectLst/>
                <a:latin typeface="Arial" panose="020B0604020202020204" pitchFamily="34" charset="0"/>
                <a:ea typeface="Times New Roman" panose="02020603050405020304" pitchFamily="18" charset="0"/>
                <a:cs typeface="Arial" panose="020B0604020202020204" pitchFamily="34" charset="0"/>
                <a:sym typeface="+mn-ea"/>
              </a:rPr>
              <a:t>In this proposed system we use Boruta</a:t>
            </a:r>
            <a:r>
              <a:rPr lang="en-IN" altLang="en-US" dirty="0">
                <a:effectLst/>
                <a:latin typeface="Arial" panose="020B0604020202020204" pitchFamily="34" charset="0"/>
                <a:ea typeface="Times New Roman" panose="02020603050405020304" pitchFamily="18" charset="0"/>
                <a:cs typeface="Arial" panose="020B0604020202020204" pitchFamily="34" charset="0"/>
                <a:sym typeface="+mn-ea"/>
              </a:rPr>
              <a:t>, Boruta</a:t>
            </a:r>
            <a:r>
              <a:rPr lang="en-US" dirty="0">
                <a:effectLst/>
                <a:latin typeface="Arial" panose="020B0604020202020204" pitchFamily="34" charset="0"/>
                <a:ea typeface="Times New Roman" panose="02020603050405020304" pitchFamily="18" charset="0"/>
                <a:cs typeface="Arial" panose="020B0604020202020204" pitchFamily="34" charset="0"/>
                <a:sym typeface="+mn-ea"/>
              </a:rPr>
              <a:t> is a random forest-based classification algorithm that involves the voting of versatile unbiased indistinct classifiers in decision trees.</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r>
              <a:rPr lang="en-IN" altLang="en-US" sz="1800" dirty="0">
                <a:effectLst/>
                <a:latin typeface="Arial" panose="020B0604020202020204" pitchFamily="34" charset="0"/>
                <a:ea typeface="Times New Roman" panose="02020603050405020304" pitchFamily="18" charset="0"/>
                <a:cs typeface="Arial" panose="020B0604020202020204" pitchFamily="34" charset="0"/>
              </a:rPr>
              <a:t>In proposed system we use RFE(Recurive Feature Elimination).</a:t>
            </a:r>
            <a:r>
              <a:rPr lang="en-US" sz="1800" dirty="0">
                <a:effectLst/>
                <a:latin typeface="Arial" panose="020B0604020202020204" pitchFamily="34" charset="0"/>
                <a:ea typeface="Times New Roman" panose="02020603050405020304" pitchFamily="18" charset="0"/>
                <a:cs typeface="Arial" panose="020B0604020202020204" pitchFamily="34" charset="0"/>
              </a:rPr>
              <a:t>The main advantage the RFE has over other methods is that it categorically verifies every feature's role in processing the output of the model and eliminates features only based on their performance.</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24" y="595052"/>
            <a:ext cx="8596668" cy="1320800"/>
          </a:xfrm>
        </p:spPr>
        <p:txBody>
          <a:bodyPr>
            <a:normAutofit/>
          </a:bodyPr>
          <a:lstStyle/>
          <a:p>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Proposed System Advantages :</a:t>
            </a:r>
            <a:endParaRPr lang="en-IN" sz="3000" dirty="0"/>
          </a:p>
        </p:txBody>
      </p:sp>
      <p:sp>
        <p:nvSpPr>
          <p:cNvPr id="3" name="Content Placeholder 2"/>
          <p:cNvSpPr>
            <a:spLocks noGrp="1"/>
          </p:cNvSpPr>
          <p:nvPr>
            <p:ph idx="1"/>
          </p:nvPr>
        </p:nvSpPr>
        <p:spPr>
          <a:xfrm>
            <a:off x="369424" y="1600752"/>
            <a:ext cx="8596668" cy="3880773"/>
          </a:xfrm>
        </p:spPr>
        <p:txBody>
          <a:bodyPr>
            <a:normAutofit/>
          </a:bodyPr>
          <a:lstStyle/>
          <a:p>
            <a:pPr marL="0" marR="0" algn="just">
              <a:lnSpc>
                <a:spcPct val="115000"/>
              </a:lnSpc>
              <a:spcBef>
                <a:spcPts val="0"/>
              </a:spcBef>
              <a:spcAft>
                <a:spcPts val="1000"/>
              </a:spcAft>
            </a:pPr>
            <a:r>
              <a:rPr lang="en-IN" dirty="0">
                <a:effectLst/>
                <a:latin typeface="Arial" panose="020B0604020202020204" pitchFamily="34" charset="0"/>
                <a:ea typeface="Times New Roman" panose="02020603050405020304" pitchFamily="18" charset="0"/>
                <a:cs typeface="Arial" panose="020B0604020202020204" pitchFamily="34" charset="0"/>
              </a:rPr>
              <a:t>Scalability and Efficiency</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1000"/>
              </a:spcAft>
            </a:pPr>
            <a:r>
              <a:rPr lang="en-IN" dirty="0">
                <a:effectLst/>
                <a:latin typeface="Arial" panose="020B0604020202020204" pitchFamily="34" charset="0"/>
                <a:ea typeface="Times New Roman" panose="02020603050405020304" pitchFamily="18" charset="0"/>
                <a:cs typeface="Arial" panose="020B0604020202020204" pitchFamily="34" charset="0"/>
              </a:rPr>
              <a:t>Improved Data Preprocessing</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1000"/>
              </a:spcAft>
            </a:pPr>
            <a:r>
              <a:rPr lang="en-IN" dirty="0">
                <a:effectLst/>
                <a:latin typeface="Arial" panose="020B0604020202020204" pitchFamily="34" charset="0"/>
                <a:ea typeface="Times New Roman" panose="02020603050405020304" pitchFamily="18" charset="0"/>
                <a:cs typeface="Arial" panose="020B0604020202020204" pitchFamily="34" charset="0"/>
              </a:rPr>
              <a:t>Optimized Feature Selection</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15000"/>
              </a:lnSpc>
              <a:spcBef>
                <a:spcPts val="0"/>
              </a:spcBef>
              <a:spcAft>
                <a:spcPts val="1000"/>
              </a:spcAft>
            </a:pPr>
            <a:r>
              <a:rPr lang="en-IN" dirty="0">
                <a:effectLst/>
                <a:latin typeface="Arial" panose="020B0604020202020204" pitchFamily="34" charset="0"/>
                <a:ea typeface="Times New Roman" panose="02020603050405020304" pitchFamily="18" charset="0"/>
                <a:cs typeface="Arial" panose="020B0604020202020204" pitchFamily="34" charset="0"/>
              </a:rPr>
              <a:t>Enhanced Adaptability</a:t>
            </a:r>
            <a:endParaRPr lang="en-IN"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74" y="392598"/>
            <a:ext cx="9291215" cy="1049235"/>
          </a:xfrm>
        </p:spPr>
        <p:txBody>
          <a:bodyPr>
            <a:normAutofit/>
          </a:bodyPr>
          <a:lstStyle/>
          <a:p>
            <a:r>
              <a:rPr lang="en-US" sz="3000" b="1" dirty="0">
                <a:effectLst/>
                <a:latin typeface="Times New Roman" panose="02020603050405020304" pitchFamily="18" charset="0"/>
                <a:ea typeface="Times New Roman" panose="02020603050405020304" pitchFamily="18" charset="0"/>
              </a:rPr>
              <a:t>HARDWARE &amp; SOFTWARE REQUIREMENTS:</a:t>
            </a:r>
            <a:endParaRPr lang="en-IN" sz="3000" dirty="0"/>
          </a:p>
        </p:txBody>
      </p:sp>
      <p:sp>
        <p:nvSpPr>
          <p:cNvPr id="6" name="Content Placeholder 5"/>
          <p:cNvSpPr>
            <a:spLocks noGrp="1"/>
          </p:cNvSpPr>
          <p:nvPr>
            <p:ph idx="1"/>
          </p:nvPr>
        </p:nvSpPr>
        <p:spPr>
          <a:xfrm>
            <a:off x="358775" y="932815"/>
            <a:ext cx="9291320" cy="5226050"/>
          </a:xfrm>
        </p:spPr>
        <p:txBody>
          <a:bodyPr>
            <a:normAutofit lnSpcReduction="20000"/>
          </a:bodyPr>
          <a:lstStyle/>
          <a:p>
            <a:pPr marL="0" marR="0" indent="0">
              <a:lnSpc>
                <a:spcPct val="115000"/>
              </a:lnSpc>
              <a:spcBef>
                <a:spcPts val="0"/>
              </a:spcBef>
              <a:spcAft>
                <a:spcPts val="1000"/>
              </a:spcAft>
              <a:buNone/>
            </a:pPr>
            <a:r>
              <a:rPr lang="en-US" sz="1800" b="1" dirty="0">
                <a:effectLst/>
                <a:latin typeface="Arial" panose="020B0604020202020204" pitchFamily="34" charset="0"/>
                <a:ea typeface="Times New Roman" panose="02020603050405020304" pitchFamily="18" charset="0"/>
                <a:cs typeface="Arial" panose="020B0604020202020204" pitchFamily="34" charset="0"/>
              </a:rPr>
              <a:t>HARDWARE REQUIRMENTS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0"/>
              </a:spcBef>
              <a:spcAft>
                <a:spcPts val="1000"/>
              </a:spcAft>
              <a:buSzPts val="1000"/>
              <a:buFont typeface="Symbol" panose="05050102010706020507" pitchFamily="18" charset="2"/>
              <a:buNone/>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sym typeface="+mn-ea"/>
              </a:rPr>
              <a:t>➢</a:t>
            </a:r>
            <a:r>
              <a:rPr lang="en-IN" altLang="en-US" dirty="0">
                <a:effectLst/>
                <a:latin typeface="Arial" panose="020B0604020202020204" pitchFamily="34" charset="0"/>
                <a:ea typeface="Times New Roman" panose="02020603050405020304" pitchFamily="18" charset="0"/>
                <a:cs typeface="Arial" panose="020B0604020202020204" pitchFamily="34" charset="0"/>
                <a:sym typeface="+mn-ea"/>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Processor                      -   </a:t>
            </a: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I</a:t>
            </a:r>
            <a:r>
              <a:rPr lang="en-US" sz="1800" dirty="0">
                <a:effectLst/>
                <a:latin typeface="Arial" panose="020B0604020202020204" pitchFamily="34" charset="0"/>
                <a:ea typeface="Times New Roman" panose="02020603050405020304" pitchFamily="18" charset="0"/>
                <a:cs typeface="Arial" panose="020B0604020202020204" pitchFamily="34" charset="0"/>
              </a:rPr>
              <a:t>ntel i3 </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0"/>
              </a:spcBef>
              <a:spcAft>
                <a:spcPts val="1000"/>
              </a:spcAft>
              <a:buSzPts val="1000"/>
              <a:buFont typeface="Symbol" panose="05050102010706020507" pitchFamily="18" charset="2"/>
              <a:buNone/>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   RAM                              - </a:t>
            </a:r>
            <a:r>
              <a:rPr lang="en-IN" alt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4 GB (min)</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0"/>
              </a:spcBef>
              <a:spcAft>
                <a:spcPts val="1000"/>
              </a:spcAft>
              <a:buSzPts val="1000"/>
              <a:buFont typeface="Symbol" panose="05050102010706020507" pitchFamily="18" charset="2"/>
              <a:buNone/>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   Hard Disk                      -   20 GB</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Bef>
                <a:spcPts val="0"/>
              </a:spcBef>
              <a:spcAft>
                <a:spcPts val="1000"/>
              </a:spcAft>
              <a:buSzPts val="1000"/>
              <a:buNone/>
              <a:tabLst>
                <a:tab pos="457200" algn="l"/>
              </a:tabLst>
            </a:pPr>
            <a:r>
              <a:rPr lang="en-US" sz="1800" b="1" dirty="0">
                <a:effectLst/>
                <a:latin typeface="Arial" panose="020B0604020202020204" pitchFamily="34" charset="0"/>
                <a:ea typeface="Times New Roman" panose="02020603050405020304" pitchFamily="18" charset="0"/>
                <a:cs typeface="Arial" panose="020B0604020202020204" pitchFamily="34" charset="0"/>
              </a:rPr>
              <a:t>SOFTWARE REQUIRMENTS :</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0"/>
              </a:spcBef>
              <a:spcAft>
                <a:spcPts val="1000"/>
              </a:spcAft>
              <a:buSzPts val="1000"/>
              <a:buNone/>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sym typeface="+mn-ea"/>
              </a:rPr>
              <a:t>➢</a:t>
            </a:r>
            <a:r>
              <a:rPr lang="en-IN" sz="1800" dirty="0">
                <a:effectLst/>
                <a:latin typeface="Arial" panose="020B0604020202020204" pitchFamily="34" charset="0"/>
                <a:ea typeface="Times New Roman" panose="02020603050405020304" pitchFamily="18" charset="0"/>
                <a:cs typeface="Arial" panose="020B0604020202020204" pitchFamily="34" charset="0"/>
              </a:rPr>
              <a:t>Operating system 	:   Windows 7 Ultimate.</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0"/>
              </a:spcBef>
              <a:spcAft>
                <a:spcPts val="1000"/>
              </a:spcAft>
              <a:buSzPts val="1000"/>
              <a:buNone/>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sym typeface="+mn-ea"/>
              </a:rPr>
              <a:t>➢</a:t>
            </a:r>
            <a:r>
              <a:rPr lang="en-IN" sz="1800" dirty="0">
                <a:effectLst/>
                <a:latin typeface="Arial" panose="020B0604020202020204" pitchFamily="34" charset="0"/>
                <a:ea typeface="Times New Roman" panose="02020603050405020304" pitchFamily="18" charset="0"/>
                <a:cs typeface="Arial" panose="020B0604020202020204" pitchFamily="34" charset="0"/>
              </a:rPr>
              <a:t>Coding Language	:   Python.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0"/>
              </a:spcBef>
              <a:spcAft>
                <a:spcPts val="1000"/>
              </a:spcAft>
              <a:buSzPts val="1000"/>
              <a:buNone/>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sym typeface="+mn-ea"/>
              </a:rPr>
              <a:t>➢</a:t>
            </a:r>
            <a:r>
              <a:rPr lang="en-IN" altLang="en-US" dirty="0">
                <a:effectLst/>
                <a:latin typeface="Arial" panose="020B0604020202020204" pitchFamily="34" charset="0"/>
                <a:ea typeface="Times New Roman" panose="02020603050405020304" pitchFamily="18" charset="0"/>
                <a:cs typeface="Arial" panose="020B0604020202020204" pitchFamily="34" charset="0"/>
                <a:sym typeface="+mn-ea"/>
              </a:rPr>
              <a:t>    </a:t>
            </a:r>
            <a:r>
              <a:rPr lang="en-IN" sz="1800" dirty="0">
                <a:effectLst/>
                <a:latin typeface="Arial" panose="020B0604020202020204" pitchFamily="34" charset="0"/>
                <a:ea typeface="Times New Roman" panose="02020603050405020304" pitchFamily="18" charset="0"/>
                <a:cs typeface="Arial" panose="020B0604020202020204" pitchFamily="34" charset="0"/>
              </a:rPr>
              <a:t>Data Base		:   MySQL (WAMP Server).</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93" y="506964"/>
            <a:ext cx="8596668" cy="1320800"/>
          </a:xfrm>
        </p:spPr>
        <p:txBody>
          <a:bodyPr>
            <a:normAutofit/>
          </a:bodyPr>
          <a:lstStyle/>
          <a:p>
            <a:r>
              <a:rPr lang="en-US" sz="3000" b="1" dirty="0">
                <a:latin typeface="Times New Roman" panose="02020603050405020304" pitchFamily="18" charset="0"/>
                <a:cs typeface="Times New Roman" panose="02020603050405020304" pitchFamily="18" charset="0"/>
              </a:rPr>
              <a:t>Novelty :</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0093" y="1488613"/>
            <a:ext cx="8596668" cy="3880773"/>
          </a:xfrm>
        </p:spPr>
        <p:txBody>
          <a:bodyPr/>
          <a:lstStyle/>
          <a:p>
            <a:r>
              <a:rPr lang="en-IN" dirty="0">
                <a:solidFill>
                  <a:schemeClr val="tx1"/>
                </a:solidFill>
              </a:rPr>
              <a:t>The crop prediction based on characteristics of the agricultural environment introduces several novel approaches and techniques that enhance the accuracy and efficiency of the prediction process. These innovations include:</a:t>
            </a:r>
            <a:endParaRPr lang="en-IN" dirty="0">
              <a:solidFill>
                <a:schemeClr val="tx1"/>
              </a:solidFill>
            </a:endParaRPr>
          </a:p>
          <a:p>
            <a:pPr marL="0" indent="0">
              <a:buNone/>
            </a:pPr>
            <a:r>
              <a:rPr lang="en-IN" dirty="0">
                <a:solidFill>
                  <a:schemeClr val="tx1"/>
                </a:solidFill>
              </a:rPr>
              <a:t>       </a:t>
            </a:r>
            <a:r>
              <a:rPr lang="en-US" dirty="0">
                <a:effectLst/>
                <a:latin typeface="Arial" panose="020B0604020202020204" pitchFamily="34" charset="0"/>
                <a:ea typeface="Times New Roman" panose="02020603050405020304" pitchFamily="18" charset="0"/>
                <a:cs typeface="Arial" panose="020B0604020202020204" pitchFamily="34" charset="0"/>
                <a:sym typeface="+mn-ea"/>
              </a:rPr>
              <a:t>➢</a:t>
            </a:r>
            <a:r>
              <a:rPr lang="en-IN" dirty="0">
                <a:solidFill>
                  <a:schemeClr val="tx1"/>
                </a:solidFill>
              </a:rPr>
              <a:t>Advanced feature selection techniques that identify the most relevant             </a:t>
            </a:r>
            <a:endParaRPr lang="en-IN" dirty="0">
              <a:solidFill>
                <a:schemeClr val="tx1"/>
              </a:solidFill>
            </a:endParaRPr>
          </a:p>
          <a:p>
            <a:pPr marL="0" indent="0">
              <a:buNone/>
            </a:pPr>
            <a:r>
              <a:rPr lang="en-IN" dirty="0">
                <a:solidFill>
                  <a:schemeClr val="tx1"/>
                </a:solidFill>
              </a:rPr>
              <a:t>           environmental characteristics for crop prediction.</a:t>
            </a:r>
            <a:endParaRPr lang="en-IN" dirty="0">
              <a:solidFill>
                <a:schemeClr val="tx1"/>
              </a:solidFill>
            </a:endParaRPr>
          </a:p>
          <a:p>
            <a:pPr marL="0" indent="0">
              <a:buNone/>
            </a:pPr>
            <a:r>
              <a:rPr lang="en-IN" dirty="0">
                <a:solidFill>
                  <a:schemeClr val="tx1"/>
                </a:solidFill>
              </a:rPr>
              <a:t>       </a:t>
            </a:r>
            <a:r>
              <a:rPr lang="en-US" dirty="0">
                <a:effectLst/>
                <a:latin typeface="Arial" panose="020B0604020202020204" pitchFamily="34" charset="0"/>
                <a:ea typeface="Times New Roman" panose="02020603050405020304" pitchFamily="18" charset="0"/>
                <a:cs typeface="Arial" panose="020B0604020202020204" pitchFamily="34" charset="0"/>
                <a:sym typeface="+mn-ea"/>
              </a:rPr>
              <a:t>➢</a:t>
            </a:r>
            <a:r>
              <a:rPr lang="en-IN" dirty="0">
                <a:solidFill>
                  <a:schemeClr val="tx1"/>
                </a:solidFill>
              </a:rPr>
              <a:t>State-of-the-art classifiers that utilize machine learning algorithms to     </a:t>
            </a:r>
            <a:endParaRPr lang="en-IN" dirty="0">
              <a:solidFill>
                <a:schemeClr val="tx1"/>
              </a:solidFill>
            </a:endParaRPr>
          </a:p>
          <a:p>
            <a:pPr marL="0" indent="0">
              <a:buNone/>
            </a:pPr>
            <a:r>
              <a:rPr lang="en-IN" dirty="0">
                <a:solidFill>
                  <a:schemeClr val="tx1"/>
                </a:solidFill>
              </a:rPr>
              <a:t>          analyze the selected features and make accurate predictions.</a:t>
            </a:r>
            <a:endParaRPr lang="en-IN" dirty="0">
              <a:solidFill>
                <a:schemeClr val="tx1"/>
              </a:solidFill>
            </a:endParaRPr>
          </a:p>
          <a:p>
            <a:endParaRPr lang="en-IN"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5952</Words>
  <Application>WPS Presentation</Application>
  <PresentationFormat>Widescreen</PresentationFormat>
  <Paragraphs>107</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Wingdings 3</vt:lpstr>
      <vt:lpstr>Arial</vt:lpstr>
      <vt:lpstr>Times New Roman</vt:lpstr>
      <vt:lpstr>Calibri</vt:lpstr>
      <vt:lpstr>Algerian</vt:lpstr>
      <vt:lpstr>Arial (Body)</vt:lpstr>
      <vt:lpstr>Rockwell (Body)</vt:lpstr>
      <vt:lpstr>Symbol</vt:lpstr>
      <vt:lpstr>Trebuchet MS</vt:lpstr>
      <vt:lpstr>Rockwell</vt:lpstr>
      <vt:lpstr>Microsoft YaHei</vt:lpstr>
      <vt:lpstr>Arial Unicode MS</vt:lpstr>
      <vt:lpstr>Facet</vt:lpstr>
      <vt:lpstr>CMR TECHNICAL CAMPUS UGC AUTONOMOUS Accredited By NBA &amp; NAAC with ‘A’ Grade Approved By AICTE, New Delhi And JNTU, Hyderabad Kandlakoya, Medchal Road, Hyderabad- 501 401, Telangana</vt:lpstr>
      <vt:lpstr>CONTENTS</vt:lpstr>
      <vt:lpstr>Abstract</vt:lpstr>
      <vt:lpstr>Existing System :</vt:lpstr>
      <vt:lpstr>Existing System Disadvantages :</vt:lpstr>
      <vt:lpstr>Proposed System :</vt:lpstr>
      <vt:lpstr>Proposed System Advantages :</vt:lpstr>
      <vt:lpstr>HARDWARE &amp; SOFTWARE REQUIREMENTS:</vt:lpstr>
      <vt:lpstr>Novelty :</vt:lpstr>
      <vt:lpstr>Architecture</vt:lpstr>
      <vt:lpstr>Class Diagram</vt:lpstr>
      <vt:lpstr>Use case diagram</vt:lpstr>
      <vt:lpstr>Sequence Diagram :</vt:lpstr>
      <vt:lpstr>Activity Diagram :</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 N</dc:creator>
  <cp:lastModifiedBy>Abhijith Kothapelly</cp:lastModifiedBy>
  <cp:revision>147</cp:revision>
  <dcterms:created xsi:type="dcterms:W3CDTF">2023-03-01T07:59:00Z</dcterms:created>
  <dcterms:modified xsi:type="dcterms:W3CDTF">2024-03-04T04:27:46Z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571E4AFEA2D4423D8B8BFBA1CFA89DEF_12</vt:lpwstr>
  </property>
  <property fmtid="{D5CDD505-2E9C-101B-9397-08002B2CF9AE}" pid="3" name="KSOProductBuildVer">
    <vt:lpwstr>1033-12.2.0.13489</vt:lpwstr>
  </property>
</Properties>
</file>