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71" r:id="rId4"/>
    <p:sldId id="269" r:id="rId5"/>
    <p:sldId id="270" r:id="rId6"/>
    <p:sldId id="273" r:id="rId7"/>
    <p:sldId id="259" r:id="rId8"/>
    <p:sldId id="261" r:id="rId9"/>
    <p:sldId id="262" r:id="rId10"/>
    <p:sldId id="263" r:id="rId11"/>
    <p:sldId id="264" r:id="rId12"/>
    <p:sldId id="265" r:id="rId13"/>
    <p:sldId id="266" r:id="rId14"/>
    <p:sldId id="267" r:id="rId15"/>
    <p:sldId id="268" r:id="rId16"/>
    <p:sldId id="274" r:id="rId17"/>
    <p:sldId id="275" r:id="rId18"/>
    <p:sldId id="278" r:id="rId19"/>
    <p:sldId id="279" r:id="rId20"/>
    <p:sldId id="280" r:id="rId21"/>
    <p:sldId id="281" r:id="rId22"/>
    <p:sldId id="282" r:id="rId23"/>
    <p:sldId id="290" r:id="rId24"/>
    <p:sldId id="283" r:id="rId25"/>
    <p:sldId id="284" r:id="rId26"/>
    <p:sldId id="285" r:id="rId27"/>
    <p:sldId id="276" r:id="rId28"/>
    <p:sldId id="277" r:id="rId29"/>
    <p:sldId id="286" r:id="rId30"/>
    <p:sldId id="288" r:id="rId31"/>
    <p:sldId id="291" r:id="rId32"/>
    <p:sldId id="287"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0EE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0132B92-9CCA-412F-93A2-1CBAB337C8FF}"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246362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132B92-9CCA-412F-93A2-1CBAB337C8FF}"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421627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132B92-9CCA-412F-93A2-1CBAB337C8FF}"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3170477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132B92-9CCA-412F-93A2-1CBAB337C8FF}"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96493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132B92-9CCA-412F-93A2-1CBAB337C8FF}"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332196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132B92-9CCA-412F-93A2-1CBAB337C8FF}"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348023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132B92-9CCA-412F-93A2-1CBAB337C8FF}"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361634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132B92-9CCA-412F-93A2-1CBAB337C8FF}" type="datetimeFigureOut">
              <a:rPr lang="en-US" smtClean="0"/>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171992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32B92-9CCA-412F-93A2-1CBAB337C8FF}" type="datetimeFigureOut">
              <a:rPr lang="en-US" smtClean="0"/>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73587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132B92-9CCA-412F-93A2-1CBAB337C8FF}"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414253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132B92-9CCA-412F-93A2-1CBAB337C8FF}" type="datetimeFigureOut">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69211-2A9A-44F2-AAE2-556189733826}" type="slidenum">
              <a:rPr lang="en-US" smtClean="0"/>
              <a:t>‹#›</a:t>
            </a:fld>
            <a:endParaRPr lang="en-US"/>
          </a:p>
        </p:txBody>
      </p:sp>
    </p:spTree>
    <p:extLst>
      <p:ext uri="{BB962C8B-B14F-4D97-AF65-F5344CB8AC3E}">
        <p14:creationId xmlns:p14="http://schemas.microsoft.com/office/powerpoint/2010/main" val="15436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32B92-9CCA-412F-93A2-1CBAB337C8FF}" type="datetimeFigureOut">
              <a:rPr lang="en-US" smtClean="0"/>
              <a:t>7/20/2023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69211-2A9A-44F2-AAE2-556189733826}" type="slidenum">
              <a:rPr lang="en-US" smtClean="0"/>
              <a:t>‹#›</a:t>
            </a:fld>
            <a:endParaRPr lang="en-US"/>
          </a:p>
        </p:txBody>
      </p:sp>
    </p:spTree>
    <p:extLst>
      <p:ext uri="{BB962C8B-B14F-4D97-AF65-F5344CB8AC3E}">
        <p14:creationId xmlns:p14="http://schemas.microsoft.com/office/powerpoint/2010/main" val="36775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7" y="0"/>
            <a:ext cx="12192000" cy="6096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183" y="1502965"/>
            <a:ext cx="5372856" cy="2346224"/>
          </a:xfrm>
          <a:prstGeom prst="rect">
            <a:avLst/>
          </a:prstGeom>
        </p:spPr>
      </p:pic>
      <p:sp>
        <p:nvSpPr>
          <p:cNvPr id="5" name="TextBox 4"/>
          <p:cNvSpPr txBox="1"/>
          <p:nvPr/>
        </p:nvSpPr>
        <p:spPr>
          <a:xfrm>
            <a:off x="3152502" y="6122126"/>
            <a:ext cx="1091518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NUNE POOJITHA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7932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81197" y="1007473"/>
            <a:ext cx="6488884" cy="4104459"/>
          </a:xfrm>
          <a:prstGeom prst="rect">
            <a:avLst/>
          </a:prstGeom>
        </p:spPr>
      </p:pic>
      <p:sp>
        <p:nvSpPr>
          <p:cNvPr id="5" name="Rectangle 4"/>
          <p:cNvSpPr/>
          <p:nvPr/>
        </p:nvSpPr>
        <p:spPr>
          <a:xfrm>
            <a:off x="217715" y="2333285"/>
            <a:ext cx="5258980" cy="193899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By this Bar graph the highest sentiment </a:t>
            </a:r>
            <a:r>
              <a:rPr lang="en-US" sz="2000" dirty="0" err="1">
                <a:latin typeface="Times New Roman" panose="02020603050405020304" pitchFamily="18" charset="0"/>
                <a:cs typeface="Times New Roman" panose="02020603050405020304" pitchFamily="18" charset="0"/>
              </a:rPr>
              <a:t>frol</a:t>
            </a:r>
            <a:r>
              <a:rPr lang="en-US" sz="2000" dirty="0">
                <a:latin typeface="Times New Roman" panose="02020603050405020304" pitchFamily="18" charset="0"/>
                <a:cs typeface="Times New Roman" panose="02020603050405020304" pitchFamily="18" charset="0"/>
              </a:rPr>
              <a:t> the users is Positive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Second highest sentiment is Negative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Least sentiment is Extremely Negative</a:t>
            </a:r>
          </a:p>
        </p:txBody>
      </p:sp>
      <p:sp>
        <p:nvSpPr>
          <p:cNvPr id="4" name="Rectangle 3"/>
          <p:cNvSpPr/>
          <p:nvPr/>
        </p:nvSpPr>
        <p:spPr>
          <a:xfrm>
            <a:off x="3892887" y="258582"/>
            <a:ext cx="3613490"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sz="3000" b="1" dirty="0">
                <a:latin typeface="Times New Roman" panose="02020603050405020304" pitchFamily="18" charset="0"/>
                <a:cs typeface="Times New Roman" panose="02020603050405020304" pitchFamily="18" charset="0"/>
              </a:rPr>
              <a:t>Sentiment </a:t>
            </a:r>
            <a:r>
              <a:rPr lang="en-US" sz="3000" b="1" dirty="0" err="1">
                <a:latin typeface="Times New Roman" panose="02020603050405020304" pitchFamily="18" charset="0"/>
                <a:cs typeface="Times New Roman" panose="02020603050405020304" pitchFamily="18" charset="0"/>
              </a:rPr>
              <a:t>Countplot</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19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89594" y="1423177"/>
            <a:ext cx="6080487" cy="3859654"/>
          </a:xfrm>
          <a:prstGeom prst="rect">
            <a:avLst/>
          </a:prstGeom>
        </p:spPr>
      </p:pic>
      <p:sp>
        <p:nvSpPr>
          <p:cNvPr id="4" name="TextBox 3"/>
          <p:cNvSpPr txBox="1"/>
          <p:nvPr/>
        </p:nvSpPr>
        <p:spPr>
          <a:xfrm>
            <a:off x="3666309" y="486936"/>
            <a:ext cx="5199017" cy="492443"/>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600" b="1" dirty="0">
                <a:latin typeface="Times New Roman" panose="02020603050405020304" pitchFamily="18" charset="0"/>
                <a:cs typeface="Times New Roman" panose="02020603050405020304" pitchFamily="18" charset="0"/>
              </a:rPr>
              <a:t>Word Cloud of Tweet Column</a:t>
            </a:r>
          </a:p>
        </p:txBody>
      </p:sp>
      <p:sp>
        <p:nvSpPr>
          <p:cNvPr id="5" name="Rectangle 4"/>
          <p:cNvSpPr/>
          <p:nvPr/>
        </p:nvSpPr>
        <p:spPr>
          <a:xfrm>
            <a:off x="209006" y="2630215"/>
            <a:ext cx="5852160" cy="224676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Word cloud Plot shows that Which word frequently repeated.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Corona virus word repeated more times in this column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grocer store word also repeated more times</a:t>
            </a:r>
          </a:p>
        </p:txBody>
      </p:sp>
    </p:spTree>
    <p:extLst>
      <p:ext uri="{BB962C8B-B14F-4D97-AF65-F5344CB8AC3E}">
        <p14:creationId xmlns:p14="http://schemas.microsoft.com/office/powerpoint/2010/main" val="159382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3678" y="1179419"/>
            <a:ext cx="6740433" cy="3886085"/>
          </a:xfrm>
          <a:prstGeom prst="rect">
            <a:avLst/>
          </a:prstGeom>
        </p:spPr>
      </p:pic>
      <p:sp>
        <p:nvSpPr>
          <p:cNvPr id="4" name="TextBox 3"/>
          <p:cNvSpPr txBox="1"/>
          <p:nvPr/>
        </p:nvSpPr>
        <p:spPr>
          <a:xfrm>
            <a:off x="2403564" y="535581"/>
            <a:ext cx="7480663"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600" b="1" dirty="0">
                <a:latin typeface="Times New Roman" panose="02020603050405020304" pitchFamily="18" charset="0"/>
                <a:cs typeface="Times New Roman" panose="02020603050405020304" pitchFamily="18" charset="0"/>
              </a:rPr>
              <a:t>Word Cloud plot for Extremely Positive Sentiment</a:t>
            </a:r>
          </a:p>
        </p:txBody>
      </p:sp>
      <p:sp>
        <p:nvSpPr>
          <p:cNvPr id="5" name="Rectangle 4"/>
          <p:cNvSpPr/>
          <p:nvPr/>
        </p:nvSpPr>
        <p:spPr>
          <a:xfrm>
            <a:off x="1018900" y="5216900"/>
            <a:ext cx="11303727"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Word Cloud plot represents which word repeated more times in this column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this column Covid repeated More times.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Covid word, Coronavirus repeated more times</a:t>
            </a:r>
          </a:p>
        </p:txBody>
      </p:sp>
    </p:spTree>
    <p:extLst>
      <p:ext uri="{BB962C8B-B14F-4D97-AF65-F5344CB8AC3E}">
        <p14:creationId xmlns:p14="http://schemas.microsoft.com/office/powerpoint/2010/main" val="144838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97855" y="1324792"/>
            <a:ext cx="6259014" cy="3972976"/>
          </a:xfrm>
          <a:prstGeom prst="rect">
            <a:avLst/>
          </a:prstGeom>
        </p:spPr>
      </p:pic>
      <p:sp>
        <p:nvSpPr>
          <p:cNvPr id="6" name="TextBox 5"/>
          <p:cNvSpPr txBox="1"/>
          <p:nvPr/>
        </p:nvSpPr>
        <p:spPr>
          <a:xfrm>
            <a:off x="3317965" y="363581"/>
            <a:ext cx="5730241"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600" b="1" dirty="0">
                <a:latin typeface="Times New Roman" panose="02020603050405020304" pitchFamily="18" charset="0"/>
                <a:cs typeface="Times New Roman" panose="02020603050405020304" pitchFamily="18" charset="0"/>
              </a:rPr>
              <a:t>Word Cloud Plot on  Positive column</a:t>
            </a:r>
          </a:p>
        </p:txBody>
      </p:sp>
      <p:sp>
        <p:nvSpPr>
          <p:cNvPr id="7" name="Rectangle 6"/>
          <p:cNvSpPr/>
          <p:nvPr/>
        </p:nvSpPr>
        <p:spPr>
          <a:xfrm>
            <a:off x="209006" y="2317543"/>
            <a:ext cx="4676503" cy="2800767"/>
          </a:xfrm>
          <a:prstGeom prst="rect">
            <a:avLst/>
          </a:prstGeom>
        </p:spPr>
        <p:txBody>
          <a:bodyPr wrap="square">
            <a:spAutoFit/>
          </a:bodyPr>
          <a:lstStyle/>
          <a:p>
            <a:endParaRPr lang="en-US" dirty="0"/>
          </a:p>
          <a:p>
            <a:endParaRPr lang="en-US" dirty="0"/>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Word cloud plot represents the which word repeated more times in this column.</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this column Coronavirus word mostly repeated, and COVID word also repeated  more times</a:t>
            </a:r>
          </a:p>
        </p:txBody>
      </p:sp>
    </p:spTree>
    <p:extLst>
      <p:ext uri="{BB962C8B-B14F-4D97-AF65-F5344CB8AC3E}">
        <p14:creationId xmlns:p14="http://schemas.microsoft.com/office/powerpoint/2010/main" val="42646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07231" y="1168037"/>
            <a:ext cx="7562850" cy="4800600"/>
          </a:xfrm>
          <a:prstGeom prst="rect">
            <a:avLst/>
          </a:prstGeom>
        </p:spPr>
      </p:pic>
      <p:sp>
        <p:nvSpPr>
          <p:cNvPr id="4" name="TextBox 3"/>
          <p:cNvSpPr txBox="1"/>
          <p:nvPr/>
        </p:nvSpPr>
        <p:spPr>
          <a:xfrm>
            <a:off x="2682239" y="359366"/>
            <a:ext cx="7114903"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600" b="1" dirty="0">
                <a:latin typeface="Times New Roman" panose="02020603050405020304" pitchFamily="18" charset="0"/>
                <a:cs typeface="Times New Roman" panose="02020603050405020304" pitchFamily="18" charset="0"/>
              </a:rPr>
              <a:t>Word Cloud Plot on Extremely Negative Column</a:t>
            </a:r>
          </a:p>
        </p:txBody>
      </p:sp>
      <p:sp>
        <p:nvSpPr>
          <p:cNvPr id="5" name="Rectangle 4"/>
          <p:cNvSpPr/>
          <p:nvPr/>
        </p:nvSpPr>
        <p:spPr>
          <a:xfrm>
            <a:off x="104503" y="2598841"/>
            <a:ext cx="4206240" cy="1938992"/>
          </a:xfrm>
          <a:prstGeom prst="rect">
            <a:avLst/>
          </a:prstGeom>
        </p:spPr>
        <p:txBody>
          <a:bodyPr wrap="square">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word plot shows in this Extremely Negative column COVID word repeated more times.</a:t>
            </a: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Coronavirus word also repeated more times in this column</a:t>
            </a:r>
          </a:p>
        </p:txBody>
      </p:sp>
    </p:spTree>
    <p:extLst>
      <p:ext uri="{BB962C8B-B14F-4D97-AF65-F5344CB8AC3E}">
        <p14:creationId xmlns:p14="http://schemas.microsoft.com/office/powerpoint/2010/main" val="219658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882801" y="1124494"/>
            <a:ext cx="7187280" cy="4562203"/>
          </a:xfrm>
          <a:prstGeom prst="rect">
            <a:avLst/>
          </a:prstGeom>
        </p:spPr>
      </p:pic>
      <p:sp>
        <p:nvSpPr>
          <p:cNvPr id="4" name="TextBox 3"/>
          <p:cNvSpPr txBox="1"/>
          <p:nvPr/>
        </p:nvSpPr>
        <p:spPr>
          <a:xfrm>
            <a:off x="2952206" y="261257"/>
            <a:ext cx="5651863"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Word Cloud Plot on Negative Column</a:t>
            </a:r>
          </a:p>
        </p:txBody>
      </p:sp>
      <p:sp>
        <p:nvSpPr>
          <p:cNvPr id="5" name="Rectangle 4"/>
          <p:cNvSpPr/>
          <p:nvPr/>
        </p:nvSpPr>
        <p:spPr>
          <a:xfrm>
            <a:off x="235132" y="2666931"/>
            <a:ext cx="4406537" cy="2246769"/>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Word cloud plot represents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this column Coronavirus repeated more times.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COVID and </a:t>
            </a:r>
            <a:r>
              <a:rPr lang="en-US" sz="2000" dirty="0" err="1">
                <a:latin typeface="Times New Roman" panose="02020603050405020304" pitchFamily="18" charset="0"/>
                <a:cs typeface="Times New Roman" panose="02020603050405020304" pitchFamily="18" charset="0"/>
              </a:rPr>
              <a:t>SuperMarket</a:t>
            </a:r>
            <a:r>
              <a:rPr lang="en-US" sz="2000" dirty="0">
                <a:latin typeface="Times New Roman" panose="02020603050405020304" pitchFamily="18" charset="0"/>
                <a:cs typeface="Times New Roman" panose="02020603050405020304" pitchFamily="18" charset="0"/>
              </a:rPr>
              <a:t> words repeated more times after Coronavirus column</a:t>
            </a:r>
          </a:p>
        </p:txBody>
      </p:sp>
    </p:spTree>
    <p:extLst>
      <p:ext uri="{BB962C8B-B14F-4D97-AF65-F5344CB8AC3E}">
        <p14:creationId xmlns:p14="http://schemas.microsoft.com/office/powerpoint/2010/main" val="232675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3897" y="341816"/>
            <a:ext cx="7132321" cy="892552"/>
          </a:xfrm>
          <a:prstGeom prst="rect">
            <a:avLst/>
          </a:prstGeom>
          <a:solidFill>
            <a:srgbClr val="00B050"/>
          </a:solidFill>
        </p:spPr>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Players in this Tweet Sentiment Analysis Game of Multi Class</a:t>
            </a:r>
          </a:p>
        </p:txBody>
      </p:sp>
      <p:sp>
        <p:nvSpPr>
          <p:cNvPr id="5" name="Snip Single Corner Rectangle 4"/>
          <p:cNvSpPr/>
          <p:nvPr/>
        </p:nvSpPr>
        <p:spPr>
          <a:xfrm>
            <a:off x="165463" y="1593668"/>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dirty="0">
                <a:latin typeface="Times New Roman" panose="02020603050405020304" pitchFamily="18" charset="0"/>
                <a:cs typeface="Times New Roman" panose="02020603050405020304" pitchFamily="18" charset="0"/>
              </a:rPr>
              <a:t>Naive Bayes Classifier</a:t>
            </a:r>
          </a:p>
          <a:p>
            <a:pPr algn="ctr"/>
            <a:endParaRPr lang="en-US" dirty="0"/>
          </a:p>
        </p:txBody>
      </p:sp>
      <p:sp>
        <p:nvSpPr>
          <p:cNvPr id="6" name="Snip Single Corner Rectangle 5"/>
          <p:cNvSpPr/>
          <p:nvPr/>
        </p:nvSpPr>
        <p:spPr>
          <a:xfrm>
            <a:off x="6561909" y="1611085"/>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dirty="0">
                <a:latin typeface="Times New Roman" panose="02020603050405020304" pitchFamily="18" charset="0"/>
                <a:cs typeface="Times New Roman" panose="02020603050405020304" pitchFamily="18" charset="0"/>
              </a:rPr>
              <a:t>Stochastic Gradient Descent-SGD</a:t>
            </a:r>
          </a:p>
          <a:p>
            <a:pPr algn="ctr"/>
            <a:endParaRPr lang="en-US" dirty="0"/>
          </a:p>
        </p:txBody>
      </p:sp>
      <p:sp>
        <p:nvSpPr>
          <p:cNvPr id="8" name="Snip Single Corner Rectangle 7"/>
          <p:cNvSpPr/>
          <p:nvPr/>
        </p:nvSpPr>
        <p:spPr>
          <a:xfrm>
            <a:off x="165463" y="3391988"/>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sz="3000" dirty="0">
                <a:latin typeface="Times New Roman" panose="02020603050405020304" pitchFamily="18" charset="0"/>
                <a:cs typeface="Times New Roman" panose="02020603050405020304" pitchFamily="18" charset="0"/>
              </a:rPr>
              <a:t>Random Forest Classifier</a:t>
            </a:r>
          </a:p>
          <a:p>
            <a:pPr algn="ctr"/>
            <a:endParaRPr lang="en-US" dirty="0"/>
          </a:p>
        </p:txBody>
      </p:sp>
      <p:sp>
        <p:nvSpPr>
          <p:cNvPr id="9" name="Snip Single Corner Rectangle 8"/>
          <p:cNvSpPr/>
          <p:nvPr/>
        </p:nvSpPr>
        <p:spPr>
          <a:xfrm>
            <a:off x="6561909" y="3466011"/>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    </a:t>
            </a:r>
            <a:r>
              <a:rPr lang="en-US" sz="3000" dirty="0">
                <a:latin typeface="Times New Roman" panose="02020603050405020304" pitchFamily="18" charset="0"/>
                <a:cs typeface="Times New Roman" panose="02020603050405020304" pitchFamily="18" charset="0"/>
              </a:rPr>
              <a:t>Support vector machine</a:t>
            </a:r>
          </a:p>
          <a:p>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10" name="Snip Single Corner Rectangle 9"/>
          <p:cNvSpPr/>
          <p:nvPr/>
        </p:nvSpPr>
        <p:spPr>
          <a:xfrm>
            <a:off x="165463" y="5303520"/>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sz="3000" dirty="0">
                <a:latin typeface="Times New Roman" panose="02020603050405020304" pitchFamily="18" charset="0"/>
                <a:cs typeface="Times New Roman" panose="02020603050405020304" pitchFamily="18" charset="0"/>
              </a:rPr>
              <a:t>Logistic Regression</a:t>
            </a:r>
          </a:p>
          <a:p>
            <a:r>
              <a:rPr lang="en-US" dirty="0"/>
              <a:t>			</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11" name="Snip Single Corner Rectangle 10"/>
          <p:cNvSpPr/>
          <p:nvPr/>
        </p:nvSpPr>
        <p:spPr>
          <a:xfrm>
            <a:off x="6561909" y="5303520"/>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sz="3000" dirty="0">
                <a:latin typeface="Times New Roman" panose="02020603050405020304" pitchFamily="18" charset="0"/>
                <a:cs typeface="Times New Roman" panose="02020603050405020304" pitchFamily="18" charset="0"/>
              </a:rPr>
              <a:t>CATBOOST MODEL</a:t>
            </a:r>
          </a:p>
          <a:p>
            <a:endParaRPr lang="en-US" sz="3000" dirty="0">
              <a:latin typeface="Times New Roman" panose="02020603050405020304" pitchFamily="18" charset="0"/>
              <a:cs typeface="Times New Roman" panose="02020603050405020304" pitchFamily="18" charset="0"/>
            </a:endParaRPr>
          </a:p>
          <a:p>
            <a:r>
              <a:rPr lang="en-US" dirty="0"/>
              <a:t>			</a:t>
            </a:r>
            <a:endParaRPr lang="en-US" sz="3000" dirty="0">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39504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80">
                                          <p:stCondLst>
                                            <p:cond delay="0"/>
                                          </p:stCondLst>
                                        </p:cTn>
                                        <p:tgtEl>
                                          <p:spTgt spid="10"/>
                                        </p:tgtEl>
                                      </p:cBhvr>
                                    </p:animEffect>
                                    <p:anim calcmode="lin" valueType="num">
                                      <p:cBhvr>
                                        <p:cTn id="3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7" dur="26">
                                          <p:stCondLst>
                                            <p:cond delay="650"/>
                                          </p:stCondLst>
                                        </p:cTn>
                                        <p:tgtEl>
                                          <p:spTgt spid="10"/>
                                        </p:tgtEl>
                                      </p:cBhvr>
                                      <p:to x="100000" y="60000"/>
                                    </p:animScale>
                                    <p:animScale>
                                      <p:cBhvr>
                                        <p:cTn id="38" dur="166" decel="50000">
                                          <p:stCondLst>
                                            <p:cond delay="676"/>
                                          </p:stCondLst>
                                        </p:cTn>
                                        <p:tgtEl>
                                          <p:spTgt spid="10"/>
                                        </p:tgtEl>
                                      </p:cBhvr>
                                      <p:to x="100000" y="100000"/>
                                    </p:animScale>
                                    <p:animScale>
                                      <p:cBhvr>
                                        <p:cTn id="39" dur="26">
                                          <p:stCondLst>
                                            <p:cond delay="1312"/>
                                          </p:stCondLst>
                                        </p:cTn>
                                        <p:tgtEl>
                                          <p:spTgt spid="10"/>
                                        </p:tgtEl>
                                      </p:cBhvr>
                                      <p:to x="100000" y="80000"/>
                                    </p:animScale>
                                    <p:animScale>
                                      <p:cBhvr>
                                        <p:cTn id="40" dur="166" decel="50000">
                                          <p:stCondLst>
                                            <p:cond delay="1338"/>
                                          </p:stCondLst>
                                        </p:cTn>
                                        <p:tgtEl>
                                          <p:spTgt spid="10"/>
                                        </p:tgtEl>
                                      </p:cBhvr>
                                      <p:to x="100000" y="100000"/>
                                    </p:animScale>
                                    <p:animScale>
                                      <p:cBhvr>
                                        <p:cTn id="41" dur="26">
                                          <p:stCondLst>
                                            <p:cond delay="1642"/>
                                          </p:stCondLst>
                                        </p:cTn>
                                        <p:tgtEl>
                                          <p:spTgt spid="10"/>
                                        </p:tgtEl>
                                      </p:cBhvr>
                                      <p:to x="100000" y="90000"/>
                                    </p:animScale>
                                    <p:animScale>
                                      <p:cBhvr>
                                        <p:cTn id="42" dur="166" decel="50000">
                                          <p:stCondLst>
                                            <p:cond delay="1668"/>
                                          </p:stCondLst>
                                        </p:cTn>
                                        <p:tgtEl>
                                          <p:spTgt spid="10"/>
                                        </p:tgtEl>
                                      </p:cBhvr>
                                      <p:to x="100000" y="100000"/>
                                    </p:animScale>
                                    <p:animScale>
                                      <p:cBhvr>
                                        <p:cTn id="43" dur="26">
                                          <p:stCondLst>
                                            <p:cond delay="1808"/>
                                          </p:stCondLst>
                                        </p:cTn>
                                        <p:tgtEl>
                                          <p:spTgt spid="10"/>
                                        </p:tgtEl>
                                      </p:cBhvr>
                                      <p:to x="100000" y="95000"/>
                                    </p:animScale>
                                    <p:animScale>
                                      <p:cBhvr>
                                        <p:cTn id="44" dur="166" decel="50000">
                                          <p:stCondLst>
                                            <p:cond delay="1834"/>
                                          </p:stCondLst>
                                        </p:cTn>
                                        <p:tgtEl>
                                          <p:spTgt spid="10"/>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0844" y="354875"/>
            <a:ext cx="4397829" cy="7694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Naive Bayes Classifier</a:t>
            </a:r>
          </a:p>
          <a:p>
            <a:endParaRPr lang="en-US" dirty="0"/>
          </a:p>
        </p:txBody>
      </p:sp>
      <p:pic>
        <p:nvPicPr>
          <p:cNvPr id="4" name="Picture 3"/>
          <p:cNvPicPr>
            <a:picLocks noChangeAspect="1"/>
          </p:cNvPicPr>
          <p:nvPr/>
        </p:nvPicPr>
        <p:blipFill>
          <a:blip r:embed="rId2"/>
          <a:stretch>
            <a:fillRect/>
          </a:stretch>
        </p:blipFill>
        <p:spPr>
          <a:xfrm>
            <a:off x="6522720" y="1380039"/>
            <a:ext cx="5381898" cy="4446264"/>
          </a:xfrm>
          <a:prstGeom prst="rect">
            <a:avLst/>
          </a:prstGeom>
        </p:spPr>
      </p:pic>
      <p:sp>
        <p:nvSpPr>
          <p:cNvPr id="5" name="Rectangle 4"/>
          <p:cNvSpPr/>
          <p:nvPr/>
        </p:nvSpPr>
        <p:spPr>
          <a:xfrm>
            <a:off x="452844" y="1756511"/>
            <a:ext cx="6096000" cy="4093428"/>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0.6931511009870919</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0.47947035957240036</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Negative       0.39      0.59      0.47       736</a:t>
            </a:r>
          </a:p>
          <a:p>
            <a:r>
              <a:rPr lang="en-US" sz="2000" dirty="0">
                <a:latin typeface="Times New Roman" panose="02020603050405020304" pitchFamily="18" charset="0"/>
                <a:cs typeface="Times New Roman" panose="02020603050405020304" pitchFamily="18" charset="0"/>
              </a:rPr>
              <a:t>Extremely Positive       0.40      0.58      0.47       907</a:t>
            </a:r>
          </a:p>
          <a:p>
            <a:r>
              <a:rPr lang="en-US" sz="2000" dirty="0">
                <a:latin typeface="Times New Roman" panose="02020603050405020304" pitchFamily="18" charset="0"/>
                <a:cs typeface="Times New Roman" panose="02020603050405020304" pitchFamily="18" charset="0"/>
              </a:rPr>
              <a:t>          Negative       0.52      0.43      0.47      2398</a:t>
            </a:r>
          </a:p>
          <a:p>
            <a:r>
              <a:rPr lang="en-US" sz="2000" dirty="0">
                <a:latin typeface="Times New Roman" panose="02020603050405020304" pitchFamily="18" charset="0"/>
                <a:cs typeface="Times New Roman" panose="02020603050405020304" pitchFamily="18" charset="0"/>
              </a:rPr>
              <a:t>           Neutral       0.34      0.67      0.45       786</a:t>
            </a:r>
          </a:p>
          <a:p>
            <a:r>
              <a:rPr lang="en-US" sz="2000" dirty="0">
                <a:latin typeface="Times New Roman" panose="02020603050405020304" pitchFamily="18" charset="0"/>
                <a:cs typeface="Times New Roman" panose="02020603050405020304" pitchFamily="18" charset="0"/>
              </a:rPr>
              <a:t>          Positive       0.62      0.42      0.50      3405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0.48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0.46      0.54      0.47      8232</a:t>
            </a:r>
          </a:p>
          <a:p>
            <a:r>
              <a:rPr lang="en-US" sz="2000" dirty="0">
                <a:latin typeface="Times New Roman" panose="02020603050405020304" pitchFamily="18" charset="0"/>
                <a:cs typeface="Times New Roman" panose="02020603050405020304" pitchFamily="18" charset="0"/>
              </a:rPr>
              <a:t>      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0.52      0.48      0.48      8232</a:t>
            </a:r>
          </a:p>
        </p:txBody>
      </p:sp>
    </p:spTree>
    <p:extLst>
      <p:ext uri="{BB962C8B-B14F-4D97-AF65-F5344CB8AC3E}">
        <p14:creationId xmlns:p14="http://schemas.microsoft.com/office/powerpoint/2010/main" val="72780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0844" y="354875"/>
            <a:ext cx="4955179"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600" b="1" dirty="0">
                <a:latin typeface="Times New Roman" panose="02020603050405020304" pitchFamily="18" charset="0"/>
                <a:cs typeface="Times New Roman" panose="02020603050405020304" pitchFamily="18" charset="0"/>
              </a:rPr>
              <a:t>Stochastic Gradient Descent-SGD</a:t>
            </a:r>
          </a:p>
        </p:txBody>
      </p:sp>
      <p:pic>
        <p:nvPicPr>
          <p:cNvPr id="6" name="Picture 5"/>
          <p:cNvPicPr>
            <a:picLocks noChangeAspect="1"/>
          </p:cNvPicPr>
          <p:nvPr/>
        </p:nvPicPr>
        <p:blipFill>
          <a:blip r:embed="rId2"/>
          <a:stretch>
            <a:fillRect/>
          </a:stretch>
        </p:blipFill>
        <p:spPr>
          <a:xfrm>
            <a:off x="6662058" y="1233897"/>
            <a:ext cx="5408024" cy="4467848"/>
          </a:xfrm>
          <a:prstGeom prst="rect">
            <a:avLst/>
          </a:prstGeom>
        </p:spPr>
      </p:pic>
      <p:sp>
        <p:nvSpPr>
          <p:cNvPr id="7" name="Rectangle 6"/>
          <p:cNvSpPr/>
          <p:nvPr/>
        </p:nvSpPr>
        <p:spPr>
          <a:xfrm>
            <a:off x="566058" y="1949574"/>
            <a:ext cx="6096000" cy="2862322"/>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0.8288838268792711</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0.5726433430515063</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Negative       0.68      0.62      0.65      1210</a:t>
            </a:r>
          </a:p>
          <a:p>
            <a:r>
              <a:rPr lang="en-US" sz="2000" dirty="0">
                <a:latin typeface="Times New Roman" panose="02020603050405020304" pitchFamily="18" charset="0"/>
                <a:cs typeface="Times New Roman" panose="02020603050405020304" pitchFamily="18" charset="0"/>
              </a:rPr>
              <a:t>Extremely Positive       0.68      0.65      0.67      1396</a:t>
            </a:r>
          </a:p>
          <a:p>
            <a:r>
              <a:rPr lang="en-US" sz="2000" dirty="0">
                <a:latin typeface="Times New Roman" panose="02020603050405020304" pitchFamily="18" charset="0"/>
                <a:cs typeface="Times New Roman" panose="02020603050405020304" pitchFamily="18" charset="0"/>
              </a:rPr>
              <a:t>          Negative       0.45      0.50      0.48      1785</a:t>
            </a:r>
          </a:p>
          <a:p>
            <a:r>
              <a:rPr lang="en-US" sz="2000" dirty="0">
                <a:latin typeface="Times New Roman" panose="02020603050405020304" pitchFamily="18" charset="0"/>
                <a:cs typeface="Times New Roman" panose="02020603050405020304" pitchFamily="18" charset="0"/>
              </a:rPr>
              <a:t>           Neutral       0.75      0.59      0.66      1963</a:t>
            </a:r>
          </a:p>
          <a:p>
            <a:r>
              <a:rPr lang="en-US" sz="2000" dirty="0">
                <a:latin typeface="Times New Roman" panose="02020603050405020304" pitchFamily="18" charset="0"/>
                <a:cs typeface="Times New Roman" panose="02020603050405020304" pitchFamily="18" charset="0"/>
              </a:rPr>
              <a:t>          Positive       0.44      0.54      0.48      1878</a:t>
            </a:r>
          </a:p>
        </p:txBody>
      </p:sp>
    </p:spTree>
    <p:extLst>
      <p:ext uri="{BB962C8B-B14F-4D97-AF65-F5344CB8AC3E}">
        <p14:creationId xmlns:p14="http://schemas.microsoft.com/office/powerpoint/2010/main" val="2225004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679" y="354875"/>
            <a:ext cx="4955179" cy="492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Random Forest Classifier</a:t>
            </a:r>
          </a:p>
        </p:txBody>
      </p:sp>
      <p:pic>
        <p:nvPicPr>
          <p:cNvPr id="4" name="Picture 3"/>
          <p:cNvPicPr>
            <a:picLocks noChangeAspect="1"/>
          </p:cNvPicPr>
          <p:nvPr/>
        </p:nvPicPr>
        <p:blipFill>
          <a:blip r:embed="rId2"/>
          <a:stretch>
            <a:fillRect/>
          </a:stretch>
        </p:blipFill>
        <p:spPr>
          <a:xfrm>
            <a:off x="6949440" y="1495154"/>
            <a:ext cx="4929459" cy="4072480"/>
          </a:xfrm>
          <a:prstGeom prst="rect">
            <a:avLst/>
          </a:prstGeom>
        </p:spPr>
      </p:pic>
      <p:sp>
        <p:nvSpPr>
          <p:cNvPr id="5" name="Rectangle 4"/>
          <p:cNvSpPr/>
          <p:nvPr/>
        </p:nvSpPr>
        <p:spPr>
          <a:xfrm>
            <a:off x="548640" y="1684734"/>
            <a:ext cx="6096000" cy="3693319"/>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0.9958997722095672</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0.5663265306122449</a:t>
            </a:r>
          </a:p>
          <a:p>
            <a:r>
              <a:rPr lang="en-US" dirty="0">
                <a:latin typeface="Times New Roman" panose="02020603050405020304" pitchFamily="18" charset="0"/>
                <a:cs typeface="Times New Roman" panose="02020603050405020304" pitchFamily="18" charset="0"/>
              </a:rPr>
              <a:t>                    precision    recall  f1-score   support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Extremely Negative       0.40      0.70      0.51       622</a:t>
            </a:r>
          </a:p>
          <a:p>
            <a:r>
              <a:rPr lang="en-US" dirty="0">
                <a:latin typeface="Times New Roman" panose="02020603050405020304" pitchFamily="18" charset="0"/>
                <a:cs typeface="Times New Roman" panose="02020603050405020304" pitchFamily="18" charset="0"/>
              </a:rPr>
              <a:t>Extremely Positive       0.38      0.71      0.49       702</a:t>
            </a:r>
          </a:p>
          <a:p>
            <a:r>
              <a:rPr lang="en-US" dirty="0">
                <a:latin typeface="Times New Roman" panose="02020603050405020304" pitchFamily="18" charset="0"/>
                <a:cs typeface="Times New Roman" panose="02020603050405020304" pitchFamily="18" charset="0"/>
              </a:rPr>
              <a:t>          Negative       0.53      0.52      0.53      2031</a:t>
            </a:r>
          </a:p>
          <a:p>
            <a:r>
              <a:rPr lang="en-US" dirty="0">
                <a:latin typeface="Times New Roman" panose="02020603050405020304" pitchFamily="18" charset="0"/>
                <a:cs typeface="Times New Roman" panose="02020603050405020304" pitchFamily="18" charset="0"/>
              </a:rPr>
              <a:t>           Neutral       0.78      0.61      0.68      1963</a:t>
            </a:r>
          </a:p>
          <a:p>
            <a:r>
              <a:rPr lang="en-US" dirty="0">
                <a:latin typeface="Times New Roman" panose="02020603050405020304" pitchFamily="18" charset="0"/>
                <a:cs typeface="Times New Roman" panose="02020603050405020304" pitchFamily="18" charset="0"/>
              </a:rPr>
              <a:t>          Positive       0.64      0.51      0.57      2914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accuracy                           0.57      8232</a:t>
            </a:r>
          </a:p>
          <a:p>
            <a:r>
              <a:rPr lang="en-US" dirty="0">
                <a:latin typeface="Times New Roman" panose="02020603050405020304" pitchFamily="18" charset="0"/>
                <a:cs typeface="Times New Roman" panose="02020603050405020304" pitchFamily="18" charset="0"/>
              </a:rPr>
              <a:t>         macro </a:t>
            </a:r>
            <a:r>
              <a:rPr lang="en-US"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       0.55      0.61      0.56      8232</a:t>
            </a:r>
          </a:p>
          <a:p>
            <a:r>
              <a:rPr lang="en-US" dirty="0">
                <a:latin typeface="Times New Roman" panose="02020603050405020304" pitchFamily="18" charset="0"/>
                <a:cs typeface="Times New Roman" panose="02020603050405020304" pitchFamily="18" charset="0"/>
              </a:rPr>
              <a:t>      weighted </a:t>
            </a:r>
            <a:r>
              <a:rPr lang="en-US"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       0.61      0.57      0.57      8232</a:t>
            </a:r>
          </a:p>
        </p:txBody>
      </p:sp>
    </p:spTree>
    <p:extLst>
      <p:ext uri="{BB962C8B-B14F-4D97-AF65-F5344CB8AC3E}">
        <p14:creationId xmlns:p14="http://schemas.microsoft.com/office/powerpoint/2010/main" val="32232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7349" y="2121434"/>
            <a:ext cx="11408227"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task at hand is to develop a classification model that can accurately predict the sentiment of COVID-19-related tweets. These tweets have been collected from Twitter and manually labeled with sentiment categories. To protect privacy, names and usernames have been anonymized using codes.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Given the information of the tweet's location, timestamp, and the original tweet text, the model needs to classify each tweet into one of several sentiment labels. The objective is to create a reliable model that can effectively identify and categorize the sentiment expressed in COVID-19 tweets, enabling better understanding of public sentiment during the pandemic.</a:t>
            </a:r>
          </a:p>
        </p:txBody>
      </p:sp>
      <p:sp>
        <p:nvSpPr>
          <p:cNvPr id="4" name="TextBox 3"/>
          <p:cNvSpPr txBox="1"/>
          <p:nvPr/>
        </p:nvSpPr>
        <p:spPr>
          <a:xfrm>
            <a:off x="2717074" y="748937"/>
            <a:ext cx="6104709" cy="49244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Problem statement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2103" y="4675979"/>
            <a:ext cx="2914650" cy="1949665"/>
          </a:xfrm>
          <a:prstGeom prst="rect">
            <a:avLst/>
          </a:prstGeom>
        </p:spPr>
      </p:pic>
    </p:spTree>
    <p:extLst>
      <p:ext uri="{BB962C8B-B14F-4D97-AF65-F5344CB8AC3E}">
        <p14:creationId xmlns:p14="http://schemas.microsoft.com/office/powerpoint/2010/main" val="208797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679" y="354875"/>
            <a:ext cx="4955179"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Support vector machine</a:t>
            </a:r>
          </a:p>
        </p:txBody>
      </p:sp>
      <p:pic>
        <p:nvPicPr>
          <p:cNvPr id="6" name="Picture 5"/>
          <p:cNvPicPr>
            <a:picLocks noChangeAspect="1"/>
          </p:cNvPicPr>
          <p:nvPr/>
        </p:nvPicPr>
        <p:blipFill>
          <a:blip r:embed="rId2"/>
          <a:stretch>
            <a:fillRect/>
          </a:stretch>
        </p:blipFill>
        <p:spPr>
          <a:xfrm>
            <a:off x="7260031" y="1747701"/>
            <a:ext cx="4810050" cy="3973830"/>
          </a:xfrm>
          <a:prstGeom prst="rect">
            <a:avLst/>
          </a:prstGeom>
        </p:spPr>
      </p:pic>
      <p:sp>
        <p:nvSpPr>
          <p:cNvPr id="7" name="Rectangle 6"/>
          <p:cNvSpPr/>
          <p:nvPr/>
        </p:nvSpPr>
        <p:spPr>
          <a:xfrm>
            <a:off x="705395" y="1747701"/>
            <a:ext cx="6096000" cy="4093428"/>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0.9958997722095672</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0.560374149659864</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Negative       0.36      0.69      0.47       566</a:t>
            </a:r>
          </a:p>
          <a:p>
            <a:r>
              <a:rPr lang="en-US" sz="2000" dirty="0">
                <a:latin typeface="Times New Roman" panose="02020603050405020304" pitchFamily="18" charset="0"/>
                <a:cs typeface="Times New Roman" panose="02020603050405020304" pitchFamily="18" charset="0"/>
              </a:rPr>
              <a:t>Extremely Positive       0.35      0.71      0.47       660</a:t>
            </a:r>
          </a:p>
          <a:p>
            <a:r>
              <a:rPr lang="en-US" sz="2000" dirty="0">
                <a:latin typeface="Times New Roman" panose="02020603050405020304" pitchFamily="18" charset="0"/>
                <a:cs typeface="Times New Roman" panose="02020603050405020304" pitchFamily="18" charset="0"/>
              </a:rPr>
              <a:t>          Negative       0.54      0.52      0.53      2088</a:t>
            </a:r>
          </a:p>
          <a:p>
            <a:r>
              <a:rPr lang="en-US" sz="2000" dirty="0">
                <a:latin typeface="Times New Roman" panose="02020603050405020304" pitchFamily="18" charset="0"/>
                <a:cs typeface="Times New Roman" panose="02020603050405020304" pitchFamily="18" charset="0"/>
              </a:rPr>
              <a:t>           Neutral       0.77      0.61      0.68      1953</a:t>
            </a:r>
          </a:p>
          <a:p>
            <a:r>
              <a:rPr lang="en-US" sz="2000" dirty="0">
                <a:latin typeface="Times New Roman" panose="02020603050405020304" pitchFamily="18" charset="0"/>
                <a:cs typeface="Times New Roman" panose="02020603050405020304" pitchFamily="18" charset="0"/>
              </a:rPr>
              <a:t>          Positive       0.65      0.50      0.56      2965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0.56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0.54      0.61      0.54      8232</a:t>
            </a:r>
          </a:p>
          <a:p>
            <a:r>
              <a:rPr lang="en-US" sz="2000" dirty="0">
                <a:latin typeface="Times New Roman" panose="02020603050405020304" pitchFamily="18" charset="0"/>
                <a:cs typeface="Times New Roman" panose="02020603050405020304" pitchFamily="18" charset="0"/>
              </a:rPr>
              <a:t>      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0.61      0.56      0.57      8232</a:t>
            </a:r>
          </a:p>
        </p:txBody>
      </p:sp>
    </p:spTree>
    <p:extLst>
      <p:ext uri="{BB962C8B-B14F-4D97-AF65-F5344CB8AC3E}">
        <p14:creationId xmlns:p14="http://schemas.microsoft.com/office/powerpoint/2010/main" val="334262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679" y="354875"/>
            <a:ext cx="4955179"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dirty="0">
                <a:latin typeface="Times New Roman" panose="02020603050405020304" pitchFamily="18" charset="0"/>
                <a:cs typeface="Times New Roman" panose="02020603050405020304" pitchFamily="18" charset="0"/>
              </a:rPr>
              <a:t>Logistic Regression</a:t>
            </a:r>
          </a:p>
        </p:txBody>
      </p:sp>
      <p:pic>
        <p:nvPicPr>
          <p:cNvPr id="4" name="Picture 3"/>
          <p:cNvPicPr>
            <a:picLocks noChangeAspect="1"/>
          </p:cNvPicPr>
          <p:nvPr/>
        </p:nvPicPr>
        <p:blipFill>
          <a:blip r:embed="rId2"/>
          <a:stretch>
            <a:fillRect/>
          </a:stretch>
        </p:blipFill>
        <p:spPr>
          <a:xfrm>
            <a:off x="6813908" y="1326884"/>
            <a:ext cx="5256174" cy="4342396"/>
          </a:xfrm>
          <a:prstGeom prst="rect">
            <a:avLst/>
          </a:prstGeom>
        </p:spPr>
      </p:pic>
      <p:sp>
        <p:nvSpPr>
          <p:cNvPr id="5" name="Rectangle 4"/>
          <p:cNvSpPr/>
          <p:nvPr/>
        </p:nvSpPr>
        <p:spPr>
          <a:xfrm>
            <a:off x="374469" y="1651422"/>
            <a:ext cx="6096000" cy="4093428"/>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0.8861047835990888</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0.6179543245869776</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Negative       0.62      0.68      0.65       999</a:t>
            </a:r>
          </a:p>
          <a:p>
            <a:r>
              <a:rPr lang="en-US" sz="2000" dirty="0">
                <a:latin typeface="Times New Roman" panose="02020603050405020304" pitchFamily="18" charset="0"/>
                <a:cs typeface="Times New Roman" panose="02020603050405020304" pitchFamily="18" charset="0"/>
              </a:rPr>
              <a:t>Extremely Positive       0.62      0.71      0.66      1147</a:t>
            </a:r>
          </a:p>
          <a:p>
            <a:r>
              <a:rPr lang="en-US" sz="2000" dirty="0">
                <a:latin typeface="Times New Roman" panose="02020603050405020304" pitchFamily="18" charset="0"/>
                <a:cs typeface="Times New Roman" panose="02020603050405020304" pitchFamily="18" charset="0"/>
              </a:rPr>
              <a:t>          Negative       0.54      0.56      0.55      1898</a:t>
            </a:r>
          </a:p>
          <a:p>
            <a:r>
              <a:rPr lang="en-US" sz="2000" dirty="0">
                <a:latin typeface="Times New Roman" panose="02020603050405020304" pitchFamily="18" charset="0"/>
                <a:cs typeface="Times New Roman" panose="02020603050405020304" pitchFamily="18" charset="0"/>
              </a:rPr>
              <a:t>           Neutral       0.72      0.64      0.68      1744</a:t>
            </a:r>
          </a:p>
          <a:p>
            <a:r>
              <a:rPr lang="en-US" sz="2000" dirty="0">
                <a:latin typeface="Times New Roman" panose="02020603050405020304" pitchFamily="18" charset="0"/>
                <a:cs typeface="Times New Roman" panose="02020603050405020304" pitchFamily="18" charset="0"/>
              </a:rPr>
              <a:t>          Positive       0.62      0.58      0.59      2444</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0.62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0.62      0.63      0.63      8232</a:t>
            </a:r>
          </a:p>
          <a:p>
            <a:r>
              <a:rPr lang="en-US" sz="2000" dirty="0">
                <a:latin typeface="Times New Roman" panose="02020603050405020304" pitchFamily="18" charset="0"/>
                <a:cs typeface="Times New Roman" panose="02020603050405020304" pitchFamily="18" charset="0"/>
              </a:rPr>
              <a:t>      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0.62      0.62      0.62      8232</a:t>
            </a:r>
          </a:p>
        </p:txBody>
      </p:sp>
    </p:spTree>
    <p:extLst>
      <p:ext uri="{BB962C8B-B14F-4D97-AF65-F5344CB8AC3E}">
        <p14:creationId xmlns:p14="http://schemas.microsoft.com/office/powerpoint/2010/main" val="2631702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679" y="354875"/>
            <a:ext cx="4955179"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CATBOOST MODEL</a:t>
            </a:r>
          </a:p>
        </p:txBody>
      </p:sp>
      <p:pic>
        <p:nvPicPr>
          <p:cNvPr id="6" name="Picture 5"/>
          <p:cNvPicPr>
            <a:picLocks noChangeAspect="1"/>
          </p:cNvPicPr>
          <p:nvPr/>
        </p:nvPicPr>
        <p:blipFill>
          <a:blip r:embed="rId2"/>
          <a:stretch>
            <a:fillRect/>
          </a:stretch>
        </p:blipFill>
        <p:spPr>
          <a:xfrm>
            <a:off x="6514012" y="1579543"/>
            <a:ext cx="5408431" cy="4468184"/>
          </a:xfrm>
          <a:prstGeom prst="rect">
            <a:avLst/>
          </a:prstGeom>
        </p:spPr>
      </p:pic>
      <p:sp>
        <p:nvSpPr>
          <p:cNvPr id="7" name="Rectangle 6"/>
          <p:cNvSpPr/>
          <p:nvPr/>
        </p:nvSpPr>
        <p:spPr>
          <a:xfrm>
            <a:off x="330925" y="1600252"/>
            <a:ext cx="6096000" cy="4093428"/>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0.6703720577069097</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0.6203838678328474</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Extremely Negative       0.54      0.70      0.61       843</a:t>
            </a:r>
          </a:p>
          <a:p>
            <a:r>
              <a:rPr lang="en-US" sz="2000" dirty="0">
                <a:latin typeface="Times New Roman" panose="02020603050405020304" pitchFamily="18" charset="0"/>
                <a:cs typeface="Times New Roman" panose="02020603050405020304" pitchFamily="18" charset="0"/>
              </a:rPr>
              <a:t>Extremely Positive       0.56      0.76      0.65       974</a:t>
            </a:r>
          </a:p>
          <a:p>
            <a:r>
              <a:rPr lang="en-US" sz="2000" dirty="0">
                <a:latin typeface="Times New Roman" panose="02020603050405020304" pitchFamily="18" charset="0"/>
                <a:cs typeface="Times New Roman" panose="02020603050405020304" pitchFamily="18" charset="0"/>
              </a:rPr>
              <a:t>          Negative       0.53      0.58      0.56      1813</a:t>
            </a:r>
          </a:p>
          <a:p>
            <a:r>
              <a:rPr lang="en-US" sz="2000" dirty="0">
                <a:latin typeface="Times New Roman" panose="02020603050405020304" pitchFamily="18" charset="0"/>
                <a:cs typeface="Times New Roman" panose="02020603050405020304" pitchFamily="18" charset="0"/>
              </a:rPr>
              <a:t>           Neutral       0.81      0.60      0.69      2058</a:t>
            </a:r>
          </a:p>
          <a:p>
            <a:r>
              <a:rPr lang="en-US" sz="2000" dirty="0">
                <a:latin typeface="Times New Roman" panose="02020603050405020304" pitchFamily="18" charset="0"/>
                <a:cs typeface="Times New Roman" panose="02020603050405020304" pitchFamily="18" charset="0"/>
              </a:rPr>
              <a:t>          Positive       0.64      0.58      0.61      2544</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0.62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0.62      0.65      0.62      8232</a:t>
            </a:r>
          </a:p>
          <a:p>
            <a:r>
              <a:rPr lang="en-US" sz="2000" dirty="0">
                <a:latin typeface="Times New Roman" panose="02020603050405020304" pitchFamily="18" charset="0"/>
                <a:cs typeface="Times New Roman" panose="02020603050405020304" pitchFamily="18" charset="0"/>
              </a:rPr>
              <a:t>      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0.64      0.62      0.62      8232</a:t>
            </a:r>
          </a:p>
        </p:txBody>
      </p:sp>
    </p:spTree>
    <p:extLst>
      <p:ext uri="{BB962C8B-B14F-4D97-AF65-F5344CB8AC3E}">
        <p14:creationId xmlns:p14="http://schemas.microsoft.com/office/powerpoint/2010/main" val="331775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96937" y="535581"/>
            <a:ext cx="4058194"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Who is the WINNER</a:t>
            </a:r>
          </a:p>
        </p:txBody>
      </p:sp>
      <p:sp>
        <p:nvSpPr>
          <p:cNvPr id="5" name="Rectangle 4"/>
          <p:cNvSpPr/>
          <p:nvPr/>
        </p:nvSpPr>
        <p:spPr>
          <a:xfrm>
            <a:off x="0" y="1747054"/>
            <a:ext cx="546898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Training accuracy Score   :  0.6931511009870919</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0.47947035957240036</a:t>
            </a:r>
          </a:p>
        </p:txBody>
      </p:sp>
      <p:sp>
        <p:nvSpPr>
          <p:cNvPr id="8" name="TextBox 7"/>
          <p:cNvSpPr txBox="1"/>
          <p:nvPr/>
        </p:nvSpPr>
        <p:spPr>
          <a:xfrm>
            <a:off x="139337" y="1245326"/>
            <a:ext cx="357922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Naive Bayes</a:t>
            </a:r>
          </a:p>
        </p:txBody>
      </p:sp>
      <p:sp>
        <p:nvSpPr>
          <p:cNvPr id="10" name="TextBox 9"/>
          <p:cNvSpPr txBox="1"/>
          <p:nvPr/>
        </p:nvSpPr>
        <p:spPr>
          <a:xfrm>
            <a:off x="139336" y="2530678"/>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Stochastic Gradient Descent-SGD</a:t>
            </a:r>
          </a:p>
        </p:txBody>
      </p:sp>
      <p:sp>
        <p:nvSpPr>
          <p:cNvPr id="11" name="Rectangle 10"/>
          <p:cNvSpPr/>
          <p:nvPr/>
        </p:nvSpPr>
        <p:spPr>
          <a:xfrm>
            <a:off x="0" y="3032406"/>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0.8288838268792711</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0.5726433430515063</a:t>
            </a:r>
          </a:p>
        </p:txBody>
      </p:sp>
      <p:sp>
        <p:nvSpPr>
          <p:cNvPr id="12" name="Rectangle 11"/>
          <p:cNvSpPr/>
          <p:nvPr/>
        </p:nvSpPr>
        <p:spPr>
          <a:xfrm>
            <a:off x="0" y="4348068"/>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0.9958997722095672</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0.5663265306122449</a:t>
            </a:r>
          </a:p>
        </p:txBody>
      </p:sp>
      <p:sp>
        <p:nvSpPr>
          <p:cNvPr id="13" name="TextBox 12"/>
          <p:cNvSpPr txBox="1"/>
          <p:nvPr/>
        </p:nvSpPr>
        <p:spPr>
          <a:xfrm>
            <a:off x="139335" y="3828847"/>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Random Forest Classifier</a:t>
            </a:r>
          </a:p>
        </p:txBody>
      </p:sp>
      <p:sp>
        <p:nvSpPr>
          <p:cNvPr id="14" name="Rectangle 13"/>
          <p:cNvSpPr/>
          <p:nvPr/>
        </p:nvSpPr>
        <p:spPr>
          <a:xfrm>
            <a:off x="-17417" y="5768660"/>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0.9958997722095672</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0.560374149659864</a:t>
            </a:r>
          </a:p>
        </p:txBody>
      </p:sp>
      <p:sp>
        <p:nvSpPr>
          <p:cNvPr id="15" name="TextBox 14"/>
          <p:cNvSpPr txBox="1"/>
          <p:nvPr/>
        </p:nvSpPr>
        <p:spPr>
          <a:xfrm>
            <a:off x="139334" y="5221454"/>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Support Vector Machine</a:t>
            </a:r>
          </a:p>
        </p:txBody>
      </p:sp>
      <p:sp>
        <p:nvSpPr>
          <p:cNvPr id="16" name="Rectangle 15"/>
          <p:cNvSpPr/>
          <p:nvPr/>
        </p:nvSpPr>
        <p:spPr>
          <a:xfrm>
            <a:off x="6505303" y="2530678"/>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0.8861047835990888</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0.6179543245869776</a:t>
            </a:r>
          </a:p>
        </p:txBody>
      </p:sp>
      <p:sp>
        <p:nvSpPr>
          <p:cNvPr id="17" name="TextBox 16"/>
          <p:cNvSpPr txBox="1"/>
          <p:nvPr/>
        </p:nvSpPr>
        <p:spPr>
          <a:xfrm>
            <a:off x="6505303" y="1883132"/>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Logistic Regression</a:t>
            </a:r>
          </a:p>
        </p:txBody>
      </p:sp>
      <p:sp>
        <p:nvSpPr>
          <p:cNvPr id="18" name="TextBox 17"/>
          <p:cNvSpPr txBox="1"/>
          <p:nvPr/>
        </p:nvSpPr>
        <p:spPr>
          <a:xfrm>
            <a:off x="6505302" y="3781937"/>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CAT BOOST </a:t>
            </a:r>
          </a:p>
        </p:txBody>
      </p:sp>
      <p:sp>
        <p:nvSpPr>
          <p:cNvPr id="19" name="Rectangle 18"/>
          <p:cNvSpPr/>
          <p:nvPr/>
        </p:nvSpPr>
        <p:spPr>
          <a:xfrm>
            <a:off x="6357257" y="4466638"/>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0.6703720577069097</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0.6203838678328474</a:t>
            </a:r>
          </a:p>
        </p:txBody>
      </p:sp>
    </p:spTree>
    <p:extLst>
      <p:ext uri="{BB962C8B-B14F-4D97-AF65-F5344CB8AC3E}">
        <p14:creationId xmlns:p14="http://schemas.microsoft.com/office/powerpoint/2010/main" val="801289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3897" y="341816"/>
            <a:ext cx="7132321" cy="892552"/>
          </a:xfrm>
          <a:prstGeom prst="rect">
            <a:avLst/>
          </a:prstGeom>
          <a:solidFill>
            <a:srgbClr val="00B050"/>
          </a:solidFill>
        </p:spPr>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Players in this Tweet Sentiment Analysis Game of  Binary Class</a:t>
            </a:r>
          </a:p>
        </p:txBody>
      </p:sp>
      <p:sp>
        <p:nvSpPr>
          <p:cNvPr id="5" name="Snip Single Corner Rectangle 4"/>
          <p:cNvSpPr/>
          <p:nvPr/>
        </p:nvSpPr>
        <p:spPr>
          <a:xfrm>
            <a:off x="165463" y="1593668"/>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dirty="0">
                <a:latin typeface="Times New Roman" panose="02020603050405020304" pitchFamily="18" charset="0"/>
                <a:cs typeface="Times New Roman" panose="02020603050405020304" pitchFamily="18" charset="0"/>
              </a:rPr>
              <a:t>Naive Bayes Classifier</a:t>
            </a:r>
          </a:p>
          <a:p>
            <a:pPr algn="ctr"/>
            <a:endParaRPr lang="en-US" dirty="0"/>
          </a:p>
        </p:txBody>
      </p:sp>
      <p:sp>
        <p:nvSpPr>
          <p:cNvPr id="6" name="Snip Single Corner Rectangle 5"/>
          <p:cNvSpPr/>
          <p:nvPr/>
        </p:nvSpPr>
        <p:spPr>
          <a:xfrm>
            <a:off x="6561909" y="1611085"/>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dirty="0">
                <a:latin typeface="Times New Roman" panose="02020603050405020304" pitchFamily="18" charset="0"/>
                <a:cs typeface="Times New Roman" panose="02020603050405020304" pitchFamily="18" charset="0"/>
              </a:rPr>
              <a:t>Stochastic Gradient Descent-SGD</a:t>
            </a:r>
          </a:p>
          <a:p>
            <a:pPr algn="ctr"/>
            <a:endParaRPr lang="en-US" dirty="0"/>
          </a:p>
        </p:txBody>
      </p:sp>
      <p:sp>
        <p:nvSpPr>
          <p:cNvPr id="8" name="Snip Single Corner Rectangle 7"/>
          <p:cNvSpPr/>
          <p:nvPr/>
        </p:nvSpPr>
        <p:spPr>
          <a:xfrm>
            <a:off x="165463" y="3391988"/>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sz="3000" dirty="0">
                <a:latin typeface="Times New Roman" panose="02020603050405020304" pitchFamily="18" charset="0"/>
                <a:cs typeface="Times New Roman" panose="02020603050405020304" pitchFamily="18" charset="0"/>
              </a:rPr>
              <a:t>Random Forest Classifier</a:t>
            </a:r>
          </a:p>
          <a:p>
            <a:pPr algn="ctr"/>
            <a:endParaRPr lang="en-US" dirty="0"/>
          </a:p>
        </p:txBody>
      </p:sp>
      <p:sp>
        <p:nvSpPr>
          <p:cNvPr id="9" name="Snip Single Corner Rectangle 8"/>
          <p:cNvSpPr/>
          <p:nvPr/>
        </p:nvSpPr>
        <p:spPr>
          <a:xfrm>
            <a:off x="6561909" y="3466011"/>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    </a:t>
            </a:r>
            <a:r>
              <a:rPr lang="en-US" sz="3000" dirty="0">
                <a:latin typeface="Times New Roman" panose="02020603050405020304" pitchFamily="18" charset="0"/>
                <a:cs typeface="Times New Roman" panose="02020603050405020304" pitchFamily="18" charset="0"/>
              </a:rPr>
              <a:t>Support vector machine</a:t>
            </a:r>
          </a:p>
          <a:p>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10" name="Snip Single Corner Rectangle 9"/>
          <p:cNvSpPr/>
          <p:nvPr/>
        </p:nvSpPr>
        <p:spPr>
          <a:xfrm>
            <a:off x="165463" y="5303520"/>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sz="3000" dirty="0">
                <a:latin typeface="Times New Roman" panose="02020603050405020304" pitchFamily="18" charset="0"/>
                <a:cs typeface="Times New Roman" panose="02020603050405020304" pitchFamily="18" charset="0"/>
              </a:rPr>
              <a:t>Logistic Regression</a:t>
            </a:r>
          </a:p>
          <a:p>
            <a:r>
              <a:rPr lang="en-US" dirty="0"/>
              <a:t>			</a:t>
            </a:r>
            <a:endParaRPr lang="en-US" sz="3000" dirty="0">
              <a:latin typeface="Times New Roman" panose="02020603050405020304" pitchFamily="18" charset="0"/>
              <a:cs typeface="Times New Roman" panose="02020603050405020304" pitchFamily="18" charset="0"/>
            </a:endParaRPr>
          </a:p>
          <a:p>
            <a:pPr algn="ctr"/>
            <a:endParaRPr lang="en-US" dirty="0"/>
          </a:p>
        </p:txBody>
      </p:sp>
      <p:sp>
        <p:nvSpPr>
          <p:cNvPr id="11" name="Snip Single Corner Rectangle 10"/>
          <p:cNvSpPr/>
          <p:nvPr/>
        </p:nvSpPr>
        <p:spPr>
          <a:xfrm>
            <a:off x="6561909" y="5303520"/>
            <a:ext cx="4537166" cy="113211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    	                                       </a:t>
            </a:r>
            <a:r>
              <a:rPr lang="en-US" sz="3000" dirty="0">
                <a:latin typeface="Times New Roman" panose="02020603050405020304" pitchFamily="18" charset="0"/>
                <a:cs typeface="Times New Roman" panose="02020603050405020304" pitchFamily="18" charset="0"/>
              </a:rPr>
              <a:t>CATBOOST MODEL</a:t>
            </a:r>
          </a:p>
          <a:p>
            <a:endParaRPr lang="en-US" sz="3000" dirty="0">
              <a:latin typeface="Times New Roman" panose="02020603050405020304" pitchFamily="18" charset="0"/>
              <a:cs typeface="Times New Roman" panose="02020603050405020304" pitchFamily="18" charset="0"/>
            </a:endParaRPr>
          </a:p>
          <a:p>
            <a:r>
              <a:rPr lang="en-US" dirty="0"/>
              <a:t>			</a:t>
            </a:r>
            <a:endParaRPr lang="en-US" sz="3000" dirty="0">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347593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80">
                                          <p:stCondLst>
                                            <p:cond delay="0"/>
                                          </p:stCondLst>
                                        </p:cTn>
                                        <p:tgtEl>
                                          <p:spTgt spid="10"/>
                                        </p:tgtEl>
                                      </p:cBhvr>
                                    </p:animEffect>
                                    <p:anim calcmode="lin" valueType="num">
                                      <p:cBhvr>
                                        <p:cTn id="3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7" dur="26">
                                          <p:stCondLst>
                                            <p:cond delay="650"/>
                                          </p:stCondLst>
                                        </p:cTn>
                                        <p:tgtEl>
                                          <p:spTgt spid="10"/>
                                        </p:tgtEl>
                                      </p:cBhvr>
                                      <p:to x="100000" y="60000"/>
                                    </p:animScale>
                                    <p:animScale>
                                      <p:cBhvr>
                                        <p:cTn id="38" dur="166" decel="50000">
                                          <p:stCondLst>
                                            <p:cond delay="676"/>
                                          </p:stCondLst>
                                        </p:cTn>
                                        <p:tgtEl>
                                          <p:spTgt spid="10"/>
                                        </p:tgtEl>
                                      </p:cBhvr>
                                      <p:to x="100000" y="100000"/>
                                    </p:animScale>
                                    <p:animScale>
                                      <p:cBhvr>
                                        <p:cTn id="39" dur="26">
                                          <p:stCondLst>
                                            <p:cond delay="1312"/>
                                          </p:stCondLst>
                                        </p:cTn>
                                        <p:tgtEl>
                                          <p:spTgt spid="10"/>
                                        </p:tgtEl>
                                      </p:cBhvr>
                                      <p:to x="100000" y="80000"/>
                                    </p:animScale>
                                    <p:animScale>
                                      <p:cBhvr>
                                        <p:cTn id="40" dur="166" decel="50000">
                                          <p:stCondLst>
                                            <p:cond delay="1338"/>
                                          </p:stCondLst>
                                        </p:cTn>
                                        <p:tgtEl>
                                          <p:spTgt spid="10"/>
                                        </p:tgtEl>
                                      </p:cBhvr>
                                      <p:to x="100000" y="100000"/>
                                    </p:animScale>
                                    <p:animScale>
                                      <p:cBhvr>
                                        <p:cTn id="41" dur="26">
                                          <p:stCondLst>
                                            <p:cond delay="1642"/>
                                          </p:stCondLst>
                                        </p:cTn>
                                        <p:tgtEl>
                                          <p:spTgt spid="10"/>
                                        </p:tgtEl>
                                      </p:cBhvr>
                                      <p:to x="100000" y="90000"/>
                                    </p:animScale>
                                    <p:animScale>
                                      <p:cBhvr>
                                        <p:cTn id="42" dur="166" decel="50000">
                                          <p:stCondLst>
                                            <p:cond delay="1668"/>
                                          </p:stCondLst>
                                        </p:cTn>
                                        <p:tgtEl>
                                          <p:spTgt spid="10"/>
                                        </p:tgtEl>
                                      </p:cBhvr>
                                      <p:to x="100000" y="100000"/>
                                    </p:animScale>
                                    <p:animScale>
                                      <p:cBhvr>
                                        <p:cTn id="43" dur="26">
                                          <p:stCondLst>
                                            <p:cond delay="1808"/>
                                          </p:stCondLst>
                                        </p:cTn>
                                        <p:tgtEl>
                                          <p:spTgt spid="10"/>
                                        </p:tgtEl>
                                      </p:cBhvr>
                                      <p:to x="100000" y="95000"/>
                                    </p:animScale>
                                    <p:animScale>
                                      <p:cBhvr>
                                        <p:cTn id="44" dur="166" decel="50000">
                                          <p:stCondLst>
                                            <p:cond delay="1834"/>
                                          </p:stCondLst>
                                        </p:cTn>
                                        <p:tgtEl>
                                          <p:spTgt spid="10"/>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3463" y="354875"/>
            <a:ext cx="6078584"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             </a:t>
            </a:r>
            <a:r>
              <a:rPr lang="en-US" sz="3000" b="1" dirty="0">
                <a:latin typeface="Times New Roman" panose="02020603050405020304" pitchFamily="18" charset="0"/>
                <a:cs typeface="Times New Roman" panose="02020603050405020304" pitchFamily="18" charset="0"/>
              </a:rPr>
              <a:t>NAIVE BAYES CLASSIFIER </a:t>
            </a:r>
          </a:p>
          <a:p>
            <a:pPr algn="ctr"/>
            <a:endParaRPr lang="en-US"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71070" y="1608365"/>
            <a:ext cx="5041954" cy="4165418"/>
          </a:xfrm>
          <a:prstGeom prst="rect">
            <a:avLst/>
          </a:prstGeom>
        </p:spPr>
      </p:pic>
      <p:sp>
        <p:nvSpPr>
          <p:cNvPr id="5" name="Rectangle 4"/>
          <p:cNvSpPr/>
          <p:nvPr/>
        </p:nvSpPr>
        <p:spPr>
          <a:xfrm>
            <a:off x="574765" y="1832376"/>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0.8585573272589218</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0.7916666666666666</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0       0.69      0.74      0.71      2899</a:t>
            </a:r>
          </a:p>
          <a:p>
            <a:r>
              <a:rPr lang="en-US" sz="2000" dirty="0">
                <a:latin typeface="Times New Roman" panose="02020603050405020304" pitchFamily="18" charset="0"/>
                <a:cs typeface="Times New Roman" panose="02020603050405020304" pitchFamily="18" charset="0"/>
              </a:rPr>
              <a:t>           1       0.85      0.82      0.84      5333</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0.79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0.77      0.78      0.77      8232</a:t>
            </a: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0.80      0.79      0.79      8232</a:t>
            </a:r>
          </a:p>
        </p:txBody>
      </p:sp>
    </p:spTree>
    <p:extLst>
      <p:ext uri="{BB962C8B-B14F-4D97-AF65-F5344CB8AC3E}">
        <p14:creationId xmlns:p14="http://schemas.microsoft.com/office/powerpoint/2010/main" val="331729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13165" y="359233"/>
            <a:ext cx="5982789"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3000" b="1" dirty="0">
                <a:latin typeface="Times New Roman" panose="02020603050405020304" pitchFamily="18" charset="0"/>
                <a:cs typeface="Times New Roman" panose="02020603050405020304" pitchFamily="18" charset="0"/>
              </a:rPr>
              <a:t>RANDOM FOREST CLASSIFIER</a:t>
            </a:r>
          </a:p>
          <a:p>
            <a:endParaRPr lang="en-US" dirty="0"/>
          </a:p>
        </p:txBody>
      </p:sp>
      <p:pic>
        <p:nvPicPr>
          <p:cNvPr id="7" name="Picture 6"/>
          <p:cNvPicPr>
            <a:picLocks noChangeAspect="1"/>
          </p:cNvPicPr>
          <p:nvPr/>
        </p:nvPicPr>
        <p:blipFill>
          <a:blip r:embed="rId2"/>
          <a:stretch>
            <a:fillRect/>
          </a:stretch>
        </p:blipFill>
        <p:spPr>
          <a:xfrm>
            <a:off x="7112456" y="1512569"/>
            <a:ext cx="4957625" cy="4095750"/>
          </a:xfrm>
          <a:prstGeom prst="rect">
            <a:avLst/>
          </a:prstGeom>
        </p:spPr>
      </p:pic>
      <p:sp>
        <p:nvSpPr>
          <p:cNvPr id="8" name="Rectangle 7"/>
          <p:cNvSpPr/>
          <p:nvPr/>
        </p:nvSpPr>
        <p:spPr>
          <a:xfrm>
            <a:off x="548640" y="2129283"/>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0.9985725132877753</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0.8323615160349854</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0       0.70      0.83      0.76      2614</a:t>
            </a:r>
          </a:p>
          <a:p>
            <a:r>
              <a:rPr lang="en-US" sz="2000" dirty="0">
                <a:latin typeface="Times New Roman" panose="02020603050405020304" pitchFamily="18" charset="0"/>
                <a:cs typeface="Times New Roman" panose="02020603050405020304" pitchFamily="18" charset="0"/>
              </a:rPr>
              <a:t>           1       0.91      0.84      0.87      5618</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0.83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0.81      0.83      0.81      8232</a:t>
            </a: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0.84      0.83      0.84      8232</a:t>
            </a:r>
          </a:p>
        </p:txBody>
      </p:sp>
    </p:spTree>
    <p:extLst>
      <p:ext uri="{BB962C8B-B14F-4D97-AF65-F5344CB8AC3E}">
        <p14:creationId xmlns:p14="http://schemas.microsoft.com/office/powerpoint/2010/main" val="2703986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05051" y="535581"/>
            <a:ext cx="5503818"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LOGISTIC REGRESSION</a:t>
            </a:r>
          </a:p>
        </p:txBody>
      </p:sp>
      <p:pic>
        <p:nvPicPr>
          <p:cNvPr id="7" name="Picture 6"/>
          <p:cNvPicPr>
            <a:picLocks noChangeAspect="1"/>
          </p:cNvPicPr>
          <p:nvPr/>
        </p:nvPicPr>
        <p:blipFill>
          <a:blip r:embed="rId2"/>
          <a:stretch>
            <a:fillRect/>
          </a:stretch>
        </p:blipFill>
        <p:spPr>
          <a:xfrm>
            <a:off x="7186243" y="1451610"/>
            <a:ext cx="4883838" cy="4034790"/>
          </a:xfrm>
          <a:prstGeom prst="rect">
            <a:avLst/>
          </a:prstGeom>
        </p:spPr>
      </p:pic>
      <p:sp>
        <p:nvSpPr>
          <p:cNvPr id="8" name="Rectangle 7"/>
          <p:cNvSpPr/>
          <p:nvPr/>
        </p:nvSpPr>
        <p:spPr>
          <a:xfrm>
            <a:off x="539931" y="2037844"/>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0.937798025816249</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0.8594509232264335</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0       0.77      0.84      0.80      2791</a:t>
            </a:r>
          </a:p>
          <a:p>
            <a:r>
              <a:rPr lang="en-US" sz="2000" dirty="0">
                <a:latin typeface="Times New Roman" panose="02020603050405020304" pitchFamily="18" charset="0"/>
                <a:cs typeface="Times New Roman" panose="02020603050405020304" pitchFamily="18" charset="0"/>
              </a:rPr>
              <a:t>           1       0.92      0.87      0.89      5441</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0.86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0.84      0.86      0.85      8232</a:t>
            </a: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0.86      0.86      0.86      8232</a:t>
            </a:r>
          </a:p>
        </p:txBody>
      </p:sp>
    </p:spTree>
    <p:extLst>
      <p:ext uri="{BB962C8B-B14F-4D97-AF65-F5344CB8AC3E}">
        <p14:creationId xmlns:p14="http://schemas.microsoft.com/office/powerpoint/2010/main" val="3369540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0217" y="470263"/>
            <a:ext cx="560832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CATBOOST ALGORITHM</a:t>
            </a:r>
          </a:p>
          <a:p>
            <a:endParaRPr lang="en-US" dirty="0"/>
          </a:p>
        </p:txBody>
      </p:sp>
      <p:pic>
        <p:nvPicPr>
          <p:cNvPr id="4" name="Picture 3"/>
          <p:cNvPicPr>
            <a:picLocks noChangeAspect="1"/>
          </p:cNvPicPr>
          <p:nvPr/>
        </p:nvPicPr>
        <p:blipFill>
          <a:blip r:embed="rId2"/>
          <a:stretch>
            <a:fillRect/>
          </a:stretch>
        </p:blipFill>
        <p:spPr>
          <a:xfrm>
            <a:off x="7091373" y="1399359"/>
            <a:ext cx="4978708" cy="4113167"/>
          </a:xfrm>
          <a:prstGeom prst="rect">
            <a:avLst/>
          </a:prstGeom>
        </p:spPr>
      </p:pic>
      <p:sp>
        <p:nvSpPr>
          <p:cNvPr id="5" name="Rectangle 4"/>
          <p:cNvSpPr/>
          <p:nvPr/>
        </p:nvSpPr>
        <p:spPr>
          <a:xfrm>
            <a:off x="853440" y="2024781"/>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0.8838572513287776</a:t>
            </a:r>
          </a:p>
          <a:p>
            <a:r>
              <a:rPr lang="en-US" sz="2000" dirty="0">
                <a:latin typeface="Times New Roman" panose="02020603050405020304" pitchFamily="18" charset="0"/>
                <a:cs typeface="Times New Roman" panose="02020603050405020304" pitchFamily="18" charset="0"/>
              </a:rPr>
              <a:t>Validation accuracy Score </a:t>
            </a:r>
            <a:r>
              <a:rPr lang="en-US" sz="2000" b="1" dirty="0">
                <a:latin typeface="Times New Roman" panose="02020603050405020304" pitchFamily="18" charset="0"/>
                <a:cs typeface="Times New Roman" panose="02020603050405020304" pitchFamily="18" charset="0"/>
              </a:rPr>
              <a:t>:  0.8507045675413022</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0       0.72      0.86      0.78      2575</a:t>
            </a:r>
          </a:p>
          <a:p>
            <a:r>
              <a:rPr lang="en-US" sz="2000" dirty="0">
                <a:latin typeface="Times New Roman" panose="02020603050405020304" pitchFamily="18" charset="0"/>
                <a:cs typeface="Times New Roman" panose="02020603050405020304" pitchFamily="18" charset="0"/>
              </a:rPr>
              <a:t>           1       0.93      0.85      0.89      5657</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0.85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0.82      0.85      0.83      8232</a:t>
            </a: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0.86      0.85      0.85      8232</a:t>
            </a:r>
          </a:p>
        </p:txBody>
      </p:sp>
    </p:spTree>
    <p:extLst>
      <p:ext uri="{BB962C8B-B14F-4D97-AF65-F5344CB8AC3E}">
        <p14:creationId xmlns:p14="http://schemas.microsoft.com/office/powerpoint/2010/main" val="2867057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4423" y="535581"/>
            <a:ext cx="6069874"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SUPPORT VECTOR MACHINE</a:t>
            </a:r>
          </a:p>
          <a:p>
            <a:endParaRPr lang="en-US" dirty="0"/>
          </a:p>
        </p:txBody>
      </p:sp>
      <p:pic>
        <p:nvPicPr>
          <p:cNvPr id="4" name="Picture 3"/>
          <p:cNvPicPr>
            <a:picLocks noChangeAspect="1"/>
          </p:cNvPicPr>
          <p:nvPr/>
        </p:nvPicPr>
        <p:blipFill>
          <a:blip r:embed="rId2"/>
          <a:stretch>
            <a:fillRect/>
          </a:stretch>
        </p:blipFill>
        <p:spPr>
          <a:xfrm>
            <a:off x="7210697" y="1566875"/>
            <a:ext cx="4859384" cy="4014588"/>
          </a:xfrm>
          <a:prstGeom prst="rect">
            <a:avLst/>
          </a:prstGeom>
        </p:spPr>
      </p:pic>
      <p:sp>
        <p:nvSpPr>
          <p:cNvPr id="5" name="Rectangle 4"/>
          <p:cNvSpPr/>
          <p:nvPr/>
        </p:nvSpPr>
        <p:spPr>
          <a:xfrm>
            <a:off x="949234" y="1928171"/>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0.9569020501138952</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0.8456025267249757</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0       0.69      0.87      0.77      2467</a:t>
            </a:r>
          </a:p>
          <a:p>
            <a:r>
              <a:rPr lang="en-US" sz="2000" dirty="0">
                <a:latin typeface="Times New Roman" panose="02020603050405020304" pitchFamily="18" charset="0"/>
                <a:cs typeface="Times New Roman" panose="02020603050405020304" pitchFamily="18" charset="0"/>
              </a:rPr>
              <a:t>           1       0.94      0.84      0.88      5765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0.85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0.82      0.85      0.83      8232</a:t>
            </a: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0.86      0.85      0.85      8232</a:t>
            </a:r>
          </a:p>
        </p:txBody>
      </p:sp>
    </p:spTree>
    <p:extLst>
      <p:ext uri="{BB962C8B-B14F-4D97-AF65-F5344CB8AC3E}">
        <p14:creationId xmlns:p14="http://schemas.microsoft.com/office/powerpoint/2010/main" val="381300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1840" y="535581"/>
            <a:ext cx="5199017" cy="492443"/>
          </a:xfrm>
          <a:prstGeom prst="rect">
            <a:avLst/>
          </a:prstGeom>
          <a:solidFill>
            <a:srgbClr val="00B0F0"/>
          </a:solidFill>
        </p:spPr>
        <p:txBody>
          <a:bodyPr wrap="square" rtlCol="0">
            <a:spAutoFit/>
          </a:bodyPr>
          <a:lstStyle/>
          <a:p>
            <a:pPr algn="ctr"/>
            <a:r>
              <a:rPr lang="en-US" sz="2600" b="1" dirty="0">
                <a:solidFill>
                  <a:srgbClr val="FFFF00"/>
                </a:solidFill>
                <a:latin typeface="Times New Roman" panose="02020603050405020304" pitchFamily="18" charset="0"/>
                <a:cs typeface="Times New Roman" panose="02020603050405020304" pitchFamily="18" charset="0"/>
              </a:rPr>
              <a:t>What is Twitter Sentiment Analysis</a:t>
            </a:r>
          </a:p>
        </p:txBody>
      </p:sp>
      <p:sp>
        <p:nvSpPr>
          <p:cNvPr id="4" name="Rectangle 3"/>
          <p:cNvSpPr/>
          <p:nvPr/>
        </p:nvSpPr>
        <p:spPr>
          <a:xfrm>
            <a:off x="352695" y="2037193"/>
            <a:ext cx="6683831" cy="1938992"/>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 Twitter sentiment analysis is the process of determining the emotional tone behind a series of words, specifically on Twitter.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sentiment analysis tool is an automated technique that extracts meaningful customer information related to their attitudes, emotions, and opinions.</a:t>
            </a:r>
          </a:p>
        </p:txBody>
      </p:sp>
      <p:pic>
        <p:nvPicPr>
          <p:cNvPr id="5" name="Picture 4"/>
          <p:cNvPicPr>
            <a:picLocks noChangeAspect="1"/>
          </p:cNvPicPr>
          <p:nvPr/>
        </p:nvPicPr>
        <p:blipFill>
          <a:blip r:embed="rId2"/>
          <a:stretch>
            <a:fillRect/>
          </a:stretch>
        </p:blipFill>
        <p:spPr>
          <a:xfrm>
            <a:off x="7621906" y="2037193"/>
            <a:ext cx="4448175" cy="1895475"/>
          </a:xfrm>
          <a:prstGeom prst="rect">
            <a:avLst/>
          </a:prstGeom>
        </p:spPr>
      </p:pic>
    </p:spTree>
    <p:extLst>
      <p:ext uri="{BB962C8B-B14F-4D97-AF65-F5344CB8AC3E}">
        <p14:creationId xmlns:p14="http://schemas.microsoft.com/office/powerpoint/2010/main" val="38882678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4" y="600891"/>
            <a:ext cx="6148252"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Stochastic Gradient Descent-SGD </a:t>
            </a:r>
          </a:p>
        </p:txBody>
      </p:sp>
      <p:pic>
        <p:nvPicPr>
          <p:cNvPr id="4" name="Picture 3"/>
          <p:cNvPicPr>
            <a:picLocks noChangeAspect="1"/>
          </p:cNvPicPr>
          <p:nvPr/>
        </p:nvPicPr>
        <p:blipFill>
          <a:blip r:embed="rId2"/>
          <a:stretch>
            <a:fillRect/>
          </a:stretch>
        </p:blipFill>
        <p:spPr>
          <a:xfrm>
            <a:off x="6940215" y="1433563"/>
            <a:ext cx="4895141" cy="4044128"/>
          </a:xfrm>
          <a:prstGeom prst="rect">
            <a:avLst/>
          </a:prstGeom>
        </p:spPr>
      </p:pic>
      <p:sp>
        <p:nvSpPr>
          <p:cNvPr id="5" name="Rectangle 4"/>
          <p:cNvSpPr/>
          <p:nvPr/>
        </p:nvSpPr>
        <p:spPr>
          <a:xfrm>
            <a:off x="1236617" y="2052871"/>
            <a:ext cx="6096000" cy="317009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Training accuracy Score   :  0.9350949126803341</a:t>
            </a:r>
          </a:p>
          <a:p>
            <a:r>
              <a:rPr lang="en-US" sz="2000" dirty="0">
                <a:latin typeface="Times New Roman" panose="02020603050405020304" pitchFamily="18" charset="0"/>
                <a:cs typeface="Times New Roman" panose="02020603050405020304" pitchFamily="18" charset="0"/>
              </a:rPr>
              <a:t>Validation accuracy Score :  </a:t>
            </a:r>
            <a:r>
              <a:rPr lang="en-US" sz="2000" b="1" dirty="0">
                <a:latin typeface="Times New Roman" panose="02020603050405020304" pitchFamily="18" charset="0"/>
                <a:cs typeface="Times New Roman" panose="02020603050405020304" pitchFamily="18" charset="0"/>
              </a:rPr>
              <a:t>0.8624878522837707</a:t>
            </a:r>
          </a:p>
          <a:p>
            <a:r>
              <a:rPr lang="en-US" sz="2000" dirty="0">
                <a:latin typeface="Times New Roman" panose="02020603050405020304" pitchFamily="18" charset="0"/>
                <a:cs typeface="Times New Roman" panose="02020603050405020304" pitchFamily="18" charset="0"/>
              </a:rPr>
              <a:t>              precision    recall  f1-score   support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0       0.78      0.84      0.81      2882</a:t>
            </a:r>
          </a:p>
          <a:p>
            <a:r>
              <a:rPr lang="en-US" sz="2000" dirty="0">
                <a:latin typeface="Times New Roman" panose="02020603050405020304" pitchFamily="18" charset="0"/>
                <a:cs typeface="Times New Roman" panose="02020603050405020304" pitchFamily="18" charset="0"/>
              </a:rPr>
              <a:t>           1       0.91      0.88      0.89      5350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accuracy                           0.86      8232</a:t>
            </a:r>
          </a:p>
          <a:p>
            <a:r>
              <a:rPr lang="en-US" sz="2000" dirty="0">
                <a:latin typeface="Times New Roman" panose="02020603050405020304" pitchFamily="18" charset="0"/>
                <a:cs typeface="Times New Roman" panose="02020603050405020304" pitchFamily="18" charset="0"/>
              </a:rPr>
              <a:t>   macro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0.85      0.86      0.85      8232</a:t>
            </a:r>
          </a:p>
          <a:p>
            <a:r>
              <a:rPr lang="en-US" sz="2000" dirty="0">
                <a:latin typeface="Times New Roman" panose="02020603050405020304" pitchFamily="18" charset="0"/>
                <a:cs typeface="Times New Roman" panose="02020603050405020304" pitchFamily="18" charset="0"/>
              </a:rPr>
              <a:t>weighted </a:t>
            </a:r>
            <a:r>
              <a:rPr lang="en-US" sz="2000" dirty="0" err="1">
                <a:latin typeface="Times New Roman" panose="02020603050405020304" pitchFamily="18" charset="0"/>
                <a:cs typeface="Times New Roman" panose="02020603050405020304" pitchFamily="18" charset="0"/>
              </a:rPr>
              <a:t>avg</a:t>
            </a:r>
            <a:r>
              <a:rPr lang="en-US" sz="2000" dirty="0">
                <a:latin typeface="Times New Roman" panose="02020603050405020304" pitchFamily="18" charset="0"/>
                <a:cs typeface="Times New Roman" panose="02020603050405020304" pitchFamily="18" charset="0"/>
              </a:rPr>
              <a:t>       0.87      0.86      0.86      8232</a:t>
            </a:r>
          </a:p>
        </p:txBody>
      </p:sp>
    </p:spTree>
    <p:extLst>
      <p:ext uri="{BB962C8B-B14F-4D97-AF65-F5344CB8AC3E}">
        <p14:creationId xmlns:p14="http://schemas.microsoft.com/office/powerpoint/2010/main" val="1819603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96937" y="535581"/>
            <a:ext cx="4058194"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Who is the WINNER</a:t>
            </a:r>
          </a:p>
        </p:txBody>
      </p:sp>
      <p:sp>
        <p:nvSpPr>
          <p:cNvPr id="9" name="TextBox 8"/>
          <p:cNvSpPr txBox="1"/>
          <p:nvPr/>
        </p:nvSpPr>
        <p:spPr>
          <a:xfrm>
            <a:off x="139337" y="1245326"/>
            <a:ext cx="3579223"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Naive Bayes</a:t>
            </a:r>
          </a:p>
        </p:txBody>
      </p:sp>
      <p:sp>
        <p:nvSpPr>
          <p:cNvPr id="10" name="TextBox 9"/>
          <p:cNvSpPr txBox="1"/>
          <p:nvPr/>
        </p:nvSpPr>
        <p:spPr>
          <a:xfrm>
            <a:off x="139336" y="2530678"/>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Stochastic Gradient Descent-SGD</a:t>
            </a:r>
          </a:p>
        </p:txBody>
      </p:sp>
      <p:sp>
        <p:nvSpPr>
          <p:cNvPr id="13" name="TextBox 12"/>
          <p:cNvSpPr txBox="1"/>
          <p:nvPr/>
        </p:nvSpPr>
        <p:spPr>
          <a:xfrm>
            <a:off x="139335" y="3828847"/>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Random Forest Classifier</a:t>
            </a:r>
          </a:p>
        </p:txBody>
      </p:sp>
      <p:sp>
        <p:nvSpPr>
          <p:cNvPr id="15" name="TextBox 14"/>
          <p:cNvSpPr txBox="1"/>
          <p:nvPr/>
        </p:nvSpPr>
        <p:spPr>
          <a:xfrm>
            <a:off x="139334" y="5221454"/>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Support Vector Machine</a:t>
            </a:r>
          </a:p>
        </p:txBody>
      </p:sp>
      <p:sp>
        <p:nvSpPr>
          <p:cNvPr id="17" name="TextBox 16"/>
          <p:cNvSpPr txBox="1"/>
          <p:nvPr/>
        </p:nvSpPr>
        <p:spPr>
          <a:xfrm>
            <a:off x="6505303" y="1883132"/>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Logistic Regression</a:t>
            </a:r>
          </a:p>
        </p:txBody>
      </p:sp>
      <p:sp>
        <p:nvSpPr>
          <p:cNvPr id="18" name="TextBox 17"/>
          <p:cNvSpPr txBox="1"/>
          <p:nvPr/>
        </p:nvSpPr>
        <p:spPr>
          <a:xfrm>
            <a:off x="6505302" y="3781937"/>
            <a:ext cx="460683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CAT BOOST </a:t>
            </a:r>
          </a:p>
        </p:txBody>
      </p:sp>
      <p:sp>
        <p:nvSpPr>
          <p:cNvPr id="20" name="Rectangle 19"/>
          <p:cNvSpPr/>
          <p:nvPr/>
        </p:nvSpPr>
        <p:spPr>
          <a:xfrm>
            <a:off x="121914" y="1789426"/>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0.8585573272589218</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0.7916666666666666</a:t>
            </a:r>
          </a:p>
        </p:txBody>
      </p:sp>
      <p:sp>
        <p:nvSpPr>
          <p:cNvPr id="21" name="Rectangle 20"/>
          <p:cNvSpPr/>
          <p:nvPr/>
        </p:nvSpPr>
        <p:spPr>
          <a:xfrm>
            <a:off x="121914" y="3038526"/>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0.9350949126803341</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0.8624878522837707</a:t>
            </a:r>
          </a:p>
        </p:txBody>
      </p:sp>
      <p:sp>
        <p:nvSpPr>
          <p:cNvPr id="22" name="Rectangle 21"/>
          <p:cNvSpPr/>
          <p:nvPr/>
        </p:nvSpPr>
        <p:spPr>
          <a:xfrm>
            <a:off x="139334" y="5840326"/>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0.9569020501138952</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0.8456025267249757</a:t>
            </a:r>
          </a:p>
        </p:txBody>
      </p:sp>
      <p:sp>
        <p:nvSpPr>
          <p:cNvPr id="23" name="Rectangle 22"/>
          <p:cNvSpPr/>
          <p:nvPr/>
        </p:nvSpPr>
        <p:spPr>
          <a:xfrm>
            <a:off x="6505302" y="4481789"/>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0.8838572513287776</a:t>
            </a:r>
          </a:p>
          <a:p>
            <a:r>
              <a:rPr lang="en-US" dirty="0">
                <a:latin typeface="Times New Roman" panose="02020603050405020304" pitchFamily="18" charset="0"/>
                <a:cs typeface="Times New Roman" panose="02020603050405020304" pitchFamily="18" charset="0"/>
              </a:rPr>
              <a:t>Validation accuracy Score </a:t>
            </a:r>
            <a:r>
              <a:rPr lang="en-US" b="1" dirty="0">
                <a:latin typeface="Times New Roman" panose="02020603050405020304" pitchFamily="18" charset="0"/>
                <a:cs typeface="Times New Roman" panose="02020603050405020304" pitchFamily="18" charset="0"/>
              </a:rPr>
              <a:t>:  0.8507045675413022</a:t>
            </a:r>
          </a:p>
        </p:txBody>
      </p:sp>
      <p:sp>
        <p:nvSpPr>
          <p:cNvPr id="24" name="Rectangle 23"/>
          <p:cNvSpPr/>
          <p:nvPr/>
        </p:nvSpPr>
        <p:spPr>
          <a:xfrm>
            <a:off x="121914" y="4354188"/>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0.9985725132877753</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0.8323615160349854</a:t>
            </a:r>
          </a:p>
        </p:txBody>
      </p:sp>
      <p:sp>
        <p:nvSpPr>
          <p:cNvPr id="25" name="Rectangle 24"/>
          <p:cNvSpPr/>
          <p:nvPr/>
        </p:nvSpPr>
        <p:spPr>
          <a:xfrm>
            <a:off x="6505302" y="2753629"/>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Training accuracy Score   :  0.937798025816249</a:t>
            </a:r>
          </a:p>
          <a:p>
            <a:r>
              <a:rPr lang="en-US" dirty="0">
                <a:latin typeface="Times New Roman" panose="02020603050405020304" pitchFamily="18" charset="0"/>
                <a:cs typeface="Times New Roman" panose="02020603050405020304" pitchFamily="18" charset="0"/>
              </a:rPr>
              <a:t>Validation accuracy Score :  </a:t>
            </a:r>
            <a:r>
              <a:rPr lang="en-US" b="1" dirty="0">
                <a:latin typeface="Times New Roman" panose="02020603050405020304" pitchFamily="18" charset="0"/>
                <a:cs typeface="Times New Roman" panose="02020603050405020304" pitchFamily="18" charset="0"/>
              </a:rPr>
              <a:t>0.8594509232264335</a:t>
            </a:r>
          </a:p>
        </p:txBody>
      </p:sp>
    </p:spTree>
    <p:extLst>
      <p:ext uri="{BB962C8B-B14F-4D97-AF65-F5344CB8AC3E}">
        <p14:creationId xmlns:p14="http://schemas.microsoft.com/office/powerpoint/2010/main" val="156313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mph" presetSubtype="0" fill="hold" grpId="0" nodeType="clickEffect">
                                  <p:stCondLst>
                                    <p:cond delay="0"/>
                                  </p:stCondLst>
                                  <p:childTnLst>
                                    <p:anim calcmode="discrete" valueType="str">
                                      <p:cBhvr override="childStyle">
                                        <p:cTn id="52" dur="2000" fill="hold"/>
                                        <p:tgtEl>
                                          <p:spTgt spid="23"/>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53" presetID="10" presetClass="emph" presetSubtype="0" fill="hold" grpId="0" nodeType="withEffect">
                                  <p:stCondLst>
                                    <p:cond delay="0"/>
                                  </p:stCondLst>
                                  <p:childTnLst>
                                    <p:anim calcmode="discrete" valueType="str">
                                      <p:cBhvr override="childStyle">
                                        <p:cTn id="54" dur="2000" fill="hold"/>
                                        <p:tgtEl>
                                          <p:spTgt spid="1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5" grpId="0" animBg="1"/>
      <p:bldP spid="18" grpId="0" animBg="1"/>
      <p:bldP spid="20" grpId="0"/>
      <p:bldP spid="21" grpId="0"/>
      <p:bldP spid="22" grpId="0"/>
      <p:bldP spid="23"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6411" y="269966"/>
            <a:ext cx="5199018"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Conclusion</a:t>
            </a:r>
          </a:p>
        </p:txBody>
      </p:sp>
      <p:sp>
        <p:nvSpPr>
          <p:cNvPr id="4" name="TextBox 3"/>
          <p:cNvSpPr txBox="1"/>
          <p:nvPr/>
        </p:nvSpPr>
        <p:spPr>
          <a:xfrm>
            <a:off x="1915886" y="2133601"/>
            <a:ext cx="7942217" cy="2246769"/>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From London location we got highest tweets.</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In multi class and Binary Class CATBOST ALGORITHM is a winner </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By using this N.L.P we can detect human emotions by their text</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02240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58538" y="1076817"/>
            <a:ext cx="9231085" cy="4977545"/>
          </a:xfrm>
          <a:prstGeom prst="rect">
            <a:avLst/>
          </a:prstGeom>
        </p:spPr>
      </p:pic>
    </p:spTree>
    <p:extLst>
      <p:ext uri="{BB962C8B-B14F-4D97-AF65-F5344CB8AC3E}">
        <p14:creationId xmlns:p14="http://schemas.microsoft.com/office/powerpoint/2010/main" val="2949655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207" y="535581"/>
            <a:ext cx="5556068" cy="492443"/>
          </a:xfrm>
          <a:prstGeom prst="rect">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Columns Information of Dataset</a:t>
            </a:r>
          </a:p>
        </p:txBody>
      </p:sp>
      <p:sp>
        <p:nvSpPr>
          <p:cNvPr id="5" name="Rectangle 4"/>
          <p:cNvSpPr/>
          <p:nvPr/>
        </p:nvSpPr>
        <p:spPr>
          <a:xfrm>
            <a:off x="905693" y="1435971"/>
            <a:ext cx="11164388" cy="440120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User Name: </a:t>
            </a:r>
            <a:r>
              <a:rPr lang="en-US" sz="2000" dirty="0">
                <a:latin typeface="Times New Roman" panose="02020603050405020304" pitchFamily="18" charset="0"/>
                <a:cs typeface="Times New Roman" panose="02020603050405020304" pitchFamily="18" charset="0"/>
              </a:rPr>
              <a:t>The anonymized code or identifier assigned to each user who posted the tweet.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Screen Name: </a:t>
            </a:r>
            <a:r>
              <a:rPr lang="en-US" sz="2000" dirty="0">
                <a:latin typeface="Times New Roman" panose="02020603050405020304" pitchFamily="18" charset="0"/>
                <a:cs typeface="Times New Roman" panose="02020603050405020304" pitchFamily="18" charset="0"/>
              </a:rPr>
              <a:t>The anonymized code or identifier for the user's screen name or username on Twitter.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Location:</a:t>
            </a:r>
            <a:r>
              <a:rPr lang="en-US" sz="2000" dirty="0">
                <a:latin typeface="Times New Roman" panose="02020603050405020304" pitchFamily="18" charset="0"/>
                <a:cs typeface="Times New Roman" panose="02020603050405020304" pitchFamily="18" charset="0"/>
              </a:rPr>
              <a:t> The location information of the user, indicating where they are located or where they claim to be located. This could be a city, country, or any other geographical information.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Tweet At: </a:t>
            </a:r>
            <a:r>
              <a:rPr lang="en-US" sz="2000" dirty="0">
                <a:latin typeface="Times New Roman" panose="02020603050405020304" pitchFamily="18" charset="0"/>
                <a:cs typeface="Times New Roman" panose="02020603050405020304" pitchFamily="18" charset="0"/>
              </a:rPr>
              <a:t>The timestamp or date/time when the tweet was posted by the user.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Original Tweet: </a:t>
            </a:r>
            <a:r>
              <a:rPr lang="en-US" sz="2000" dirty="0">
                <a:latin typeface="Times New Roman" panose="02020603050405020304" pitchFamily="18" charset="0"/>
                <a:cs typeface="Times New Roman" panose="02020603050405020304" pitchFamily="18" charset="0"/>
              </a:rPr>
              <a:t>The actual text content of the tweet posted by the user.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Label:</a:t>
            </a:r>
            <a:r>
              <a:rPr lang="en-US" sz="2000" dirty="0">
                <a:latin typeface="Times New Roman" panose="02020603050405020304" pitchFamily="18" charset="0"/>
                <a:cs typeface="Times New Roman" panose="02020603050405020304" pitchFamily="18" charset="0"/>
              </a:rPr>
              <a:t> The sentiment label assigned to the tweet, indicating the sentiment expressed in the tweet. This could include categories such as positive, negative, neutral, or any other sentiment labels used in the dataset.</a:t>
            </a:r>
          </a:p>
        </p:txBody>
      </p:sp>
    </p:spTree>
    <p:extLst>
      <p:ext uri="{BB962C8B-B14F-4D97-AF65-F5344CB8AC3E}">
        <p14:creationId xmlns:p14="http://schemas.microsoft.com/office/powerpoint/2010/main" val="301787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8102" y="535581"/>
            <a:ext cx="7341326" cy="49244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600" b="1" dirty="0">
                <a:latin typeface="Times New Roman" panose="02020603050405020304" pitchFamily="18" charset="0"/>
                <a:cs typeface="Times New Roman" panose="02020603050405020304" pitchFamily="18" charset="0"/>
              </a:rPr>
              <a:t>Steps Involved in this Project</a:t>
            </a:r>
          </a:p>
        </p:txBody>
      </p:sp>
      <p:pic>
        <p:nvPicPr>
          <p:cNvPr id="4" name="Picture 3"/>
          <p:cNvPicPr>
            <a:picLocks noChangeAspect="1"/>
          </p:cNvPicPr>
          <p:nvPr/>
        </p:nvPicPr>
        <p:blipFill>
          <a:blip r:embed="rId2"/>
          <a:stretch>
            <a:fillRect/>
          </a:stretch>
        </p:blipFill>
        <p:spPr>
          <a:xfrm>
            <a:off x="4283121" y="1376367"/>
            <a:ext cx="3590925" cy="4819650"/>
          </a:xfrm>
          <a:prstGeom prst="rect">
            <a:avLst/>
          </a:prstGeom>
        </p:spPr>
      </p:pic>
    </p:spTree>
    <p:extLst>
      <p:ext uri="{BB962C8B-B14F-4D97-AF65-F5344CB8AC3E}">
        <p14:creationId xmlns:p14="http://schemas.microsoft.com/office/powerpoint/2010/main" val="156775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 y="866507"/>
            <a:ext cx="5301755" cy="2625630"/>
          </a:xfrm>
          <a:prstGeom prst="rect">
            <a:avLst/>
          </a:prstGeom>
        </p:spPr>
      </p:pic>
      <p:pic>
        <p:nvPicPr>
          <p:cNvPr id="4" name="Picture 3"/>
          <p:cNvPicPr>
            <a:picLocks noChangeAspect="1"/>
          </p:cNvPicPr>
          <p:nvPr/>
        </p:nvPicPr>
        <p:blipFill>
          <a:blip r:embed="rId3"/>
          <a:stretch>
            <a:fillRect/>
          </a:stretch>
        </p:blipFill>
        <p:spPr>
          <a:xfrm>
            <a:off x="5603829" y="721289"/>
            <a:ext cx="6321732" cy="3554620"/>
          </a:xfrm>
          <a:prstGeom prst="rect">
            <a:avLst/>
          </a:prstGeom>
        </p:spPr>
      </p:pic>
      <p:pic>
        <p:nvPicPr>
          <p:cNvPr id="5" name="Picture 4"/>
          <p:cNvPicPr>
            <a:picLocks noChangeAspect="1"/>
          </p:cNvPicPr>
          <p:nvPr/>
        </p:nvPicPr>
        <p:blipFill>
          <a:blip r:embed="rId4"/>
          <a:stretch>
            <a:fillRect/>
          </a:stretch>
        </p:blipFill>
        <p:spPr>
          <a:xfrm>
            <a:off x="784909" y="3988526"/>
            <a:ext cx="4691017" cy="2638697"/>
          </a:xfrm>
          <a:prstGeom prst="rect">
            <a:avLst/>
          </a:prstGeom>
        </p:spPr>
      </p:pic>
    </p:spTree>
    <p:extLst>
      <p:ext uri="{BB962C8B-B14F-4D97-AF65-F5344CB8AC3E}">
        <p14:creationId xmlns:p14="http://schemas.microsoft.com/office/powerpoint/2010/main" val="32175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87379" y="1319348"/>
            <a:ext cx="5082702" cy="3627122"/>
          </a:xfrm>
          <a:prstGeom prst="rect">
            <a:avLst/>
          </a:prstGeom>
        </p:spPr>
      </p:pic>
      <p:sp>
        <p:nvSpPr>
          <p:cNvPr id="4" name="Rectangle 3"/>
          <p:cNvSpPr/>
          <p:nvPr/>
        </p:nvSpPr>
        <p:spPr>
          <a:xfrm>
            <a:off x="226423" y="2455205"/>
            <a:ext cx="6096000" cy="1631216"/>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The count plot indicates a significant spike in tweet activity on 20-03-2020, suggesting that it was a date of particular significance or interest for Twitter users. On the other hand, 28-03-2020 stands out as a date with notably lower tweet engagement.</a:t>
            </a:r>
          </a:p>
        </p:txBody>
      </p:sp>
      <p:sp>
        <p:nvSpPr>
          <p:cNvPr id="5" name="TextBox 4"/>
          <p:cNvSpPr txBox="1"/>
          <p:nvPr/>
        </p:nvSpPr>
        <p:spPr>
          <a:xfrm>
            <a:off x="3326674" y="174169"/>
            <a:ext cx="4232366"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Day wise Tweet Count</a:t>
            </a:r>
          </a:p>
        </p:txBody>
      </p:sp>
    </p:spTree>
    <p:extLst>
      <p:ext uri="{BB962C8B-B14F-4D97-AF65-F5344CB8AC3E}">
        <p14:creationId xmlns:p14="http://schemas.microsoft.com/office/powerpoint/2010/main" val="330283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20091" y="772887"/>
            <a:ext cx="7665976" cy="4530634"/>
          </a:xfrm>
          <a:prstGeom prst="rect">
            <a:avLst/>
          </a:prstGeom>
        </p:spPr>
      </p:pic>
      <p:sp>
        <p:nvSpPr>
          <p:cNvPr id="4" name="Rectangle 3"/>
          <p:cNvSpPr/>
          <p:nvPr/>
        </p:nvSpPr>
        <p:spPr>
          <a:xfrm>
            <a:off x="653141" y="5380672"/>
            <a:ext cx="9022081"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count plot highlights a significant peak in sentiment analysis on 20-03-2020, indicating that the majority of tweets posted on that date conveyed positive emotions or opinions. It is worth noting that without specific numerical values or further context, it is not possible to provide precise sentiment scores or analyze the relative differences between the dates in a quantitative manner</a:t>
            </a:r>
            <a:r>
              <a:rPr lang="en-US" dirty="0"/>
              <a:t>.</a:t>
            </a:r>
          </a:p>
        </p:txBody>
      </p:sp>
      <p:sp>
        <p:nvSpPr>
          <p:cNvPr id="5" name="TextBox 4"/>
          <p:cNvSpPr txBox="1"/>
          <p:nvPr/>
        </p:nvSpPr>
        <p:spPr>
          <a:xfrm>
            <a:off x="4005943" y="174169"/>
            <a:ext cx="4371703"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Day wise Tweet Count With Sentiment</a:t>
            </a:r>
          </a:p>
        </p:txBody>
      </p:sp>
    </p:spTree>
    <p:extLst>
      <p:ext uri="{BB962C8B-B14F-4D97-AF65-F5344CB8AC3E}">
        <p14:creationId xmlns:p14="http://schemas.microsoft.com/office/powerpoint/2010/main" val="108727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88896" y="1399360"/>
            <a:ext cx="6103104" cy="3538400"/>
          </a:xfrm>
          <a:prstGeom prst="rect">
            <a:avLst/>
          </a:prstGeom>
        </p:spPr>
      </p:pic>
      <p:sp>
        <p:nvSpPr>
          <p:cNvPr id="5" name="Rectangle 4"/>
          <p:cNvSpPr/>
          <p:nvPr/>
        </p:nvSpPr>
        <p:spPr>
          <a:xfrm>
            <a:off x="156754" y="1902044"/>
            <a:ext cx="6096000" cy="3785652"/>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Based on the bar plot illustrating the number of tweets from the top 15 locations, it is evident that the location "London" has the highest count of tweets, with a total of 540 tweets. This indicates that London stands out as the location with the most significant tweet activity among the listed locations.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 the other hand, the location "Australia" exhibits the lowest count of tweets, with a total of 225 tweets. This suggests that Australia has comparatively lower tweet engagement when compared to the other locations in the dataset.</a:t>
            </a:r>
          </a:p>
        </p:txBody>
      </p:sp>
      <p:sp>
        <p:nvSpPr>
          <p:cNvPr id="6" name="TextBox 5"/>
          <p:cNvSpPr txBox="1"/>
          <p:nvPr/>
        </p:nvSpPr>
        <p:spPr>
          <a:xfrm>
            <a:off x="4302034" y="336702"/>
            <a:ext cx="3901440"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3000" b="1" dirty="0">
                <a:latin typeface="Times New Roman" panose="02020603050405020304" pitchFamily="18" charset="0"/>
                <a:cs typeface="Times New Roman" panose="02020603050405020304" pitchFamily="18" charset="0"/>
              </a:rPr>
              <a:t>Top 10 Location count </a:t>
            </a:r>
          </a:p>
        </p:txBody>
      </p:sp>
    </p:spTree>
    <p:extLst>
      <p:ext uri="{BB962C8B-B14F-4D97-AF65-F5344CB8AC3E}">
        <p14:creationId xmlns:p14="http://schemas.microsoft.com/office/powerpoint/2010/main" val="1686216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1659</Words>
  <Application>Microsoft Office PowerPoint</Application>
  <PresentationFormat>Widescreen</PresentationFormat>
  <Paragraphs>272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srujitha nune</cp:lastModifiedBy>
  <cp:revision>37</cp:revision>
  <dcterms:created xsi:type="dcterms:W3CDTF">2023-06-27T04:55:31Z</dcterms:created>
  <dcterms:modified xsi:type="dcterms:W3CDTF">2023-07-20T17:59:21Z</dcterms:modified>
</cp:coreProperties>
</file>