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  <p:sldMasterId id="2147483678" r:id="rId3"/>
    <p:sldMasterId id="2147483688" r:id="rId4"/>
  </p:sldMasterIdLst>
  <p:sldIdLst>
    <p:sldId id="267" r:id="rId5"/>
    <p:sldId id="269" r:id="rId6"/>
    <p:sldId id="270" r:id="rId7"/>
    <p:sldId id="257" r:id="rId8"/>
    <p:sldId id="259" r:id="rId9"/>
    <p:sldId id="268" r:id="rId10"/>
    <p:sldId id="263" r:id="rId11"/>
    <p:sldId id="265" r:id="rId12"/>
    <p:sldId id="262" r:id="rId13"/>
    <p:sldId id="273" r:id="rId14"/>
    <p:sldId id="271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EE0A99-0008-4C2C-A4FA-76B8AEB9A2B4}">
          <p14:sldIdLst>
            <p14:sldId id="267"/>
            <p14:sldId id="269"/>
            <p14:sldId id="270"/>
            <p14:sldId id="257"/>
            <p14:sldId id="259"/>
            <p14:sldId id="268"/>
            <p14:sldId id="263"/>
            <p14:sldId id="265"/>
            <p14:sldId id="262"/>
            <p14:sldId id="273"/>
            <p14:sldId id="271"/>
            <p14:sldId id="285"/>
            <p14:sldId id="286"/>
            <p14:sldId id="287"/>
            <p14:sldId id="288"/>
          </p14:sldIdLst>
        </p14:section>
        <p14:section name="Untitled Section" id="{737A0FBA-7A41-4E6F-9D80-AAFED28934A6}">
          <p14:sldIdLst>
            <p14:sldId id="289"/>
            <p14:sldId id="290"/>
            <p14:sldId id="291"/>
            <p14:sldId id="292"/>
            <p14:sldId id="293"/>
          </p14:sldIdLst>
        </p14:section>
        <p14:section name="Untitled Section" id="{DED8C6EE-4558-43CB-B90A-0DB4F1BC943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4" autoAdjust="0"/>
    <p:restoredTop sz="94660"/>
  </p:normalViewPr>
  <p:slideViewPr>
    <p:cSldViewPr>
      <p:cViewPr varScale="1">
        <p:scale>
          <a:sx n="64" d="100"/>
          <a:sy n="64" d="100"/>
        </p:scale>
        <p:origin x="147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0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98526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60881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995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13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86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907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9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0760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33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229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7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7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0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7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5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2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1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0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6000" y="3733800"/>
            <a:ext cx="5561624" cy="415498"/>
          </a:xfrm>
        </p:spPr>
        <p:txBody>
          <a:bodyPr/>
          <a:lstStyle/>
          <a:p>
            <a:r>
              <a:rPr lang="en-IN" dirty="0"/>
              <a:t>ASP.NET MVC</a:t>
            </a:r>
          </a:p>
        </p:txBody>
      </p:sp>
    </p:spTree>
    <p:extLst>
      <p:ext uri="{BB962C8B-B14F-4D97-AF65-F5344CB8AC3E}">
        <p14:creationId xmlns:p14="http://schemas.microsoft.com/office/powerpoint/2010/main" val="208217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69D2CC-0246-4F01-85DF-AB5BC9A2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MVC Page Life Cycle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147E0-477C-4A5C-A216-2FA013D3CB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MVC Page Life Cycle">
            <a:extLst>
              <a:ext uri="{FF2B5EF4-FFF2-40B4-BE49-F238E27FC236}">
                <a16:creationId xmlns:a16="http://schemas.microsoft.com/office/drawing/2014/main" id="{72D6A30B-B3C1-4FEC-8F72-788E51DDB3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600200"/>
            <a:ext cx="824973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VC Page Life Cycle">
            <a:extLst>
              <a:ext uri="{FF2B5EF4-FFF2-40B4-BE49-F238E27FC236}">
                <a16:creationId xmlns:a16="http://schemas.microsoft.com/office/drawing/2014/main" id="{E160974A-CDA9-43A3-8904-08C833A4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988"/>
            <a:ext cx="9144000" cy="40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374713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dirty="0">
                <a:cs typeface="Arial" charset="0"/>
              </a:rPr>
              <a:t>Request 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1190625" y="3286165"/>
            <a:ext cx="7241332" cy="1723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8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70F6-E5C4-49D1-84C6-CBB61470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Routing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5E62C-51B8-4AB3-B50E-D142B38D9FE5}"/>
              </a:ext>
            </a:extLst>
          </p:cNvPr>
          <p:cNvPicPr/>
          <p:nvPr/>
        </p:nvPicPr>
        <p:blipFill rotWithShape="1">
          <a:blip r:embed="rId2"/>
          <a:srcRect l="20673" t="27704" r="30251" b="17372"/>
          <a:stretch/>
        </p:blipFill>
        <p:spPr bwMode="auto">
          <a:xfrm>
            <a:off x="1099908" y="2374032"/>
            <a:ext cx="7282092" cy="37981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DB4F356-EFF2-4D0C-9A75-8F976E0B7AE7}"/>
              </a:ext>
            </a:extLst>
          </p:cNvPr>
          <p:cNvSpPr/>
          <p:nvPr/>
        </p:nvSpPr>
        <p:spPr>
          <a:xfrm>
            <a:off x="1295400" y="1040673"/>
            <a:ext cx="6934198" cy="1007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410209" indent="-342900">
              <a:lnSpc>
                <a:spcPct val="102400"/>
              </a:lnSpc>
              <a:spcBef>
                <a:spcPts val="67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en-US" spc="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routing engine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using </a:t>
            </a:r>
            <a:r>
              <a:rPr lang="en-US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route </a:t>
            </a:r>
            <a:r>
              <a:rPr lang="en-US" spc="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map and  </a:t>
            </a:r>
            <a:r>
              <a:rPr lang="en-US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determines </a:t>
            </a:r>
            <a:r>
              <a:rPr lang="en-US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en-US" spc="-33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5080" indent="-342900">
              <a:lnSpc>
                <a:spcPct val="102400"/>
              </a:lnSpc>
              <a:spcBef>
                <a:spcPts val="60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lang="en-US" spc="-4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generates </a:t>
            </a:r>
            <a:r>
              <a:rPr lang="en-US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pc="-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request handler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</a:t>
            </a:r>
            <a:r>
              <a:rPr lang="en-US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creates </a:t>
            </a:r>
            <a:r>
              <a:rPr lang="en-US" spc="1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 </a:t>
            </a:r>
            <a:r>
              <a:rPr lang="en-US" spc="-1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r>
              <a:rPr lang="en-US" spc="330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25" dirty="0">
                <a:solidFill>
                  <a:schemeClr val="accent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449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9BC8-FB2A-4184-A77D-0A885B42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5193D7-F9A2-4E55-A0C9-8ADAAE5A32D2}"/>
              </a:ext>
            </a:extLst>
          </p:cNvPr>
          <p:cNvSpPr/>
          <p:nvPr/>
        </p:nvSpPr>
        <p:spPr>
          <a:xfrm>
            <a:off x="457200" y="1447800"/>
            <a:ext cx="8406938" cy="2949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Controllers process incoming requests using action methods.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Action methods typically have a one-to-one mapping with user interactions. When a user enters a URL into the browser, the MVC application uses routing rules that are defined in the </a:t>
            </a:r>
            <a:r>
              <a:rPr lang="en-US" dirty="0" err="1">
                <a:solidFill>
                  <a:srgbClr val="212121"/>
                </a:solidFill>
                <a:latin typeface="open sans"/>
              </a:rPr>
              <a:t>Global.asax</a:t>
            </a:r>
            <a:r>
              <a:rPr lang="en-US" dirty="0">
                <a:solidFill>
                  <a:srgbClr val="212121"/>
                </a:solidFill>
                <a:latin typeface="open sans"/>
              </a:rPr>
              <a:t> file to parse the URL and to determine the path of the controller.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The controller then determines the appropriate action method to handle the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0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AAC54-2517-4269-8EA1-86E5D85F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Actions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03AAE-B778-465B-AB32-18721092EEDE}"/>
              </a:ext>
            </a:extLst>
          </p:cNvPr>
          <p:cNvPicPr/>
          <p:nvPr/>
        </p:nvPicPr>
        <p:blipFill rotWithShape="1">
          <a:blip r:embed="rId2"/>
          <a:srcRect l="1416" t="23505" r="35518" b="16537"/>
          <a:stretch/>
        </p:blipFill>
        <p:spPr bwMode="auto">
          <a:xfrm>
            <a:off x="269878" y="1219200"/>
            <a:ext cx="8416922" cy="510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942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70E7-982C-4A08-AAC4-9E08ADB7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B76B6C-4694-457E-9F96-E18DE60D1C70}"/>
              </a:ext>
            </a:extLst>
          </p:cNvPr>
          <p:cNvSpPr/>
          <p:nvPr/>
        </p:nvSpPr>
        <p:spPr>
          <a:xfrm>
            <a:off x="269878" y="1997839"/>
            <a:ext cx="8594260" cy="2533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Razor View engine is a markup syntax which helps us to write HTML and server-side code in web pages using C# or VB.NET. It is server-side markup language however it is not at all a programming language.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212121"/>
              </a:solidFill>
              <a:latin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open sans"/>
              </a:rPr>
              <a:t>Razor is a templating engine and ASP.NET MVC has implemented a view engine which allows us to use Razor inside of an MVC application to produce HTML</a:t>
            </a:r>
            <a:endParaRPr lang="en-US" b="0" i="0" dirty="0">
              <a:solidFill>
                <a:srgbClr val="21212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96083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30887"/>
          </a:xfrm>
        </p:spPr>
        <p:txBody>
          <a:bodyPr/>
          <a:lstStyle/>
          <a:p>
            <a:pPr marL="12700" eaLnBrk="0" hangingPunct="0"/>
            <a:r>
              <a:rPr lang="en-IN" dirty="0">
                <a:cs typeface="Arial" charset="0"/>
              </a:rPr>
              <a:t>URL Routing </a:t>
            </a:r>
          </a:p>
        </p:txBody>
      </p:sp>
    </p:spTree>
    <p:extLst>
      <p:ext uri="{BB962C8B-B14F-4D97-AF65-F5344CB8AC3E}">
        <p14:creationId xmlns:p14="http://schemas.microsoft.com/office/powerpoint/2010/main" val="384341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BED17-D3FA-44C1-82FB-9AE433C62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90" y="1253631"/>
            <a:ext cx="8615227" cy="803770"/>
          </a:xfrm>
        </p:spPr>
        <p:txBody>
          <a:bodyPr/>
          <a:lstStyle/>
          <a:p>
            <a:r>
              <a:rPr lang="en-US" b="1" dirty="0"/>
              <a:t>Uniform Resource Locator</a:t>
            </a:r>
            <a:r>
              <a:rPr lang="en-US" dirty="0"/>
              <a:t> (URL) is used to identify the unique handler to process incoming request. URL Routing in MVC is a fundamental concept to understand. It defines URL pattern in your MVC application and finds proper handler to process the incoming request.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77B8-30EB-4429-8197-151670FB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URL Patterns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80F5F39-FBEE-4A57-8B5B-8A2C11CA3983}"/>
              </a:ext>
            </a:extLst>
          </p:cNvPr>
          <p:cNvSpPr txBox="1">
            <a:spLocks/>
          </p:cNvSpPr>
          <p:nvPr/>
        </p:nvSpPr>
        <p:spPr bwMode="gray">
          <a:xfrm>
            <a:off x="217405" y="2848375"/>
            <a:ext cx="8615227" cy="80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Routing data gets filled in </a:t>
            </a:r>
            <a:r>
              <a:rPr lang="en-US" dirty="0" err="1"/>
              <a:t>Application_Start</a:t>
            </a:r>
            <a:r>
              <a:rPr lang="en-US" dirty="0"/>
              <a:t> event. It uses </a:t>
            </a:r>
            <a:r>
              <a:rPr lang="en-US" dirty="0" err="1"/>
              <a:t>RouteTable</a:t>
            </a:r>
            <a:r>
              <a:rPr lang="en-US" dirty="0"/>
              <a:t> object to fill routes. Route engine uses this table to match incoming request and execute action methods.</a:t>
            </a:r>
          </a:p>
          <a:p>
            <a:r>
              <a:rPr lang="en-US" dirty="0"/>
              <a:t>You can add route details to application by adding </a:t>
            </a:r>
            <a:r>
              <a:rPr lang="en-US" b="1" dirty="0"/>
              <a:t>Route</a:t>
            </a:r>
            <a:r>
              <a:rPr lang="en-US" dirty="0"/>
              <a:t> object to static </a:t>
            </a:r>
            <a:r>
              <a:rPr lang="en-US" b="1" dirty="0"/>
              <a:t>Routes</a:t>
            </a:r>
            <a:r>
              <a:rPr lang="en-US" dirty="0"/>
              <a:t> property of </a:t>
            </a:r>
            <a:r>
              <a:rPr lang="en-US" dirty="0" err="1"/>
              <a:t>RouteTable</a:t>
            </a:r>
            <a:r>
              <a:rPr lang="en-US" dirty="0"/>
              <a:t>. The Routes property is </a:t>
            </a:r>
            <a:r>
              <a:rPr lang="en-US" dirty="0" err="1"/>
              <a:t>RouteCollection</a:t>
            </a:r>
            <a:r>
              <a:rPr lang="en-US" dirty="0"/>
              <a:t> object.</a:t>
            </a:r>
          </a:p>
          <a:p>
            <a:pPr marL="0" indent="0">
              <a:buNone/>
            </a:pPr>
            <a:endParaRPr lang="en-US" kern="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C16FB6C-6730-49D6-9E4C-E7B65C187E95}"/>
              </a:ext>
            </a:extLst>
          </p:cNvPr>
          <p:cNvSpPr txBox="1">
            <a:spLocks/>
          </p:cNvSpPr>
          <p:nvPr/>
        </p:nvSpPr>
        <p:spPr bwMode="gray">
          <a:xfrm>
            <a:off x="305901" y="2317199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/>
              <a:t>Creating and Registering a Simple Route </a:t>
            </a:r>
          </a:p>
        </p:txBody>
      </p:sp>
    </p:spTree>
    <p:extLst>
      <p:ext uri="{BB962C8B-B14F-4D97-AF65-F5344CB8AC3E}">
        <p14:creationId xmlns:p14="http://schemas.microsoft.com/office/powerpoint/2010/main" val="219749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7A5937E-6937-4660-8E85-86AD42F054C1}"/>
              </a:ext>
            </a:extLst>
          </p:cNvPr>
          <p:cNvSpPr txBox="1">
            <a:spLocks/>
          </p:cNvSpPr>
          <p:nvPr/>
        </p:nvSpPr>
        <p:spPr bwMode="gray">
          <a:xfrm>
            <a:off x="528773" y="3986825"/>
            <a:ext cx="8615227" cy="80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 all of the segments in a URL pattern have to be variables – we can also create patterns</a:t>
            </a:r>
            <a:br>
              <a:rPr lang="en-US" dirty="0"/>
            </a:br>
            <a:r>
              <a:rPr lang="en-US" dirty="0"/>
              <a:t>which have static segments. If we want to match a URL like this: http://mydomain.com/Public/Home/Index</a:t>
            </a:r>
            <a:endParaRPr lang="en-US" kern="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8496A0B-64B7-4052-9137-7CD42C9D5EEC}"/>
              </a:ext>
            </a:extLst>
          </p:cNvPr>
          <p:cNvSpPr txBox="1">
            <a:spLocks/>
          </p:cNvSpPr>
          <p:nvPr/>
        </p:nvSpPr>
        <p:spPr bwMode="gray">
          <a:xfrm>
            <a:off x="606829" y="607755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/>
              <a:t>Defining Default Values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AAD5F-3E88-4ED7-AE3C-13A7F9FBC238}"/>
              </a:ext>
            </a:extLst>
          </p:cNvPr>
          <p:cNvSpPr/>
          <p:nvPr/>
        </p:nvSpPr>
        <p:spPr>
          <a:xfrm>
            <a:off x="609600" y="1151484"/>
            <a:ext cx="723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12121"/>
                </a:solidFill>
                <a:latin typeface="Segoe UI" panose="020B0502040204020203" pitchFamily="34" charset="0"/>
              </a:rPr>
              <a:t>routes.IgnoreRoute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Segoe UI" panose="020B0502040204020203" pitchFamily="34" charset="0"/>
              </a:rPr>
              <a:t>axd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Segoe UI" panose="020B0502040204020203" pitchFamily="34" charset="0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}"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);</a:t>
            </a: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212121"/>
                </a:solidFill>
                <a:latin typeface="Segoe UI" panose="020B0502040204020203" pitchFamily="34" charset="0"/>
              </a:rPr>
              <a:t>routes.MapRoute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(</a:t>
            </a: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"Default"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</a:rPr>
              <a:t>// Route name</a:t>
            </a: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"{controller}/{action}/{id}"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, 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</a:rPr>
              <a:t>// URL with parameters</a:t>
            </a: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Segoe UI" panose="020B0502040204020203" pitchFamily="34" charset="0"/>
              </a:rPr>
              <a:t>new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 { controller = 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"Home"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, action = 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"Index"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, id = </a:t>
            </a:r>
            <a:r>
              <a:rPr lang="en-US" dirty="0" err="1">
                <a:solidFill>
                  <a:srgbClr val="212121"/>
                </a:solidFill>
                <a:latin typeface="Segoe UI" panose="020B0502040204020203" pitchFamily="34" charset="0"/>
              </a:rPr>
              <a:t>UrlParameter.Optional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 } </a:t>
            </a:r>
            <a:r>
              <a:rPr lang="en-US" dirty="0">
                <a:solidFill>
                  <a:srgbClr val="008000"/>
                </a:solidFill>
                <a:latin typeface="Segoe UI" panose="020B0502040204020203" pitchFamily="34" charset="0"/>
              </a:rPr>
              <a:t>// Parameter defaults</a:t>
            </a:r>
            <a:endParaRPr lang="en-US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6A26733-6BB5-42D3-B256-7A3E95C9615A}"/>
              </a:ext>
            </a:extLst>
          </p:cNvPr>
          <p:cNvSpPr txBox="1">
            <a:spLocks/>
          </p:cNvSpPr>
          <p:nvPr/>
        </p:nvSpPr>
        <p:spPr bwMode="gray">
          <a:xfrm>
            <a:off x="605444" y="3236639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/>
              <a:t>Using Static URL Segments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22AB0-F6CD-48AD-9FE8-3DF191D2AB24}"/>
              </a:ext>
            </a:extLst>
          </p:cNvPr>
          <p:cNvSpPr/>
          <p:nvPr/>
        </p:nvSpPr>
        <p:spPr>
          <a:xfrm>
            <a:off x="1219200" y="5049916"/>
            <a:ext cx="563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8000"/>
                </a:solidFill>
                <a:latin typeface="Georgia" panose="02040502050405020303" pitchFamily="18" charset="0"/>
              </a:rPr>
              <a:t>routes.MapRoute</a:t>
            </a:r>
            <a:r>
              <a:rPr lang="en-US" dirty="0">
                <a:solidFill>
                  <a:srgbClr val="008000"/>
                </a:solidFill>
                <a:latin typeface="Georgia" panose="02040502050405020303" pitchFamily="18" charset="0"/>
              </a:rPr>
              <a:t>(“”, “Public/{controller}/{action}”,</a:t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Georgia" panose="02040502050405020303" pitchFamily="18" charset="0"/>
              </a:rPr>
              <a:t>       new { controller = “Home”, action = “Index”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69EE02-0D65-4F21-85BD-2E07CCE1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945611"/>
            <a:ext cx="8615227" cy="883189"/>
          </a:xfrm>
        </p:spPr>
        <p:txBody>
          <a:bodyPr/>
          <a:lstStyle/>
          <a:p>
            <a:r>
              <a:rPr lang="en-US" dirty="0"/>
              <a:t> defining our own custom routing mappings in the </a:t>
            </a:r>
            <a:r>
              <a:rPr lang="en-US" dirty="0" err="1"/>
              <a:t>RouteConfig.cs</a:t>
            </a:r>
            <a:r>
              <a:rPr lang="en-US" dirty="0"/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603B0D-4DD3-431F-8CAF-05B4E144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Custom Segment Variables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E747A86-CDA5-42A7-9F86-3724B77ED454}"/>
              </a:ext>
            </a:extLst>
          </p:cNvPr>
          <p:cNvSpPr txBox="1">
            <a:spLocks/>
          </p:cNvSpPr>
          <p:nvPr/>
        </p:nvSpPr>
        <p:spPr bwMode="gray">
          <a:xfrm>
            <a:off x="296251" y="2286000"/>
            <a:ext cx="8615227" cy="80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 Applying the constraints to the any part of URL l</a:t>
            </a:r>
            <a:r>
              <a:rPr lang="en-US" kern="0" dirty="0"/>
              <a:t>ike </a:t>
            </a:r>
            <a:r>
              <a:rPr lang="en-US" dirty="0"/>
              <a:t>Restrict to numeric id </a:t>
            </a:r>
            <a:r>
              <a:rPr lang="en-US" dirty="0" err="1"/>
              <a:t>only,Controller</a:t>
            </a:r>
            <a:r>
              <a:rPr lang="en-US" dirty="0"/>
              <a:t> name with H prefix</a:t>
            </a:r>
          </a:p>
          <a:p>
            <a:pPr marL="0" indent="0">
              <a:buNone/>
            </a:pPr>
            <a:endParaRPr lang="en-US" kern="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D52714E-181D-4BBA-A2D5-C5FC4AEDC6AA}"/>
              </a:ext>
            </a:extLst>
          </p:cNvPr>
          <p:cNvSpPr txBox="1">
            <a:spLocks/>
          </p:cNvSpPr>
          <p:nvPr/>
        </p:nvSpPr>
        <p:spPr bwMode="gray">
          <a:xfrm>
            <a:off x="292046" y="1577455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/>
              <a:t>Constraining Routes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9524FEE-D591-4930-AD77-8CD0FE91CFFB}"/>
              </a:ext>
            </a:extLst>
          </p:cNvPr>
          <p:cNvSpPr txBox="1">
            <a:spLocks/>
          </p:cNvSpPr>
          <p:nvPr/>
        </p:nvSpPr>
        <p:spPr bwMode="gray">
          <a:xfrm>
            <a:off x="298973" y="3019579"/>
            <a:ext cx="8024283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r>
              <a:rPr lang="en-US" kern="0" dirty="0"/>
              <a:t>Using Attribute Routing 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A7219D9-7CC3-46D5-B3A1-54D923FCE223}"/>
              </a:ext>
            </a:extLst>
          </p:cNvPr>
          <p:cNvSpPr txBox="1">
            <a:spLocks/>
          </p:cNvSpPr>
          <p:nvPr/>
        </p:nvSpPr>
        <p:spPr bwMode="gray">
          <a:xfrm>
            <a:off x="264386" y="3546970"/>
            <a:ext cx="8615227" cy="80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46110" indent="-146110" algn="l" defTabSz="1566621" rtl="0" eaLnBrk="1" fontAlgn="base" hangingPunct="1">
              <a:spcBef>
                <a:spcPct val="75000"/>
              </a:spcBef>
              <a:spcAft>
                <a:spcPct val="0"/>
              </a:spcAft>
              <a:buClrTx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1pPr>
            <a:lvl2pPr marL="293573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8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2pPr>
            <a:lvl3pPr marL="441035" indent="-146110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SzPct val="70000"/>
              <a:buFont typeface="Wingdings" charset="2"/>
              <a:buChar char="§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3pPr>
            <a:lvl4pPr marL="584439" indent="-142052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4pPr>
            <a:lvl5pPr marL="726490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Tx/>
              <a:buFont typeface="Arial"/>
              <a:buChar char="•"/>
              <a:defRPr sz="1600" b="0" i="0">
                <a:solidFill>
                  <a:srgbClr val="000000"/>
                </a:solidFill>
                <a:latin typeface="Calibri Light"/>
                <a:ea typeface="+mn-ea"/>
                <a:cs typeface="Calibri Light"/>
              </a:defRPr>
            </a:lvl5pPr>
            <a:lvl6pPr marL="1116116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6pPr>
            <a:lvl7pPr marL="1505742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7pPr>
            <a:lvl8pPr marL="1895368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8pPr>
            <a:lvl9pPr marL="2284994" indent="-140698" algn="l" defTabSz="1566621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Font typeface="Symbol" pitchFamily="18" charset="2"/>
              <a:buChar char="·"/>
              <a:defRPr sz="1200">
                <a:solidFill>
                  <a:srgbClr val="53565A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Attribute Routing enables us to define routing on top of the controller action method.</a:t>
            </a:r>
            <a:endParaRPr lang="en-US" kern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01FFE8-31EE-4623-BC28-BC592C5AF917}"/>
              </a:ext>
            </a:extLst>
          </p:cNvPr>
          <p:cNvSpPr/>
          <p:nvPr/>
        </p:nvSpPr>
        <p:spPr>
          <a:xfrm>
            <a:off x="838200" y="4220528"/>
            <a:ext cx="678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To enable attribute routing:  </a:t>
            </a:r>
          </a:p>
          <a:p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212121"/>
                </a:solidFill>
                <a:latin typeface="Segoe UI" panose="020B0502040204020203" pitchFamily="34" charset="0"/>
              </a:rPr>
              <a:t>routes.IgnoreRoute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"{resource}.</a:t>
            </a:r>
            <a:r>
              <a:rPr lang="en-US" dirty="0" err="1">
                <a:solidFill>
                  <a:srgbClr val="A31515"/>
                </a:solidFill>
                <a:latin typeface="Segoe UI" panose="020B0502040204020203" pitchFamily="34" charset="0"/>
              </a:rPr>
              <a:t>axd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/{*</a:t>
            </a:r>
            <a:r>
              <a:rPr lang="en-US" dirty="0" err="1">
                <a:solidFill>
                  <a:srgbClr val="A31515"/>
                </a:solidFill>
                <a:latin typeface="Segoe UI" panose="020B0502040204020203" pitchFamily="34" charset="0"/>
              </a:rPr>
              <a:t>pathInfo</a:t>
            </a:r>
            <a:r>
              <a:rPr lang="en-US" dirty="0">
                <a:solidFill>
                  <a:srgbClr val="A31515"/>
                </a:solidFill>
                <a:latin typeface="Segoe UI" panose="020B0502040204020203" pitchFamily="34" charset="0"/>
              </a:rPr>
              <a:t>}"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        </a:t>
            </a:r>
            <a:r>
              <a:rPr lang="en-US" dirty="0" err="1">
                <a:solidFill>
                  <a:srgbClr val="212121"/>
                </a:solidFill>
                <a:latin typeface="Segoe UI" panose="020B0502040204020203" pitchFamily="34" charset="0"/>
              </a:rPr>
              <a:t>routes.MapMvcAttributeRoutes</a:t>
            </a:r>
            <a:r>
              <a:rPr lang="en-US" dirty="0">
                <a:solidFill>
                  <a:srgbClr val="212121"/>
                </a:solidFill>
                <a:latin typeface="Segoe UI" panose="020B0502040204020203" pitchFamily="34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3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FCF3F0-F845-4D43-B48D-1300F9B8B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2739CE-E311-4599-8C0F-E0568AAA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0" y="153347"/>
            <a:ext cx="8024283" cy="384721"/>
          </a:xfrm>
        </p:spPr>
        <p:txBody>
          <a:bodyPr/>
          <a:lstStyle/>
          <a:p>
            <a:r>
              <a:rPr lang="en-US" dirty="0"/>
              <a:t>Introduction to different Web Technology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5FB596A-2B2F-4966-9B6B-DF3E1ECB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01" y="669901"/>
            <a:ext cx="8024283" cy="22703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ASP Technology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ASP and ASP.NET are server side technologies.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Both technologies enable computer code to be executed by an Internet server.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 browser requests an ASP or ASP.NET file, the ASP engine reads the file, executes any code in the file, and returns the result to the browser.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6AA9401-5CF0-4EF7-B25C-B74C1F8F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92E6497-E170-4510-9D54-34B1E7CD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01" y="2696190"/>
            <a:ext cx="7896527" cy="2193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 ASP - Active Server Pages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ASP (aka Classic ASP) was introduced in 1998 as Microsoft's first server side scripting language.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Classic ASP pages have the file extension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.asp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are normally written in VBScript.</a:t>
            </a:r>
            <a:endParaRPr lang="en-US" altLang="en-US" sz="1600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marL="0" marR="0" lvl="0" indent="0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FFFFF"/>
                </a:solidFill>
                <a:latin typeface="Verdana" panose="020B0604030504040204" pitchFamily="34" charset="0"/>
              </a:rPr>
              <a:t>Visit our Classic ASP </a:t>
            </a:r>
            <a:r>
              <a:rPr lang="en-US" altLang="en-US" sz="1100" dirty="0" err="1">
                <a:solidFill>
                  <a:srgbClr val="FFFFFF"/>
                </a:solidFill>
                <a:latin typeface="Verdana" panose="020B0604030504040204" pitchFamily="34" charset="0"/>
              </a:rPr>
              <a:t>Tutoria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A99AD3D-4921-49F3-9E99-5B554DC3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00" y="4599806"/>
            <a:ext cx="7896527" cy="18414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ASP.NET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ASP.NET was released in 2002 as a successor to Classic ASP.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ASP.NET pages have the extension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aspx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 are normally written in C# (C sharp).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5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C01878-682E-4ECB-8ED1-2F9D57D5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Framework provides us with a much better approach where we use a URL Routing system to generate and produce URLs dynamically in a way that is guaranteed to reflect the URL schema of the application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78615-CDF9-4A80-8B22-CB9B4815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Outgoing URLs in Views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AB75CB-16F7-4D02-BA99-D9E922CA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7981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ActionResult Index()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ViewBag.Controller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"Simple"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ViewBag.Action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"Index"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View(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"DisplayActionController"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public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ActionResult MySegmentVariable(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string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id 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"MyDefaultIdValue"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ViewBag.Controller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"Simple"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ViewBag.Action =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Monaco"/>
              </a:rPr>
              <a:t>"MySegmentVariable"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ViewBag.CustomVariable = id;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   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return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View();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Monaco"/>
              </a:rPr>
              <a:t>      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1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D9E32F-9749-49F4-B480-918E8683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ASP.NET MVC is an open source web development framework from Microsoft that provides a Model View Controller architecture.</a:t>
            </a:r>
          </a:p>
          <a:p>
            <a:pPr>
              <a:lnSpc>
                <a:spcPct val="150000"/>
              </a:lnSpc>
            </a:pPr>
            <a:r>
              <a:rPr lang="en-US" dirty="0"/>
              <a:t>ASP.net MVC offers an alternative to ASP.net web forms for building web applications. It is a part of the </a:t>
            </a:r>
            <a:r>
              <a:rPr lang="en-US" dirty="0" err="1"/>
              <a:t>.Net</a:t>
            </a:r>
            <a:r>
              <a:rPr lang="en-US" dirty="0"/>
              <a:t> platform for building, deploying and running web apps. You can develop web apps and website with the help of HTML, CSS, jQuery, </a:t>
            </a:r>
            <a:r>
              <a:rPr lang="en-US" dirty="0" err="1"/>
              <a:t>Javascript</a:t>
            </a:r>
            <a:r>
              <a:rPr lang="en-US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C27CA3-9066-40DB-A1B9-C3C29B36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MVC</a:t>
            </a:r>
          </a:p>
        </p:txBody>
      </p:sp>
    </p:spTree>
    <p:extLst>
      <p:ext uri="{BB962C8B-B14F-4D97-AF65-F5344CB8AC3E}">
        <p14:creationId xmlns:p14="http://schemas.microsoft.com/office/powerpoint/2010/main" val="111685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249682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25" dirty="0"/>
              <a:t>MVC</a:t>
            </a:r>
            <a:r>
              <a:rPr sz="2500" spc="-155" dirty="0"/>
              <a:t> </a:t>
            </a:r>
            <a:r>
              <a:rPr sz="2500" spc="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828800"/>
            <a:ext cx="7407909" cy="147437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45"/>
              </a:spcBef>
              <a:tabLst>
                <a:tab pos="6369050" algn="l"/>
                <a:tab pos="7198359" algn="l"/>
              </a:tabLst>
            </a:pP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2000" spc="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od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2000" spc="114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sz="2000" spc="-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2000" spc="24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r>
              <a:rPr sz="2000" spc="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pp</a:t>
            </a:r>
            <a:r>
              <a:rPr sz="2000" spc="-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</a:t>
            </a:r>
            <a:r>
              <a:rPr sz="2000" spc="4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000" spc="-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2000" spc="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lang="en-US"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2000" spc="-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 </a:t>
            </a:r>
            <a:r>
              <a:rPr lang="en-US"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</a:t>
            </a:r>
            <a:r>
              <a:rPr sz="2000" spc="16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layers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2275205" indent="-342900">
              <a:lnSpc>
                <a:spcPct val="122900"/>
              </a:lnSpc>
              <a:buFont typeface="Wingdings" panose="05000000000000000000" pitchFamily="2" charset="2"/>
              <a:buChar char="§"/>
            </a:pP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business </a:t>
            </a:r>
            <a:r>
              <a:rPr sz="2000" spc="-5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layer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(Model </a:t>
            </a:r>
            <a:r>
              <a:rPr sz="20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logic)  </a:t>
            </a:r>
            <a:endParaRPr lang="en-US" sz="2000" spc="-1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2275205" indent="-342900">
              <a:lnSpc>
                <a:spcPct val="122900"/>
              </a:lnSpc>
              <a:buFont typeface="Wingdings" panose="05000000000000000000" pitchFamily="2" charset="2"/>
              <a:buChar char="§"/>
            </a:pP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0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display </a:t>
            </a:r>
            <a:r>
              <a:rPr sz="2000" spc="-5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layer </a:t>
            </a:r>
            <a:r>
              <a:rPr sz="20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(View</a:t>
            </a:r>
            <a:r>
              <a:rPr sz="2000" spc="2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logic)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 panose="05000000000000000000" pitchFamily="2" charset="2"/>
              <a:buChar char="§"/>
            </a:pPr>
            <a:r>
              <a:rPr sz="20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</a:t>
            </a:r>
            <a:r>
              <a:rPr sz="20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(Controller</a:t>
            </a:r>
            <a:r>
              <a:rPr sz="2000" spc="37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logic)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3555" y="315713"/>
            <a:ext cx="5678488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>
              <a:lnSpc>
                <a:spcPct val="100000"/>
              </a:lnSpc>
              <a:spcBef>
                <a:spcPts val="105"/>
              </a:spcBef>
            </a:pPr>
            <a:r>
              <a:rPr sz="2500" spc="-10" dirty="0"/>
              <a:t>Role </a:t>
            </a:r>
            <a:r>
              <a:rPr sz="2500" spc="-15" dirty="0"/>
              <a:t>of </a:t>
            </a:r>
            <a:r>
              <a:rPr sz="2500" dirty="0"/>
              <a:t>Model, </a:t>
            </a:r>
            <a:r>
              <a:rPr sz="2500" spc="-25" dirty="0"/>
              <a:t>View </a:t>
            </a:r>
            <a:r>
              <a:rPr sz="2500" spc="-5" dirty="0"/>
              <a:t>and</a:t>
            </a:r>
            <a:r>
              <a:rPr sz="2500" spc="70" dirty="0"/>
              <a:t> </a:t>
            </a:r>
            <a:r>
              <a:rPr sz="2500"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3048000"/>
            <a:ext cx="7790815" cy="300210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Handles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logic 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</a:t>
            </a:r>
            <a:r>
              <a:rPr sz="2000" spc="-44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Retrieves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sz="2000" spc="-40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database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marR="5080" lvl="1" indent="-286385">
              <a:lnSpc>
                <a:spcPct val="100000"/>
              </a:lnSpc>
              <a:spcBef>
                <a:spcPts val="52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Handles</a:t>
            </a:r>
            <a:r>
              <a:rPr sz="2000" spc="-6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display</a:t>
            </a:r>
            <a:r>
              <a:rPr sz="2000" spc="-8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2000" spc="-5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sz="2000" spc="-1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sz="20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Views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sz="20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created</a:t>
            </a:r>
            <a:r>
              <a:rPr sz="2000" spc="-18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mostly</a:t>
            </a:r>
            <a:r>
              <a:rPr sz="2000" spc="-7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sz="2000" spc="-7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8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marR="502920" lvl="1" indent="-286385">
              <a:lnSpc>
                <a:spcPct val="100000"/>
              </a:lnSpc>
              <a:spcBef>
                <a:spcPts val="530"/>
              </a:spcBef>
              <a:buSzPct val="75000"/>
              <a:buChar char="–"/>
              <a:tabLst>
                <a:tab pos="756285" algn="l"/>
                <a:tab pos="756920" algn="l"/>
                <a:tab pos="1450975" algn="l"/>
                <a:tab pos="2441575" algn="l"/>
              </a:tabLst>
            </a:pP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Handles</a:t>
            </a:r>
            <a:r>
              <a:rPr sz="2000" spc="-7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	interaction.</a:t>
            </a:r>
            <a:r>
              <a:rPr sz="2000" spc="-15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Read</a:t>
            </a:r>
            <a:r>
              <a:rPr sz="2000" spc="-1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2000" spc="-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View,</a:t>
            </a:r>
            <a:r>
              <a:rPr sz="20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</a:t>
            </a:r>
            <a:r>
              <a:rPr sz="2000" spc="-18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 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	</a:t>
            </a:r>
            <a:r>
              <a:rPr sz="20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sz="2000" spc="-1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send</a:t>
            </a:r>
            <a:r>
              <a:rPr sz="2000" spc="-114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input</a:t>
            </a:r>
            <a:r>
              <a:rPr sz="20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sz="2000" spc="-114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sz="2000" spc="-1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sz="20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0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model.</a:t>
            </a:r>
            <a:endParaRPr sz="20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C4E9F28-F839-4A70-B1B1-F82BFC698D75}"/>
              </a:ext>
            </a:extLst>
          </p:cNvPr>
          <p:cNvSpPr/>
          <p:nvPr/>
        </p:nvSpPr>
        <p:spPr>
          <a:xfrm>
            <a:off x="2895600" y="972070"/>
            <a:ext cx="2895600" cy="22283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0215"/>
            <a:ext cx="5263515" cy="7059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500" dirty="0"/>
              <a:t>How ASP.NET MVC Works </a:t>
            </a:r>
            <a:br>
              <a:rPr lang="en-US" sz="2500" dirty="0"/>
            </a:br>
            <a:r>
              <a:rPr sz="2000" u="sng" dirty="0"/>
              <a:t>Separation </a:t>
            </a:r>
            <a:r>
              <a:rPr sz="2000" u="sng" spc="-15" dirty="0"/>
              <a:t>Of</a:t>
            </a:r>
            <a:r>
              <a:rPr sz="2000" u="sng" spc="-80" dirty="0"/>
              <a:t> </a:t>
            </a:r>
            <a:r>
              <a:rPr sz="2000" u="sng" dirty="0"/>
              <a:t>Concerns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092" y="2389187"/>
            <a:ext cx="7799705" cy="142750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  <a:tab pos="4075429" algn="l"/>
              </a:tabLst>
            </a:pP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Views</a:t>
            </a:r>
            <a:r>
              <a:rPr sz="1600" spc="1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sz="1600" spc="18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presentation</a:t>
            </a:r>
            <a:r>
              <a:rPr lang="en-US"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needs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have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knowledge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actions 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coming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sz="1600" spc="1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Controllers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Models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business</a:t>
            </a:r>
            <a:r>
              <a:rPr sz="1600" spc="5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entities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marR="32384" indent="-342900" algn="just">
              <a:lnSpc>
                <a:spcPct val="102400"/>
              </a:lnSpc>
              <a:spcBef>
                <a:spcPts val="605"/>
              </a:spcBef>
              <a:buSzPct val="76363"/>
              <a:buFont typeface="Wingdings"/>
              <a:buChar char=""/>
              <a:tabLst>
                <a:tab pos="356235" algn="l"/>
              </a:tabLst>
            </a:pP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sole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purpose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 </a:t>
            </a:r>
            <a:r>
              <a:rPr sz="1600" spc="-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handle 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request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sz="1600" spc="-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independent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Views 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sz="1600" spc="8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C1A026B-4D63-4707-BBCB-E0D957BCCBB4}"/>
              </a:ext>
            </a:extLst>
          </p:cNvPr>
          <p:cNvSpPr txBox="1"/>
          <p:nvPr/>
        </p:nvSpPr>
        <p:spPr>
          <a:xfrm>
            <a:off x="838200" y="1543533"/>
            <a:ext cx="7819390" cy="50007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process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breaking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computer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program </a:t>
            </a:r>
            <a:r>
              <a:rPr sz="1600" spc="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into 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 features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overlap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functionality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  </a:t>
            </a: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little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</a:t>
            </a:r>
            <a:r>
              <a:rPr sz="1600" spc="19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possible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889A2AFB-4F51-440A-845C-DA99479A32B9}"/>
              </a:ext>
            </a:extLst>
          </p:cNvPr>
          <p:cNvSpPr txBox="1">
            <a:spLocks/>
          </p:cNvSpPr>
          <p:nvPr/>
        </p:nvSpPr>
        <p:spPr bwMode="gray">
          <a:xfrm>
            <a:off x="803787" y="4116451"/>
            <a:ext cx="3949065" cy="3981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575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500" kern="0" dirty="0"/>
              <a:t>MVC When to Use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D40D31C-D9E7-4DB8-B873-85FD2A9939A0}"/>
              </a:ext>
            </a:extLst>
          </p:cNvPr>
          <p:cNvSpPr txBox="1"/>
          <p:nvPr/>
        </p:nvSpPr>
        <p:spPr>
          <a:xfrm>
            <a:off x="838200" y="4814395"/>
            <a:ext cx="7583170" cy="140102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 </a:t>
            </a:r>
            <a:r>
              <a:rPr sz="16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level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 </a:t>
            </a: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over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generated</a:t>
            </a:r>
            <a:r>
              <a:rPr sz="1600" spc="19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HTML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Separation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1600" spc="-4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Concerns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Highly </a:t>
            </a:r>
            <a:r>
              <a:rPr sz="1600" spc="-5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Testable </a:t>
            </a:r>
            <a:r>
              <a:rPr sz="1600" spc="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</a:t>
            </a:r>
            <a:r>
              <a:rPr sz="1600" spc="-229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</a:t>
            </a:r>
          </a:p>
          <a:p>
            <a:pPr marL="355600" marR="5080" indent="-342900">
              <a:lnSpc>
                <a:spcPct val="100000"/>
              </a:lnSpc>
              <a:spcBef>
                <a:spcPts val="75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Suitable </a:t>
            </a:r>
            <a:r>
              <a:rPr sz="1600" spc="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applications </a:t>
            </a:r>
            <a:r>
              <a:rPr sz="1600" spc="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done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sz="1600" spc="-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large team  </a:t>
            </a:r>
            <a:r>
              <a:rPr sz="1600" spc="2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1600" spc="-4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developers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9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426720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500" spc="25" dirty="0"/>
              <a:t> Key Benefits of ASP.NET MVC 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600200"/>
            <a:ext cx="7326312" cy="2047354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Full control over your HTML, JavaScript , and URLs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Leverage existing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ASP.Net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 new presentation option for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ASP.Net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 simpler way to program </a:t>
            </a:r>
            <a:r>
              <a:rPr lang="en-US" dirty="0" err="1">
                <a:solidFill>
                  <a:schemeClr val="bg1">
                    <a:lumMod val="10000"/>
                  </a:schemeClr>
                </a:solidFill>
              </a:rPr>
              <a:t>Asp.Net</a:t>
            </a:r>
            <a:endParaRPr lang="en-US" dirty="0">
              <a:solidFill>
                <a:schemeClr val="bg1">
                  <a:lumMod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Clear separation of logic: Model, View,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Test-Driven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Support for parallel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739140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500" spc="25" dirty="0"/>
              <a:t>Understanding the structure of an ASP.NET MVC project</a:t>
            </a:r>
            <a:endParaRPr sz="2500" spc="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863090"/>
            <a:ext cx="7659370" cy="15624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 </a:t>
            </a: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directories </a:t>
            </a:r>
            <a:r>
              <a:rPr sz="160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that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make the </a:t>
            </a:r>
            <a:r>
              <a:rPr sz="1600" spc="-1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application  </a:t>
            </a:r>
            <a:r>
              <a:rPr sz="1600" spc="1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work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3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4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View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650"/>
              </a:spcBef>
              <a:buSzPct val="75000"/>
              <a:buChar char="–"/>
              <a:tabLst>
                <a:tab pos="756285" algn="l"/>
                <a:tab pos="756920" algn="l"/>
              </a:tabLst>
            </a:pP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Controller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there </a:t>
            </a:r>
            <a:r>
              <a:rPr sz="1600" spc="-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r>
              <a:rPr sz="1600" spc="3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20" dirty="0">
                <a:solidFill>
                  <a:schemeClr val="tx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default(convention)</a:t>
            </a:r>
            <a:endParaRPr sz="1600" dirty="0">
              <a:solidFill>
                <a:schemeClr val="tx1">
                  <a:lumMod val="5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CED6A12-1451-4341-B1CD-5508D67EB72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4386" y="4267200"/>
            <a:ext cx="8615227" cy="84401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19810" marR="5080" indent="-342900">
              <a:lnSpc>
                <a:spcPct val="102400"/>
              </a:lnSpc>
              <a:spcBef>
                <a:spcPts val="45"/>
              </a:spcBef>
              <a:buSzPct val="76363"/>
              <a:buFont typeface="Wingdings"/>
              <a:buChar char=""/>
              <a:tabLst>
                <a:tab pos="1019810" algn="l"/>
                <a:tab pos="1020444" algn="l"/>
              </a:tabLst>
            </a:pPr>
            <a:r>
              <a:rPr spc="30" dirty="0"/>
              <a:t>The </a:t>
            </a:r>
            <a:r>
              <a:rPr spc="-10" dirty="0"/>
              <a:t>Controllers </a:t>
            </a:r>
            <a:r>
              <a:rPr spc="-40" dirty="0"/>
              <a:t>is </a:t>
            </a:r>
            <a:r>
              <a:rPr spc="10" dirty="0"/>
              <a:t>appended </a:t>
            </a:r>
            <a:r>
              <a:rPr dirty="0"/>
              <a:t>to </a:t>
            </a:r>
            <a:r>
              <a:rPr spc="15" dirty="0"/>
              <a:t>the name </a:t>
            </a:r>
            <a:r>
              <a:rPr spc="25" dirty="0"/>
              <a:t>of </a:t>
            </a:r>
            <a:r>
              <a:rPr spc="15" dirty="0"/>
              <a:t>the  </a:t>
            </a:r>
            <a:r>
              <a:rPr spc="-5" dirty="0"/>
              <a:t>Controller</a:t>
            </a:r>
          </a:p>
          <a:p>
            <a:pPr marL="1019810" marR="163195" indent="-342900">
              <a:lnSpc>
                <a:spcPct val="101299"/>
              </a:lnSpc>
              <a:spcBef>
                <a:spcPts val="715"/>
              </a:spcBef>
              <a:buSzPct val="76363"/>
              <a:buFont typeface="Wingdings"/>
              <a:buChar char=""/>
              <a:tabLst>
                <a:tab pos="1019810" algn="l"/>
                <a:tab pos="1020444" algn="l"/>
                <a:tab pos="6980555" algn="l"/>
              </a:tabLst>
            </a:pPr>
            <a:r>
              <a:rPr spc="30" dirty="0"/>
              <a:t>The </a:t>
            </a:r>
            <a:r>
              <a:rPr spc="-20" dirty="0"/>
              <a:t>Views </a:t>
            </a:r>
            <a:r>
              <a:rPr dirty="0"/>
              <a:t>that </a:t>
            </a:r>
            <a:r>
              <a:rPr spc="-15" dirty="0"/>
              <a:t>are </a:t>
            </a:r>
            <a:r>
              <a:rPr spc="-30" dirty="0"/>
              <a:t>tied </a:t>
            </a:r>
            <a:r>
              <a:rPr spc="-25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spc="-10" dirty="0"/>
              <a:t>Controllers</a:t>
            </a:r>
            <a:r>
              <a:rPr lang="en-US" spc="-10" dirty="0"/>
              <a:t> </a:t>
            </a:r>
            <a:r>
              <a:rPr spc="-20" dirty="0"/>
              <a:t>reside </a:t>
            </a:r>
            <a:r>
              <a:rPr spc="-35" dirty="0"/>
              <a:t>in  </a:t>
            </a:r>
            <a:r>
              <a:rPr spc="10" dirty="0"/>
              <a:t>a </a:t>
            </a:r>
            <a:r>
              <a:rPr spc="-5" dirty="0"/>
              <a:t>directory </a:t>
            </a:r>
            <a:r>
              <a:rPr spc="20" dirty="0"/>
              <a:t>under </a:t>
            </a:r>
            <a:r>
              <a:rPr spc="-25" dirty="0"/>
              <a:t>Views </a:t>
            </a:r>
            <a:r>
              <a:rPr spc="-15" dirty="0"/>
              <a:t>with </a:t>
            </a:r>
            <a:r>
              <a:rPr spc="10" dirty="0"/>
              <a:t>the </a:t>
            </a:r>
            <a:r>
              <a:rPr spc="-10" dirty="0"/>
              <a:t>Controller  </a:t>
            </a:r>
            <a:r>
              <a:rPr spc="15" dirty="0"/>
              <a:t>name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48105" y="3026067"/>
            <a:ext cx="5561624" cy="430887"/>
          </a:xfrm>
        </p:spPr>
        <p:txBody>
          <a:bodyPr/>
          <a:lstStyle/>
          <a:p>
            <a:pPr marL="12700" algn="ctr" eaLnBrk="0" hangingPunct="0"/>
            <a:r>
              <a:rPr lang="en-IN" sz="2800" b="1" dirty="0">
                <a:cs typeface="Arial" charset="0"/>
              </a:rPr>
              <a:t>ASP.NET MVC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14889548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170</TotalTime>
  <Words>845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Georgia</vt:lpstr>
      <vt:lpstr>Monaco</vt:lpstr>
      <vt:lpstr>open sans</vt:lpstr>
      <vt:lpstr>Segoe UI</vt:lpstr>
      <vt:lpstr>Symbol</vt:lpstr>
      <vt:lpstr>Verdana</vt:lpstr>
      <vt:lpstr>Wingdings</vt:lpstr>
      <vt:lpstr>L&amp;T Infotech</vt:lpstr>
      <vt:lpstr>Custom Design</vt:lpstr>
      <vt:lpstr>1_L&amp;T Infotech</vt:lpstr>
      <vt:lpstr>1_Custom Design</vt:lpstr>
      <vt:lpstr>ASP.NET MVC</vt:lpstr>
      <vt:lpstr>Introduction to different Web Technology </vt:lpstr>
      <vt:lpstr>What is ASP.NET MVC</vt:lpstr>
      <vt:lpstr>MVC Model</vt:lpstr>
      <vt:lpstr>Role of Model, View and Controller</vt:lpstr>
      <vt:lpstr>How ASP.NET MVC Works  Separation Of Concerns</vt:lpstr>
      <vt:lpstr> Key Benefits of ASP.NET MVC </vt:lpstr>
      <vt:lpstr>Understanding the structure of an ASP.NET MVC project</vt:lpstr>
      <vt:lpstr>ASP.NET MVC Architecture </vt:lpstr>
      <vt:lpstr> MVC Page Life Cycle </vt:lpstr>
      <vt:lpstr>Request Process</vt:lpstr>
      <vt:lpstr>URL Routing </vt:lpstr>
      <vt:lpstr>Controller Actions </vt:lpstr>
      <vt:lpstr>Controller Actions </vt:lpstr>
      <vt:lpstr>Razor View Engine </vt:lpstr>
      <vt:lpstr>URL Routing </vt:lpstr>
      <vt:lpstr>Introducing URL Patterns </vt:lpstr>
      <vt:lpstr>PowerPoint Presentation</vt:lpstr>
      <vt:lpstr>Defining Custom Segment Variables</vt:lpstr>
      <vt:lpstr>Generating Outgoing URLs in Views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Iswarya Karthik</cp:lastModifiedBy>
  <cp:revision>26</cp:revision>
  <dcterms:created xsi:type="dcterms:W3CDTF">2018-03-13T04:44:28Z</dcterms:created>
  <dcterms:modified xsi:type="dcterms:W3CDTF">2019-09-18T09:30:26Z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