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6" r:id="rId2"/>
  </p:sldMasterIdLst>
  <p:sldIdLst>
    <p:sldId id="269" r:id="rId3"/>
    <p:sldId id="257" r:id="rId4"/>
    <p:sldId id="258" r:id="rId5"/>
    <p:sldId id="261" r:id="rId6"/>
    <p:sldId id="262" r:id="rId7"/>
    <p:sldId id="263" r:id="rId8"/>
    <p:sldId id="265" r:id="rId9"/>
    <p:sldId id="266" r:id="rId10"/>
    <p:sldId id="267" r:id="rId11"/>
    <p:sldId id="277" r:id="rId12"/>
    <p:sldId id="278" r:id="rId13"/>
    <p:sldId id="279" r:id="rId14"/>
    <p:sldId id="259" r:id="rId15"/>
    <p:sldId id="260" r:id="rId16"/>
    <p:sldId id="281" r:id="rId17"/>
    <p:sldId id="264" r:id="rId18"/>
    <p:sldId id="283" r:id="rId19"/>
    <p:sldId id="284" r:id="rId20"/>
    <p:sldId id="285" r:id="rId21"/>
    <p:sldId id="286" r:id="rId22"/>
    <p:sldId id="287" r:id="rId23"/>
    <p:sldId id="290" r:id="rId24"/>
    <p:sldId id="288" r:id="rId25"/>
    <p:sldId id="289"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4306924"/>
            <a:ext cx="5556738" cy="295275"/>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7650" y="6082521"/>
            <a:ext cx="1369306"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3247" y="356634"/>
            <a:ext cx="689056" cy="68082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335" y="356633"/>
            <a:ext cx="864729" cy="839752"/>
          </a:xfrm>
          <a:prstGeom prst="rect">
            <a:avLst/>
          </a:prstGeom>
        </p:spPr>
      </p:pic>
    </p:spTree>
    <p:extLst>
      <p:ext uri="{BB962C8B-B14F-4D97-AF65-F5344CB8AC3E}">
        <p14:creationId xmlns:p14="http://schemas.microsoft.com/office/powerpoint/2010/main" val="11619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6183"/>
          </a:xfrm>
          <a:prstGeom prst="rect">
            <a:avLst/>
          </a:prstGeom>
        </p:spPr>
        <p:txBody>
          <a:bodyPr/>
          <a:lstStyle/>
          <a:p>
            <a:fld id="{14E39C5E-3938-484F-9F2C-43A53F2F2C23}" type="datetimeFigureOut">
              <a:rPr lang="en-US" smtClean="0"/>
              <a:t>9/18/2019</a:t>
            </a:fld>
            <a:endParaRPr lang="en-US"/>
          </a:p>
        </p:txBody>
      </p:sp>
      <p:sp>
        <p:nvSpPr>
          <p:cNvPr id="3" name="Footer Placeholder 2"/>
          <p:cNvSpPr>
            <a:spLocks noGrp="1"/>
          </p:cNvSpPr>
          <p:nvPr>
            <p:ph type="ftr" sz="quarter" idx="11"/>
          </p:nvPr>
        </p:nvSpPr>
        <p:spPr>
          <a:xfrm>
            <a:off x="3028950" y="6356351"/>
            <a:ext cx="30861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215755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1253630"/>
            <a:ext cx="8615227"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320570"/>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908007"/>
            <a:ext cx="7964402" cy="251364"/>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54048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29294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118690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4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4622" y="159498"/>
            <a:ext cx="5678488" cy="242374"/>
          </a:xfrm>
        </p:spPr>
        <p:txBody>
          <a:bodyPr/>
          <a:lstStyle>
            <a:lvl1pPr>
              <a:defRPr sz="157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899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05101" y="76201"/>
            <a:ext cx="5657851" cy="384721"/>
          </a:xfrm>
        </p:spPr>
        <p:txBody>
          <a:bodyPr/>
          <a:lstStyle/>
          <a:p>
            <a:r>
              <a:rPr lang="en-US"/>
              <a:t>Click to edit Master title style</a:t>
            </a:r>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398970" y="1371601"/>
            <a:ext cx="3946525" cy="223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98970" y="3759202"/>
            <a:ext cx="3946525" cy="2236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7" name="Rectangle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29721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01" y="76201"/>
            <a:ext cx="5721351" cy="384721"/>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98970" y="1371602"/>
            <a:ext cx="3946525"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6" name="Footer Placeholder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49266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34925" y="6616700"/>
            <a:ext cx="3951288" cy="196851"/>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109516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974760"/>
            <a:ext cx="8615227"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320570"/>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18304" y="-49765"/>
            <a:ext cx="688705"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677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6115" y="2381049"/>
            <a:ext cx="2191771" cy="2095903"/>
          </a:xfrm>
          <a:prstGeom prst="rect">
            <a:avLst/>
          </a:prstGeom>
        </p:spPr>
      </p:pic>
    </p:spTree>
    <p:extLst>
      <p:ext uri="{BB962C8B-B14F-4D97-AF65-F5344CB8AC3E}">
        <p14:creationId xmlns:p14="http://schemas.microsoft.com/office/powerpoint/2010/main" val="13606705"/>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3126800"/>
            <a:ext cx="5561624" cy="415498"/>
          </a:xfrm>
        </p:spPr>
        <p:txBody>
          <a:bodyPr/>
          <a:lstStyle/>
          <a:p>
            <a:r>
              <a:rPr lang="en-US" dirty="0"/>
              <a:t>Razor</a:t>
            </a:r>
            <a:r>
              <a:rPr lang="en-US" spc="-65" dirty="0"/>
              <a:t> </a:t>
            </a:r>
            <a:r>
              <a:rPr lang="en-US" spc="-40" dirty="0"/>
              <a:t>Tutorial</a:t>
            </a:r>
            <a:endParaRPr lang="en-US" dirty="0"/>
          </a:p>
        </p:txBody>
      </p:sp>
      <p:sp>
        <p:nvSpPr>
          <p:cNvPr id="5" name="Subtitle 4"/>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a:p>
        </p:txBody>
      </p:sp>
      <p:sp>
        <p:nvSpPr>
          <p:cNvPr id="3" name="Title 2"/>
          <p:cNvSpPr>
            <a:spLocks noGrp="1"/>
          </p:cNvSpPr>
          <p:nvPr>
            <p:ph type="ctrTitle"/>
          </p:nvPr>
        </p:nvSpPr>
        <p:spPr/>
        <p:txBody>
          <a:bodyPr/>
          <a:lstStyle/>
          <a:p>
            <a:r>
              <a:rPr lang="en-IN" dirty="0"/>
              <a:t>VIEWS</a:t>
            </a:r>
          </a:p>
        </p:txBody>
      </p:sp>
    </p:spTree>
    <p:extLst>
      <p:ext uri="{BB962C8B-B14F-4D97-AF65-F5344CB8AC3E}">
        <p14:creationId xmlns:p14="http://schemas.microsoft.com/office/powerpoint/2010/main" val="116701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706614"/>
            <a:ext cx="1328420" cy="398186"/>
          </a:xfrm>
          <a:prstGeom prst="rect">
            <a:avLst/>
          </a:prstGeom>
        </p:spPr>
        <p:txBody>
          <a:bodyPr vert="horz" wrap="square" lIns="0" tIns="13335" rIns="0" bIns="0" rtlCol="0">
            <a:spAutoFit/>
          </a:bodyPr>
          <a:lstStyle/>
          <a:p>
            <a:pPr marL="12700">
              <a:lnSpc>
                <a:spcPct val="100000"/>
              </a:lnSpc>
              <a:spcBef>
                <a:spcPts val="105"/>
              </a:spcBef>
            </a:pPr>
            <a:r>
              <a:rPr sz="2500" spc="-80" dirty="0"/>
              <a:t>V</a:t>
            </a:r>
            <a:r>
              <a:rPr sz="2500" spc="-30" dirty="0"/>
              <a:t>i</a:t>
            </a:r>
            <a:r>
              <a:rPr sz="2500" spc="15" dirty="0"/>
              <a:t>e</a:t>
            </a:r>
            <a:r>
              <a:rPr sz="2500" spc="114" dirty="0"/>
              <a:t>w</a:t>
            </a:r>
            <a:r>
              <a:rPr sz="2500" dirty="0"/>
              <a:t>s</a:t>
            </a:r>
          </a:p>
        </p:txBody>
      </p:sp>
      <p:sp>
        <p:nvSpPr>
          <p:cNvPr id="3" name="object 3"/>
          <p:cNvSpPr txBox="1"/>
          <p:nvPr/>
        </p:nvSpPr>
        <p:spPr>
          <a:xfrm>
            <a:off x="658177" y="4282392"/>
            <a:ext cx="7827645" cy="1509388"/>
          </a:xfrm>
          <a:prstGeom prst="rect">
            <a:avLst/>
          </a:prstGeom>
        </p:spPr>
        <p:txBody>
          <a:bodyPr vert="horz" wrap="square" lIns="0" tIns="5715" rIns="0" bIns="0" rtlCol="0">
            <a:spAutoFit/>
          </a:bodyPr>
          <a:lstStyle/>
          <a:p>
            <a:pPr marL="355600" marR="316230" indent="-342900">
              <a:lnSpc>
                <a:spcPct val="102400"/>
              </a:lnSpc>
              <a:spcBef>
                <a:spcPts val="45"/>
              </a:spcBef>
              <a:buSzPct val="76363"/>
              <a:buFont typeface="Wingdings"/>
              <a:buChar char=""/>
              <a:tabLst>
                <a:tab pos="355600" algn="l"/>
                <a:tab pos="356235" algn="l"/>
                <a:tab pos="3502660" algn="l"/>
              </a:tabLst>
            </a:pPr>
            <a:r>
              <a:rPr lang="en-US" sz="1600" spc="-35" dirty="0">
                <a:solidFill>
                  <a:schemeClr val="accent1">
                    <a:lumMod val="50000"/>
                  </a:schemeClr>
                </a:solidFill>
                <a:latin typeface="Calibri Light" panose="020F0302020204030204" pitchFamily="34" charset="0"/>
                <a:cs typeface="Calibri Light" panose="020F0302020204030204" pitchFamily="34" charset="0"/>
              </a:rPr>
              <a:t>View</a:t>
            </a:r>
            <a:r>
              <a:rPr lang="en-US" sz="1600" spc="254" dirty="0">
                <a:solidFill>
                  <a:schemeClr val="accent1">
                    <a:lumMod val="50000"/>
                  </a:schemeClr>
                </a:solidFill>
                <a:latin typeface="Calibri Light" panose="020F0302020204030204" pitchFamily="34" charset="0"/>
                <a:cs typeface="Calibri Light" panose="020F0302020204030204" pitchFamily="34" charset="0"/>
              </a:rPr>
              <a:t> </a:t>
            </a:r>
            <a:r>
              <a:rPr lang="en-US" sz="1600" spc="-40" dirty="0">
                <a:solidFill>
                  <a:schemeClr val="accent1">
                    <a:lumMod val="50000"/>
                  </a:schemeClr>
                </a:solidFill>
                <a:latin typeface="Calibri Light" panose="020F0302020204030204" pitchFamily="34" charset="0"/>
                <a:cs typeface="Calibri Light" panose="020F0302020204030204" pitchFamily="34" charset="0"/>
              </a:rPr>
              <a:t>is</a:t>
            </a:r>
            <a:r>
              <a:rPr lang="en-US" sz="1600" spc="114" dirty="0">
                <a:solidFill>
                  <a:schemeClr val="accent1">
                    <a:lumMod val="50000"/>
                  </a:schemeClr>
                </a:solidFill>
                <a:latin typeface="Calibri Light" panose="020F0302020204030204" pitchFamily="34" charset="0"/>
                <a:cs typeface="Calibri Light" panose="020F0302020204030204" pitchFamily="34" charset="0"/>
              </a:rPr>
              <a:t> </a:t>
            </a:r>
            <a:r>
              <a:rPr lang="en-US" sz="1600" spc="-10" dirty="0">
                <a:solidFill>
                  <a:schemeClr val="accent1">
                    <a:lumMod val="50000"/>
                  </a:schemeClr>
                </a:solidFill>
                <a:latin typeface="Calibri Light" panose="020F0302020204030204" pitchFamily="34" charset="0"/>
                <a:cs typeface="Calibri Light" panose="020F0302020204030204" pitchFamily="34" charset="0"/>
              </a:rPr>
              <a:t>responsible </a:t>
            </a:r>
            <a:r>
              <a:rPr lang="en-US" sz="1600" spc="10" dirty="0">
                <a:solidFill>
                  <a:schemeClr val="accent1">
                    <a:lumMod val="50000"/>
                  </a:schemeClr>
                </a:solidFill>
                <a:latin typeface="Calibri Light" panose="020F0302020204030204" pitchFamily="34" charset="0"/>
                <a:cs typeface="Calibri Light" panose="020F0302020204030204" pitchFamily="34" charset="0"/>
              </a:rPr>
              <a:t>for </a:t>
            </a:r>
            <a:r>
              <a:rPr lang="en-US" sz="1600" spc="-15" dirty="0">
                <a:solidFill>
                  <a:schemeClr val="accent1">
                    <a:lumMod val="50000"/>
                  </a:schemeClr>
                </a:solidFill>
                <a:latin typeface="Calibri Light" panose="020F0302020204030204" pitchFamily="34" charset="0"/>
                <a:cs typeface="Calibri Light" panose="020F0302020204030204" pitchFamily="34" charset="0"/>
              </a:rPr>
              <a:t>providing </a:t>
            </a:r>
            <a:r>
              <a:rPr lang="en-US" sz="1600" spc="15" dirty="0">
                <a:solidFill>
                  <a:schemeClr val="accent1">
                    <a:lumMod val="50000"/>
                  </a:schemeClr>
                </a:solidFill>
                <a:latin typeface="Calibri Light" panose="020F0302020204030204" pitchFamily="34" charset="0"/>
                <a:cs typeface="Calibri Light" panose="020F0302020204030204" pitchFamily="34" charset="0"/>
              </a:rPr>
              <a:t>the </a:t>
            </a:r>
            <a:r>
              <a:rPr lang="en-US" sz="1600" spc="20" dirty="0">
                <a:solidFill>
                  <a:schemeClr val="accent1">
                    <a:lumMod val="50000"/>
                  </a:schemeClr>
                </a:solidFill>
                <a:latin typeface="Calibri Light" panose="020F0302020204030204" pitchFamily="34" charset="0"/>
                <a:cs typeface="Calibri Light" panose="020F0302020204030204" pitchFamily="34" charset="0"/>
              </a:rPr>
              <a:t>UI </a:t>
            </a:r>
            <a:r>
              <a:rPr lang="en-US" sz="1600" dirty="0">
                <a:solidFill>
                  <a:schemeClr val="accent1">
                    <a:lumMod val="50000"/>
                  </a:schemeClr>
                </a:solidFill>
                <a:latin typeface="Calibri Light" panose="020F0302020204030204" pitchFamily="34" charset="0"/>
                <a:cs typeface="Calibri Light" panose="020F0302020204030204" pitchFamily="34" charset="0"/>
              </a:rPr>
              <a:t>to </a:t>
            </a:r>
            <a:r>
              <a:rPr lang="en-US" sz="1600" spc="15" dirty="0">
                <a:solidFill>
                  <a:schemeClr val="accent1">
                    <a:lumMod val="50000"/>
                  </a:schemeClr>
                </a:solidFill>
                <a:latin typeface="Calibri Light" panose="020F0302020204030204" pitchFamily="34" charset="0"/>
                <a:cs typeface="Calibri Light" panose="020F0302020204030204" pitchFamily="34" charset="0"/>
              </a:rPr>
              <a:t>the  </a:t>
            </a:r>
            <a:r>
              <a:rPr lang="en-US" sz="1600" spc="-5" dirty="0">
                <a:solidFill>
                  <a:schemeClr val="accent1">
                    <a:lumMod val="50000"/>
                  </a:schemeClr>
                </a:solidFill>
                <a:latin typeface="Calibri Light" panose="020F0302020204030204" pitchFamily="34" charset="0"/>
                <a:cs typeface="Calibri Light" panose="020F0302020204030204" pitchFamily="34" charset="0"/>
              </a:rPr>
              <a:t>user</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355600" marR="375920" indent="-342900">
              <a:lnSpc>
                <a:spcPct val="102400"/>
              </a:lnSpc>
              <a:spcBef>
                <a:spcPts val="680"/>
              </a:spcBef>
              <a:buSzPct val="76363"/>
              <a:buFont typeface="Wingdings"/>
              <a:buChar char=""/>
              <a:tabLst>
                <a:tab pos="355600" algn="l"/>
                <a:tab pos="356235" algn="l"/>
              </a:tabLst>
            </a:pPr>
            <a:r>
              <a:rPr lang="en-US" sz="1600" spc="-35" dirty="0">
                <a:solidFill>
                  <a:schemeClr val="accent1">
                    <a:lumMod val="50000"/>
                  </a:schemeClr>
                </a:solidFill>
                <a:latin typeface="Calibri Light" panose="020F0302020204030204" pitchFamily="34" charset="0"/>
                <a:cs typeface="Calibri Light" panose="020F0302020204030204" pitchFamily="34" charset="0"/>
              </a:rPr>
              <a:t>View </a:t>
            </a:r>
            <a:r>
              <a:rPr lang="en-US" sz="1600" dirty="0">
                <a:solidFill>
                  <a:schemeClr val="accent1">
                    <a:lumMod val="50000"/>
                  </a:schemeClr>
                </a:solidFill>
                <a:latin typeface="Calibri Light" panose="020F0302020204030204" pitchFamily="34" charset="0"/>
                <a:cs typeface="Calibri Light" panose="020F0302020204030204" pitchFamily="34" charset="0"/>
              </a:rPr>
              <a:t>transforms </a:t>
            </a:r>
            <a:r>
              <a:rPr lang="en-US" sz="1600" spc="15" dirty="0">
                <a:solidFill>
                  <a:schemeClr val="accent1">
                    <a:lumMod val="50000"/>
                  </a:schemeClr>
                </a:solidFill>
                <a:latin typeface="Calibri Light" panose="020F0302020204030204" pitchFamily="34" charset="0"/>
                <a:cs typeface="Calibri Light" panose="020F0302020204030204" pitchFamily="34" charset="0"/>
              </a:rPr>
              <a:t>the Model </a:t>
            </a:r>
            <a:r>
              <a:rPr lang="en-US" sz="1600" dirty="0">
                <a:solidFill>
                  <a:schemeClr val="accent1">
                    <a:lumMod val="50000"/>
                  </a:schemeClr>
                </a:solidFill>
                <a:latin typeface="Calibri Light" panose="020F0302020204030204" pitchFamily="34" charset="0"/>
                <a:cs typeface="Calibri Light" panose="020F0302020204030204" pitchFamily="34" charset="0"/>
              </a:rPr>
              <a:t>data to </a:t>
            </a:r>
            <a:r>
              <a:rPr lang="en-US" sz="1600" spc="15" dirty="0">
                <a:solidFill>
                  <a:schemeClr val="accent1">
                    <a:lumMod val="50000"/>
                  </a:schemeClr>
                </a:solidFill>
                <a:latin typeface="Calibri Light" panose="020F0302020204030204" pitchFamily="34" charset="0"/>
                <a:cs typeface="Calibri Light" panose="020F0302020204030204" pitchFamily="34" charset="0"/>
              </a:rPr>
              <a:t>the </a:t>
            </a:r>
            <a:r>
              <a:rPr lang="en-US" sz="1600" dirty="0">
                <a:solidFill>
                  <a:schemeClr val="accent1">
                    <a:lumMod val="50000"/>
                  </a:schemeClr>
                </a:solidFill>
                <a:latin typeface="Calibri Light" panose="020F0302020204030204" pitchFamily="34" charset="0"/>
                <a:cs typeface="Calibri Light" panose="020F0302020204030204" pitchFamily="34" charset="0"/>
              </a:rPr>
              <a:t>format  </a:t>
            </a:r>
            <a:r>
              <a:rPr lang="en-US" sz="1600" spc="-35" dirty="0">
                <a:solidFill>
                  <a:schemeClr val="accent1">
                    <a:lumMod val="50000"/>
                  </a:schemeClr>
                </a:solidFill>
                <a:latin typeface="Calibri Light" panose="020F0302020204030204" pitchFamily="34" charset="0"/>
                <a:cs typeface="Calibri Light" panose="020F0302020204030204" pitchFamily="34" charset="0"/>
              </a:rPr>
              <a:t>in </a:t>
            </a:r>
            <a:r>
              <a:rPr lang="en-US" sz="1600" spc="10" dirty="0">
                <a:solidFill>
                  <a:schemeClr val="accent1">
                    <a:lumMod val="50000"/>
                  </a:schemeClr>
                </a:solidFill>
                <a:latin typeface="Calibri Light" panose="020F0302020204030204" pitchFamily="34" charset="0"/>
                <a:cs typeface="Calibri Light" panose="020F0302020204030204" pitchFamily="34" charset="0"/>
              </a:rPr>
              <a:t>which </a:t>
            </a:r>
            <a:r>
              <a:rPr lang="en-US" sz="1600" spc="-40" dirty="0">
                <a:solidFill>
                  <a:schemeClr val="accent1">
                    <a:lumMod val="50000"/>
                  </a:schemeClr>
                </a:solidFill>
                <a:latin typeface="Calibri Light" panose="020F0302020204030204" pitchFamily="34" charset="0"/>
                <a:cs typeface="Calibri Light" panose="020F0302020204030204" pitchFamily="34" charset="0"/>
              </a:rPr>
              <a:t>it </a:t>
            </a:r>
            <a:r>
              <a:rPr lang="en-US" sz="1600" spc="5" dirty="0">
                <a:solidFill>
                  <a:schemeClr val="accent1">
                    <a:lumMod val="50000"/>
                  </a:schemeClr>
                </a:solidFill>
                <a:latin typeface="Calibri Light" panose="020F0302020204030204" pitchFamily="34" charset="0"/>
                <a:cs typeface="Calibri Light" panose="020F0302020204030204" pitchFamily="34" charset="0"/>
              </a:rPr>
              <a:t>needs </a:t>
            </a:r>
            <a:r>
              <a:rPr lang="en-US" sz="1600" dirty="0">
                <a:solidFill>
                  <a:schemeClr val="accent1">
                    <a:lumMod val="50000"/>
                  </a:schemeClr>
                </a:solidFill>
                <a:latin typeface="Calibri Light" panose="020F0302020204030204" pitchFamily="34" charset="0"/>
                <a:cs typeface="Calibri Light" panose="020F0302020204030204" pitchFamily="34" charset="0"/>
              </a:rPr>
              <a:t>to </a:t>
            </a:r>
            <a:r>
              <a:rPr lang="en-US" sz="1600" spc="25" dirty="0">
                <a:solidFill>
                  <a:schemeClr val="accent1">
                    <a:lumMod val="50000"/>
                  </a:schemeClr>
                </a:solidFill>
                <a:latin typeface="Calibri Light" panose="020F0302020204030204" pitchFamily="34" charset="0"/>
                <a:cs typeface="Calibri Light" panose="020F0302020204030204" pitchFamily="34" charset="0"/>
              </a:rPr>
              <a:t>be </a:t>
            </a:r>
            <a:r>
              <a:rPr lang="en-US" sz="1600" spc="-5" dirty="0">
                <a:solidFill>
                  <a:schemeClr val="accent1">
                    <a:lumMod val="50000"/>
                  </a:schemeClr>
                </a:solidFill>
                <a:latin typeface="Calibri Light" panose="020F0302020204030204" pitchFamily="34" charset="0"/>
                <a:cs typeface="Calibri Light" panose="020F0302020204030204" pitchFamily="34" charset="0"/>
              </a:rPr>
              <a:t>presented </a:t>
            </a:r>
            <a:r>
              <a:rPr lang="en-US" sz="1600" dirty="0">
                <a:solidFill>
                  <a:schemeClr val="accent1">
                    <a:lumMod val="50000"/>
                  </a:schemeClr>
                </a:solidFill>
                <a:latin typeface="Calibri Light" panose="020F0302020204030204" pitchFamily="34" charset="0"/>
                <a:cs typeface="Calibri Light" panose="020F0302020204030204" pitchFamily="34" charset="0"/>
              </a:rPr>
              <a:t>to </a:t>
            </a:r>
            <a:r>
              <a:rPr lang="en-US" sz="1600" spc="15" dirty="0">
                <a:solidFill>
                  <a:schemeClr val="accent1">
                    <a:lumMod val="50000"/>
                  </a:schemeClr>
                </a:solidFill>
                <a:latin typeface="Calibri Light" panose="020F0302020204030204" pitchFamily="34" charset="0"/>
                <a:cs typeface="Calibri Light" panose="020F0302020204030204" pitchFamily="34" charset="0"/>
              </a:rPr>
              <a:t>the</a:t>
            </a:r>
            <a:r>
              <a:rPr lang="en-US" sz="1600" spc="170" dirty="0">
                <a:solidFill>
                  <a:schemeClr val="accent1">
                    <a:lumMod val="50000"/>
                  </a:schemeClr>
                </a:solidFill>
                <a:latin typeface="Calibri Light" panose="020F0302020204030204" pitchFamily="34" charset="0"/>
                <a:cs typeface="Calibri Light" panose="020F0302020204030204" pitchFamily="34" charset="0"/>
              </a:rPr>
              <a:t> </a:t>
            </a:r>
            <a:r>
              <a:rPr lang="en-US" sz="1600" spc="-5" dirty="0">
                <a:solidFill>
                  <a:schemeClr val="accent1">
                    <a:lumMod val="50000"/>
                  </a:schemeClr>
                </a:solidFill>
                <a:latin typeface="Calibri Light" panose="020F0302020204030204" pitchFamily="34" charset="0"/>
                <a:cs typeface="Calibri Light" panose="020F0302020204030204" pitchFamily="34" charset="0"/>
              </a:rPr>
              <a:t>user</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355600" marR="5080" indent="-342900">
              <a:lnSpc>
                <a:spcPct val="102400"/>
              </a:lnSpc>
              <a:spcBef>
                <a:spcPts val="600"/>
              </a:spcBef>
              <a:buSzPct val="76363"/>
              <a:buFont typeface="Wingdings"/>
              <a:buChar char=""/>
              <a:tabLst>
                <a:tab pos="355600" algn="l"/>
                <a:tab pos="356235" algn="l"/>
              </a:tabLst>
            </a:pPr>
            <a:r>
              <a:rPr lang="en-US" sz="1600" spc="30" dirty="0">
                <a:solidFill>
                  <a:schemeClr val="accent1">
                    <a:lumMod val="50000"/>
                  </a:schemeClr>
                </a:solidFill>
                <a:latin typeface="Calibri Light" panose="020F0302020204030204" pitchFamily="34" charset="0"/>
                <a:cs typeface="Calibri Light" panose="020F0302020204030204" pitchFamily="34" charset="0"/>
              </a:rPr>
              <a:t>The </a:t>
            </a:r>
            <a:r>
              <a:rPr lang="en-US" sz="1600" spc="-35" dirty="0">
                <a:solidFill>
                  <a:schemeClr val="accent1">
                    <a:lumMod val="50000"/>
                  </a:schemeClr>
                </a:solidFill>
                <a:latin typeface="Calibri Light" panose="020F0302020204030204" pitchFamily="34" charset="0"/>
                <a:cs typeface="Calibri Light" panose="020F0302020204030204" pitchFamily="34" charset="0"/>
              </a:rPr>
              <a:t>views </a:t>
            </a:r>
            <a:r>
              <a:rPr lang="en-US" sz="1600" spc="-15" dirty="0">
                <a:solidFill>
                  <a:schemeClr val="accent1">
                    <a:lumMod val="50000"/>
                  </a:schemeClr>
                </a:solidFill>
                <a:latin typeface="Calibri Light" panose="020F0302020204030204" pitchFamily="34" charset="0"/>
                <a:cs typeface="Calibri Light" panose="020F0302020204030204" pitchFamily="34" charset="0"/>
              </a:rPr>
              <a:t>are </a:t>
            </a:r>
            <a:r>
              <a:rPr lang="en-US" sz="1600" spc="5" dirty="0">
                <a:solidFill>
                  <a:schemeClr val="accent1">
                    <a:lumMod val="50000"/>
                  </a:schemeClr>
                </a:solidFill>
                <a:latin typeface="Calibri Light" panose="020F0302020204030204" pitchFamily="34" charset="0"/>
                <a:cs typeface="Calibri Light" panose="020F0302020204030204" pitchFamily="34" charset="0"/>
              </a:rPr>
              <a:t>added </a:t>
            </a:r>
            <a:r>
              <a:rPr lang="en-US" sz="1600" dirty="0">
                <a:solidFill>
                  <a:schemeClr val="accent1">
                    <a:lumMod val="50000"/>
                  </a:schemeClr>
                </a:solidFill>
                <a:latin typeface="Calibri Light" panose="020F0302020204030204" pitchFamily="34" charset="0"/>
                <a:cs typeface="Calibri Light" panose="020F0302020204030204" pitchFamily="34" charset="0"/>
              </a:rPr>
              <a:t>to </a:t>
            </a:r>
            <a:r>
              <a:rPr lang="en-US" sz="1600" spc="15" dirty="0">
                <a:solidFill>
                  <a:schemeClr val="accent1">
                    <a:lumMod val="50000"/>
                  </a:schemeClr>
                </a:solidFill>
                <a:latin typeface="Calibri Light" panose="020F0302020204030204" pitchFamily="34" charset="0"/>
                <a:cs typeface="Calibri Light" panose="020F0302020204030204" pitchFamily="34" charset="0"/>
              </a:rPr>
              <a:t>the </a:t>
            </a:r>
            <a:r>
              <a:rPr lang="en-US" sz="1600" spc="-20" dirty="0">
                <a:solidFill>
                  <a:schemeClr val="accent1">
                    <a:lumMod val="50000"/>
                  </a:schemeClr>
                </a:solidFill>
                <a:latin typeface="Calibri Light" panose="020F0302020204030204" pitchFamily="34" charset="0"/>
                <a:cs typeface="Calibri Light" panose="020F0302020204030204" pitchFamily="34" charset="0"/>
              </a:rPr>
              <a:t>Views </a:t>
            </a:r>
            <a:r>
              <a:rPr lang="en-US" sz="1600" dirty="0">
                <a:solidFill>
                  <a:schemeClr val="accent1">
                    <a:lumMod val="50000"/>
                  </a:schemeClr>
                </a:solidFill>
                <a:latin typeface="Calibri Light" panose="020F0302020204030204" pitchFamily="34" charset="0"/>
                <a:cs typeface="Calibri Light" panose="020F0302020204030204" pitchFamily="34" charset="0"/>
              </a:rPr>
              <a:t>Folder </a:t>
            </a:r>
            <a:r>
              <a:rPr lang="en-US" sz="1600" spc="20" dirty="0">
                <a:solidFill>
                  <a:schemeClr val="accent1">
                    <a:lumMod val="50000"/>
                  </a:schemeClr>
                </a:solidFill>
                <a:latin typeface="Calibri Light" panose="020F0302020204030204" pitchFamily="34" charset="0"/>
                <a:cs typeface="Calibri Light" panose="020F0302020204030204" pitchFamily="34" charset="0"/>
              </a:rPr>
              <a:t>under  </a:t>
            </a:r>
            <a:r>
              <a:rPr lang="en-US" sz="1600" spc="10" dirty="0">
                <a:solidFill>
                  <a:schemeClr val="accent1">
                    <a:lumMod val="50000"/>
                  </a:schemeClr>
                </a:solidFill>
                <a:latin typeface="Calibri Light" panose="020F0302020204030204" pitchFamily="34" charset="0"/>
                <a:cs typeface="Calibri Light" panose="020F0302020204030204" pitchFamily="34" charset="0"/>
              </a:rPr>
              <a:t>a </a:t>
            </a:r>
            <a:r>
              <a:rPr lang="en-US" sz="1600" dirty="0">
                <a:solidFill>
                  <a:schemeClr val="accent1">
                    <a:lumMod val="50000"/>
                  </a:schemeClr>
                </a:solidFill>
                <a:latin typeface="Calibri Light" panose="020F0302020204030204" pitchFamily="34" charset="0"/>
                <a:cs typeface="Calibri Light" panose="020F0302020204030204" pitchFamily="34" charset="0"/>
              </a:rPr>
              <a:t>subfolder </a:t>
            </a:r>
            <a:r>
              <a:rPr lang="en-US" sz="1600" spc="-15" dirty="0">
                <a:solidFill>
                  <a:schemeClr val="accent1">
                    <a:lumMod val="50000"/>
                  </a:schemeClr>
                </a:solidFill>
                <a:latin typeface="Calibri Light" panose="020F0302020204030204" pitchFamily="34" charset="0"/>
                <a:cs typeface="Calibri Light" panose="020F0302020204030204" pitchFamily="34" charset="0"/>
              </a:rPr>
              <a:t>with </a:t>
            </a:r>
            <a:r>
              <a:rPr lang="en-US" sz="1600" spc="10" dirty="0">
                <a:solidFill>
                  <a:schemeClr val="accent1">
                    <a:lumMod val="50000"/>
                  </a:schemeClr>
                </a:solidFill>
                <a:latin typeface="Calibri Light" panose="020F0302020204030204" pitchFamily="34" charset="0"/>
                <a:cs typeface="Calibri Light" panose="020F0302020204030204" pitchFamily="34" charset="0"/>
              </a:rPr>
              <a:t>a </a:t>
            </a:r>
            <a:r>
              <a:rPr lang="en-US" sz="1600" spc="-5" dirty="0">
                <a:solidFill>
                  <a:schemeClr val="accent1">
                    <a:lumMod val="50000"/>
                  </a:schemeClr>
                </a:solidFill>
                <a:latin typeface="Calibri Light" panose="020F0302020204030204" pitchFamily="34" charset="0"/>
                <a:cs typeface="Calibri Light" panose="020F0302020204030204" pitchFamily="34" charset="0"/>
              </a:rPr>
              <a:t>Controller</a:t>
            </a:r>
            <a:r>
              <a:rPr lang="en-US" sz="1600" spc="700" dirty="0">
                <a:solidFill>
                  <a:schemeClr val="accent1">
                    <a:lumMod val="50000"/>
                  </a:schemeClr>
                </a:solidFill>
                <a:latin typeface="Calibri Light" panose="020F0302020204030204" pitchFamily="34" charset="0"/>
                <a:cs typeface="Calibri Light" panose="020F0302020204030204" pitchFamily="34" charset="0"/>
              </a:rPr>
              <a:t> </a:t>
            </a:r>
            <a:r>
              <a:rPr lang="en-US" sz="1600" spc="5" dirty="0">
                <a:solidFill>
                  <a:schemeClr val="accent1">
                    <a:lumMod val="50000"/>
                  </a:schemeClr>
                </a:solidFill>
                <a:latin typeface="Calibri Light" panose="020F0302020204030204" pitchFamily="34" charset="0"/>
                <a:cs typeface="Calibri Light" panose="020F0302020204030204" pitchFamily="34" charset="0"/>
              </a:rPr>
              <a:t>name.</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355600" marR="701040" indent="-342900">
              <a:lnSpc>
                <a:spcPct val="102400"/>
              </a:lnSpc>
              <a:spcBef>
                <a:spcPts val="675"/>
              </a:spcBef>
              <a:buSzPct val="76363"/>
              <a:buFont typeface="Wingdings"/>
              <a:buChar char=""/>
              <a:tabLst>
                <a:tab pos="355600" algn="l"/>
                <a:tab pos="356235" algn="l"/>
              </a:tabLst>
            </a:pPr>
            <a:r>
              <a:rPr lang="en-US" sz="1600" spc="30" dirty="0">
                <a:solidFill>
                  <a:schemeClr val="accent1">
                    <a:lumMod val="50000"/>
                  </a:schemeClr>
                </a:solidFill>
                <a:latin typeface="Calibri Light" panose="020F0302020204030204" pitchFamily="34" charset="0"/>
                <a:cs typeface="Calibri Light" panose="020F0302020204030204" pitchFamily="34" charset="0"/>
              </a:rPr>
              <a:t>The </a:t>
            </a:r>
            <a:r>
              <a:rPr lang="en-US" sz="1600" spc="-50" dirty="0">
                <a:solidFill>
                  <a:schemeClr val="accent1">
                    <a:lumMod val="50000"/>
                  </a:schemeClr>
                </a:solidFill>
                <a:latin typeface="Calibri Light" panose="020F0302020204030204" pitchFamily="34" charset="0"/>
                <a:cs typeface="Calibri Light" panose="020F0302020204030204" pitchFamily="34" charset="0"/>
              </a:rPr>
              <a:t>view </a:t>
            </a:r>
            <a:r>
              <a:rPr lang="en-US" sz="1600" spc="15" dirty="0">
                <a:solidFill>
                  <a:schemeClr val="accent1">
                    <a:lumMod val="50000"/>
                  </a:schemeClr>
                </a:solidFill>
                <a:latin typeface="Calibri Light" panose="020F0302020204030204" pitchFamily="34" charset="0"/>
                <a:cs typeface="Calibri Light" panose="020F0302020204030204" pitchFamily="34" charset="0"/>
              </a:rPr>
              <a:t>name </a:t>
            </a:r>
            <a:r>
              <a:rPr lang="en-US" sz="1600" spc="-40" dirty="0">
                <a:solidFill>
                  <a:schemeClr val="accent1">
                    <a:lumMod val="50000"/>
                  </a:schemeClr>
                </a:solidFill>
                <a:latin typeface="Calibri Light" panose="020F0302020204030204" pitchFamily="34" charset="0"/>
                <a:cs typeface="Calibri Light" panose="020F0302020204030204" pitchFamily="34" charset="0"/>
              </a:rPr>
              <a:t>is </a:t>
            </a:r>
            <a:r>
              <a:rPr lang="en-US" sz="1600" spc="10" dirty="0">
                <a:solidFill>
                  <a:schemeClr val="accent1">
                    <a:lumMod val="50000"/>
                  </a:schemeClr>
                </a:solidFill>
                <a:latin typeface="Calibri Light" panose="020F0302020204030204" pitchFamily="34" charset="0"/>
                <a:cs typeface="Calibri Light" panose="020F0302020204030204" pitchFamily="34" charset="0"/>
              </a:rPr>
              <a:t>mapped </a:t>
            </a:r>
            <a:r>
              <a:rPr lang="en-US" sz="1600" dirty="0">
                <a:solidFill>
                  <a:schemeClr val="accent1">
                    <a:lumMod val="50000"/>
                  </a:schemeClr>
                </a:solidFill>
                <a:latin typeface="Calibri Light" panose="020F0302020204030204" pitchFamily="34" charset="0"/>
                <a:cs typeface="Calibri Light" panose="020F0302020204030204" pitchFamily="34" charset="0"/>
              </a:rPr>
              <a:t>to </a:t>
            </a:r>
            <a:r>
              <a:rPr lang="en-US" sz="1600" spc="15" dirty="0">
                <a:solidFill>
                  <a:schemeClr val="accent1">
                    <a:lumMod val="50000"/>
                  </a:schemeClr>
                </a:solidFill>
                <a:latin typeface="Calibri Light" panose="020F0302020204030204" pitchFamily="34" charset="0"/>
                <a:cs typeface="Calibri Light" panose="020F0302020204030204" pitchFamily="34" charset="0"/>
              </a:rPr>
              <a:t>the </a:t>
            </a:r>
            <a:r>
              <a:rPr lang="en-US" sz="1600" spc="-5" dirty="0">
                <a:solidFill>
                  <a:schemeClr val="accent1">
                    <a:lumMod val="50000"/>
                  </a:schemeClr>
                </a:solidFill>
                <a:latin typeface="Calibri Light" panose="020F0302020204030204" pitchFamily="34" charset="0"/>
                <a:cs typeface="Calibri Light" panose="020F0302020204030204" pitchFamily="34" charset="0"/>
              </a:rPr>
              <a:t>Controller  </a:t>
            </a:r>
            <a:r>
              <a:rPr lang="en-US" sz="1600" spc="5" dirty="0">
                <a:solidFill>
                  <a:schemeClr val="accent1">
                    <a:lumMod val="50000"/>
                  </a:schemeClr>
                </a:solidFill>
                <a:latin typeface="Calibri Light" panose="020F0302020204030204" pitchFamily="34" charset="0"/>
                <a:cs typeface="Calibri Light" panose="020F0302020204030204" pitchFamily="34" charset="0"/>
              </a:rPr>
              <a:t>Action</a:t>
            </a:r>
            <a:r>
              <a:rPr lang="en-US" sz="1600" spc="85" dirty="0">
                <a:solidFill>
                  <a:schemeClr val="accent1">
                    <a:lumMod val="50000"/>
                  </a:schemeClr>
                </a:solidFill>
                <a:latin typeface="Calibri Light" panose="020F0302020204030204" pitchFamily="34" charset="0"/>
                <a:cs typeface="Calibri Light" panose="020F0302020204030204" pitchFamily="34" charset="0"/>
              </a:rPr>
              <a:t> </a:t>
            </a:r>
            <a:r>
              <a:rPr lang="en-US" sz="1600" spc="10" dirty="0">
                <a:solidFill>
                  <a:schemeClr val="accent1">
                    <a:lumMod val="50000"/>
                  </a:schemeClr>
                </a:solidFill>
                <a:latin typeface="Calibri Light" panose="020F0302020204030204" pitchFamily="34" charset="0"/>
                <a:cs typeface="Calibri Light" panose="020F0302020204030204" pitchFamily="34" charset="0"/>
              </a:rPr>
              <a:t>Name</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27BC81CD-1FBE-427C-9727-0CFE11E56757}"/>
              </a:ext>
            </a:extLst>
          </p:cNvPr>
          <p:cNvSpPr/>
          <p:nvPr/>
        </p:nvSpPr>
        <p:spPr>
          <a:xfrm>
            <a:off x="533400" y="609600"/>
            <a:ext cx="1422184" cy="369332"/>
          </a:xfrm>
          <a:prstGeom prst="rect">
            <a:avLst/>
          </a:prstGeom>
        </p:spPr>
        <p:txBody>
          <a:bodyPr wrap="none">
            <a:spAutoFit/>
          </a:bodyPr>
          <a:lstStyle/>
          <a:p>
            <a:r>
              <a:rPr lang="en-US" dirty="0">
                <a:solidFill>
                  <a:srgbClr val="272727"/>
                </a:solidFill>
                <a:latin typeface="Segoe UI" panose="020B0502040204020203" pitchFamily="34" charset="0"/>
              </a:rPr>
              <a:t>View Engine</a:t>
            </a:r>
            <a:endParaRPr lang="en-US" dirty="0"/>
          </a:p>
        </p:txBody>
      </p:sp>
      <p:sp>
        <p:nvSpPr>
          <p:cNvPr id="5" name="Rectangle 4">
            <a:extLst>
              <a:ext uri="{FF2B5EF4-FFF2-40B4-BE49-F238E27FC236}">
                <a16:creationId xmlns:a16="http://schemas.microsoft.com/office/drawing/2014/main" id="{70BF2B1D-64E5-4BE5-9AB9-9FA9798143D8}"/>
              </a:ext>
            </a:extLst>
          </p:cNvPr>
          <p:cNvSpPr/>
          <p:nvPr/>
        </p:nvSpPr>
        <p:spPr>
          <a:xfrm>
            <a:off x="525087" y="998031"/>
            <a:ext cx="8618913" cy="27238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161616"/>
                </a:solidFill>
                <a:latin typeface="Segoe UI" panose="020B0502040204020203" pitchFamily="34" charset="0"/>
              </a:rPr>
              <a:t>Razor Engine is an advanced view engine that was introduced with MVC3. This is not a new language but it is a new markup syntax.</a:t>
            </a:r>
          </a:p>
          <a:p>
            <a:pPr marL="285750" indent="-285750">
              <a:lnSpc>
                <a:spcPct val="150000"/>
              </a:lnSpc>
              <a:buFont typeface="Arial" panose="020B0604020202020204" pitchFamily="34" charset="0"/>
              <a:buChar char="•"/>
            </a:pPr>
            <a:r>
              <a:rPr lang="en-US" dirty="0">
                <a:solidFill>
                  <a:srgbClr val="161616"/>
                </a:solidFill>
                <a:latin typeface="Segoe UI" panose="020B0502040204020203" pitchFamily="34" charset="0"/>
              </a:rPr>
              <a:t>Namespace for Razor Engine </a:t>
            </a:r>
            <a:r>
              <a:rPr lang="en-US" dirty="0" err="1">
                <a:solidFill>
                  <a:srgbClr val="161616"/>
                </a:solidFill>
                <a:latin typeface="Segoe UI" panose="020B0502040204020203" pitchFamily="34" charset="0"/>
              </a:rPr>
              <a:t>System.Web.Razor</a:t>
            </a:r>
            <a:endParaRPr lang="en-US" dirty="0">
              <a:solidFill>
                <a:srgbClr val="161616"/>
              </a:solidFill>
              <a:latin typeface="Segoe UI" panose="020B0502040204020203" pitchFamily="34" charset="0"/>
            </a:endParaRPr>
          </a:p>
          <a:p>
            <a:pPr marL="285750" indent="-285750">
              <a:lnSpc>
                <a:spcPct val="150000"/>
              </a:lnSpc>
              <a:buFont typeface="Arial" panose="020B0604020202020204" pitchFamily="34" charset="0"/>
              <a:buChar char="•"/>
            </a:pPr>
            <a:r>
              <a:rPr lang="en-US" dirty="0">
                <a:solidFill>
                  <a:srgbClr val="161616"/>
                </a:solidFill>
                <a:latin typeface="Segoe UI" panose="020B0502040204020203" pitchFamily="34" charset="0"/>
              </a:rPr>
              <a:t>Razor has new syntax and advance syntax that are </a:t>
            </a:r>
            <a:r>
              <a:rPr lang="en-US" dirty="0" err="1">
                <a:solidFill>
                  <a:srgbClr val="161616"/>
                </a:solidFill>
                <a:latin typeface="Segoe UI" panose="020B0502040204020203" pitchFamily="34" charset="0"/>
              </a:rPr>
              <a:t>compact,expressive</a:t>
            </a:r>
            <a:r>
              <a:rPr lang="en-US" dirty="0">
                <a:solidFill>
                  <a:srgbClr val="161616"/>
                </a:solidFill>
                <a:latin typeface="Segoe UI" panose="020B0502040204020203" pitchFamily="34" charset="0"/>
              </a:rPr>
              <a:t> and reduces typing</a:t>
            </a:r>
          </a:p>
          <a:p>
            <a:endParaRPr lang="en-US" dirty="0">
              <a:solidFill>
                <a:srgbClr val="161616"/>
              </a:solidFill>
              <a:latin typeface="Segoe UI" panose="020B0502040204020203" pitchFamily="34" charset="0"/>
            </a:endParaRPr>
          </a:p>
          <a:p>
            <a:endParaRPr lang="en-US" dirty="0"/>
          </a:p>
        </p:txBody>
      </p:sp>
    </p:spTree>
    <p:extLst>
      <p:ext uri="{BB962C8B-B14F-4D97-AF65-F5344CB8AC3E}">
        <p14:creationId xmlns:p14="http://schemas.microsoft.com/office/powerpoint/2010/main" val="110839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09600"/>
            <a:ext cx="2728595" cy="398186"/>
          </a:xfrm>
          <a:prstGeom prst="rect">
            <a:avLst/>
          </a:prstGeom>
        </p:spPr>
        <p:txBody>
          <a:bodyPr vert="horz" wrap="square" lIns="0" tIns="13335" rIns="0" bIns="0" rtlCol="0">
            <a:spAutoFit/>
          </a:bodyPr>
          <a:lstStyle/>
          <a:p>
            <a:pPr marL="12700">
              <a:spcBef>
                <a:spcPts val="105"/>
              </a:spcBef>
            </a:pPr>
            <a:r>
              <a:rPr sz="2500" spc="-80" dirty="0"/>
              <a:t>Razor Views</a:t>
            </a:r>
          </a:p>
        </p:txBody>
      </p:sp>
      <p:sp>
        <p:nvSpPr>
          <p:cNvPr id="3" name="object 3"/>
          <p:cNvSpPr txBox="1"/>
          <p:nvPr/>
        </p:nvSpPr>
        <p:spPr>
          <a:xfrm>
            <a:off x="685800" y="1295400"/>
            <a:ext cx="7418705" cy="686854"/>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The views are Razor Views</a:t>
            </a:r>
          </a:p>
          <a:p>
            <a:pPr marL="355600" marR="5080" indent="-342900">
              <a:lnSpc>
                <a:spcPct val="102400"/>
              </a:lnSpc>
              <a:spcBef>
                <a:spcPts val="67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The Layout template + Razor View forms the  output.</a:t>
            </a:r>
          </a:p>
        </p:txBody>
      </p:sp>
      <p:sp>
        <p:nvSpPr>
          <p:cNvPr id="4" name="TextBox 3">
            <a:extLst>
              <a:ext uri="{FF2B5EF4-FFF2-40B4-BE49-F238E27FC236}">
                <a16:creationId xmlns:a16="http://schemas.microsoft.com/office/drawing/2014/main" id="{CF8B70E8-D910-4C7F-A453-C912770F821E}"/>
              </a:ext>
            </a:extLst>
          </p:cNvPr>
          <p:cNvSpPr txBox="1"/>
          <p:nvPr/>
        </p:nvSpPr>
        <p:spPr>
          <a:xfrm>
            <a:off x="737552" y="2590800"/>
            <a:ext cx="3657600" cy="369332"/>
          </a:xfrm>
          <a:prstGeom prst="rect">
            <a:avLst/>
          </a:prstGeom>
          <a:noFill/>
        </p:spPr>
        <p:txBody>
          <a:bodyPr wrap="square" rtlCol="0">
            <a:spAutoFit/>
          </a:bodyPr>
          <a:lstStyle/>
          <a:p>
            <a:r>
              <a:rPr lang="en-US" dirty="0" err="1">
                <a:solidFill>
                  <a:srgbClr val="002060"/>
                </a:solidFill>
                <a:ea typeface="+mj-ea"/>
              </a:rPr>
              <a:t>ViewData</a:t>
            </a:r>
            <a:r>
              <a:rPr lang="en-US" dirty="0">
                <a:solidFill>
                  <a:srgbClr val="002060"/>
                </a:solidFill>
                <a:ea typeface="+mj-ea"/>
              </a:rPr>
              <a:t> and </a:t>
            </a:r>
            <a:r>
              <a:rPr lang="en-US" dirty="0" err="1">
                <a:solidFill>
                  <a:srgbClr val="002060"/>
                </a:solidFill>
                <a:ea typeface="+mj-ea"/>
              </a:rPr>
              <a:t>ViewBag</a:t>
            </a:r>
            <a:r>
              <a:rPr lang="en-US" dirty="0">
                <a:solidFill>
                  <a:srgbClr val="002060"/>
                </a:solidFill>
                <a:ea typeface="+mj-ea"/>
              </a:rPr>
              <a:t> </a:t>
            </a:r>
            <a:endParaRPr lang="en-US" baseline="0" dirty="0">
              <a:solidFill>
                <a:srgbClr val="002060"/>
              </a:solidFill>
              <a:ea typeface="+mj-ea"/>
            </a:endParaRPr>
          </a:p>
        </p:txBody>
      </p:sp>
      <p:sp>
        <p:nvSpPr>
          <p:cNvPr id="5" name="Rectangle 4">
            <a:extLst>
              <a:ext uri="{FF2B5EF4-FFF2-40B4-BE49-F238E27FC236}">
                <a16:creationId xmlns:a16="http://schemas.microsoft.com/office/drawing/2014/main" id="{4F157039-0313-488F-8C4A-F54537270B2A}"/>
              </a:ext>
            </a:extLst>
          </p:cNvPr>
          <p:cNvSpPr/>
          <p:nvPr/>
        </p:nvSpPr>
        <p:spPr>
          <a:xfrm>
            <a:off x="914400" y="3251538"/>
            <a:ext cx="7543800" cy="369332"/>
          </a:xfrm>
          <a:prstGeom prst="rect">
            <a:avLst/>
          </a:prstGeom>
        </p:spPr>
        <p:txBody>
          <a:bodyPr wrap="square">
            <a:spAutoFit/>
          </a:bodyPr>
          <a:lstStyle/>
          <a:p>
            <a:r>
              <a:rPr lang="en-US" dirty="0">
                <a:solidFill>
                  <a:srgbClr val="111111"/>
                </a:solidFill>
                <a:latin typeface="Segoe UI" panose="020B0502040204020203" pitchFamily="34" charset="0"/>
              </a:rPr>
              <a:t>Used  for passing data from controller to view and in next request</a:t>
            </a:r>
            <a:endParaRPr lang="en-US" dirty="0"/>
          </a:p>
        </p:txBody>
      </p:sp>
      <p:sp>
        <p:nvSpPr>
          <p:cNvPr id="7" name="Rectangle 2">
            <a:extLst>
              <a:ext uri="{FF2B5EF4-FFF2-40B4-BE49-F238E27FC236}">
                <a16:creationId xmlns:a16="http://schemas.microsoft.com/office/drawing/2014/main" id="{92003502-EA3F-4A95-9FCD-A4293EF45932}"/>
              </a:ext>
            </a:extLst>
          </p:cNvPr>
          <p:cNvSpPr>
            <a:spLocks noChangeArrowheads="1"/>
          </p:cNvSpPr>
          <p:nvPr/>
        </p:nvSpPr>
        <p:spPr bwMode="auto">
          <a:xfrm flipH="1">
            <a:off x="685800" y="4275696"/>
            <a:ext cx="822960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err="1">
                <a:solidFill>
                  <a:schemeClr val="bg1">
                    <a:lumMod val="10000"/>
                  </a:schemeClr>
                </a:solidFill>
                <a:latin typeface="Calibri Light" panose="020F0302020204030204" pitchFamily="34" charset="0"/>
                <a:cs typeface="Calibri Light" panose="020F0302020204030204" pitchFamily="34" charset="0"/>
              </a:rPr>
              <a:t>ViewData</a:t>
            </a:r>
            <a:r>
              <a:rPr lang="en-US" altLang="en-US" sz="1400" dirty="0">
                <a:solidFill>
                  <a:schemeClr val="bg1">
                    <a:lumMod val="10000"/>
                  </a:schemeClr>
                </a:solidFill>
                <a:latin typeface="Calibri Light" panose="020F0302020204030204" pitchFamily="34" charset="0"/>
                <a:cs typeface="Calibri Light" panose="020F0302020204030204" pitchFamily="34" charset="0"/>
              </a:rPr>
              <a:t> is a </a:t>
            </a:r>
            <a:r>
              <a:rPr lang="en-US" altLang="en-US" dirty="0">
                <a:solidFill>
                  <a:schemeClr val="bg1">
                    <a:lumMod val="10000"/>
                  </a:schemeClr>
                </a:solidFill>
                <a:latin typeface="Calibri Light" panose="020F0302020204030204" pitchFamily="34" charset="0"/>
                <a:cs typeface="Calibri Light" panose="020F0302020204030204" pitchFamily="34" charset="0"/>
              </a:rPr>
              <a:t>dictionary</a:t>
            </a:r>
            <a:r>
              <a:rPr lang="en-US" altLang="en-US" sz="1400" dirty="0">
                <a:solidFill>
                  <a:schemeClr val="bg1">
                    <a:lumMod val="10000"/>
                  </a:schemeClr>
                </a:solidFill>
                <a:latin typeface="Calibri Light" panose="020F0302020204030204" pitchFamily="34" charset="0"/>
                <a:cs typeface="Calibri Light" panose="020F0302020204030204" pitchFamily="34" charset="0"/>
              </a:rPr>
              <a:t> of objects that is derived from </a:t>
            </a:r>
            <a:r>
              <a:rPr lang="en-US" altLang="en-US" dirty="0" err="1">
                <a:solidFill>
                  <a:schemeClr val="bg1">
                    <a:lumMod val="10000"/>
                  </a:schemeClr>
                </a:solidFill>
                <a:latin typeface="Calibri Light" panose="020F0302020204030204" pitchFamily="34" charset="0"/>
                <a:cs typeface="Calibri Light" panose="020F0302020204030204" pitchFamily="34" charset="0"/>
              </a:rPr>
              <a:t>ViewDataDictionary</a:t>
            </a:r>
            <a:r>
              <a:rPr lang="en-US" altLang="en-US" sz="1400" dirty="0">
                <a:solidFill>
                  <a:schemeClr val="bg1">
                    <a:lumMod val="10000"/>
                  </a:schemeClr>
                </a:solidFill>
                <a:latin typeface="Calibri Light" panose="020F0302020204030204" pitchFamily="34" charset="0"/>
                <a:cs typeface="Calibri Light" panose="020F0302020204030204" pitchFamily="34" charset="0"/>
              </a:rPr>
              <a:t> class and is accessible using </a:t>
            </a:r>
            <a:r>
              <a:rPr lang="en-US" altLang="en-US" dirty="0">
                <a:solidFill>
                  <a:schemeClr val="bg1">
                    <a:lumMod val="10000"/>
                  </a:schemeClr>
                </a:solidFill>
                <a:latin typeface="Calibri Light" panose="020F0302020204030204" pitchFamily="34" charset="0"/>
                <a:cs typeface="Calibri Light" panose="020F0302020204030204" pitchFamily="34" charset="0"/>
              </a:rPr>
              <a:t>string</a:t>
            </a:r>
            <a:r>
              <a:rPr lang="en-US" altLang="en-US" sz="1400" dirty="0">
                <a:solidFill>
                  <a:schemeClr val="bg1">
                    <a:lumMod val="10000"/>
                  </a:schemeClr>
                </a:solidFill>
                <a:latin typeface="Calibri Light" panose="020F0302020204030204" pitchFamily="34" charset="0"/>
                <a:cs typeface="Calibri Light" panose="020F0302020204030204" pitchFamily="34" charset="0"/>
              </a:rPr>
              <a:t>s as keys.</a:t>
            </a:r>
          </a:p>
          <a:p>
            <a:pPr marL="285750" lvl="0" indent="-285750" eaLnBrk="0" fontAlgn="base" hangingPunct="0">
              <a:spcBef>
                <a:spcPct val="0"/>
              </a:spcBef>
              <a:spcAft>
                <a:spcPct val="0"/>
              </a:spcAft>
              <a:buFont typeface="Arial" panose="020B0604020202020204" pitchFamily="34" charset="0"/>
              <a:buChar char="•"/>
            </a:pPr>
            <a:r>
              <a:rPr lang="en-US" altLang="en-US" dirty="0" err="1">
                <a:solidFill>
                  <a:schemeClr val="bg1">
                    <a:lumMod val="10000"/>
                  </a:schemeClr>
                </a:solidFill>
                <a:latin typeface="Calibri Light" panose="020F0302020204030204" pitchFamily="34" charset="0"/>
                <a:cs typeface="Calibri Light" panose="020F0302020204030204" pitchFamily="34" charset="0"/>
              </a:rPr>
              <a:t>ViewBag</a:t>
            </a:r>
            <a:r>
              <a:rPr lang="en-US" altLang="en-US" sz="1400" dirty="0">
                <a:solidFill>
                  <a:schemeClr val="bg1">
                    <a:lumMod val="10000"/>
                  </a:schemeClr>
                </a:solidFill>
                <a:latin typeface="Calibri Light" panose="020F0302020204030204" pitchFamily="34" charset="0"/>
                <a:cs typeface="Calibri Light" panose="020F0302020204030204" pitchFamily="34" charset="0"/>
              </a:rPr>
              <a:t> is a dynamic property that takes advantage of the new dynamic features in C# 4.0.</a:t>
            </a:r>
          </a:p>
          <a:p>
            <a:pPr marL="285750" lvl="0" indent="-285750" eaLnBrk="0" fontAlgn="base" hangingPunct="0">
              <a:spcBef>
                <a:spcPct val="0"/>
              </a:spcBef>
              <a:spcAft>
                <a:spcPct val="0"/>
              </a:spcAft>
              <a:buFont typeface="Arial" panose="020B0604020202020204" pitchFamily="34" charset="0"/>
              <a:buChar char="•"/>
            </a:pPr>
            <a:r>
              <a:rPr lang="en-US" altLang="en-US" dirty="0" err="1">
                <a:solidFill>
                  <a:schemeClr val="bg1">
                    <a:lumMod val="10000"/>
                  </a:schemeClr>
                </a:solidFill>
                <a:latin typeface="Calibri Light" panose="020F0302020204030204" pitchFamily="34" charset="0"/>
                <a:cs typeface="Calibri Light" panose="020F0302020204030204" pitchFamily="34" charset="0"/>
              </a:rPr>
              <a:t>ViewData</a:t>
            </a:r>
            <a:r>
              <a:rPr lang="en-US" altLang="en-US" sz="1400" dirty="0">
                <a:solidFill>
                  <a:schemeClr val="bg1">
                    <a:lumMod val="10000"/>
                  </a:schemeClr>
                </a:solidFill>
                <a:latin typeface="Calibri Light" panose="020F0302020204030204" pitchFamily="34" charset="0"/>
                <a:cs typeface="Calibri Light" panose="020F0302020204030204" pitchFamily="34" charset="0"/>
              </a:rPr>
              <a:t> requires typecasting for complex data type and check for </a:t>
            </a:r>
            <a:r>
              <a:rPr lang="en-US" altLang="en-US" dirty="0">
                <a:solidFill>
                  <a:schemeClr val="bg1">
                    <a:lumMod val="10000"/>
                  </a:schemeClr>
                </a:solidFill>
                <a:latin typeface="Calibri Light" panose="020F0302020204030204" pitchFamily="34" charset="0"/>
                <a:cs typeface="Calibri Light" panose="020F0302020204030204" pitchFamily="34" charset="0"/>
              </a:rPr>
              <a:t>null</a:t>
            </a:r>
            <a:r>
              <a:rPr lang="en-US" altLang="en-US" sz="1400" dirty="0">
                <a:solidFill>
                  <a:schemeClr val="bg1">
                    <a:lumMod val="10000"/>
                  </a:schemeClr>
                </a:solidFill>
                <a:latin typeface="Calibri Light" panose="020F0302020204030204" pitchFamily="34" charset="0"/>
                <a:cs typeface="Calibri Light" panose="020F0302020204030204" pitchFamily="34" charset="0"/>
              </a:rPr>
              <a:t> values to avoid error.</a:t>
            </a:r>
          </a:p>
          <a:p>
            <a:pPr marL="285750" lvl="0" indent="-285750" eaLnBrk="0" fontAlgn="base" hangingPunct="0">
              <a:spcBef>
                <a:spcPct val="0"/>
              </a:spcBef>
              <a:spcAft>
                <a:spcPct val="0"/>
              </a:spcAft>
              <a:buFont typeface="Arial" panose="020B0604020202020204" pitchFamily="34" charset="0"/>
              <a:buChar char="•"/>
            </a:pPr>
            <a:r>
              <a:rPr lang="en-US" altLang="en-US" dirty="0" err="1">
                <a:solidFill>
                  <a:schemeClr val="bg1">
                    <a:lumMod val="10000"/>
                  </a:schemeClr>
                </a:solidFill>
                <a:latin typeface="Calibri Light" panose="020F0302020204030204" pitchFamily="34" charset="0"/>
                <a:cs typeface="Calibri Light" panose="020F0302020204030204" pitchFamily="34" charset="0"/>
              </a:rPr>
              <a:t>ViewBag</a:t>
            </a:r>
            <a:r>
              <a:rPr lang="en-US" altLang="en-US" sz="1400" dirty="0">
                <a:solidFill>
                  <a:schemeClr val="bg1">
                    <a:lumMod val="10000"/>
                  </a:schemeClr>
                </a:solidFill>
                <a:latin typeface="Calibri Light" panose="020F0302020204030204" pitchFamily="34" charset="0"/>
                <a:cs typeface="Calibri Light" panose="020F0302020204030204" pitchFamily="34" charset="0"/>
              </a:rPr>
              <a:t> doesn’t require typecasting for complex data type.</a:t>
            </a:r>
          </a:p>
        </p:txBody>
      </p:sp>
    </p:spTree>
    <p:extLst>
      <p:ext uri="{BB962C8B-B14F-4D97-AF65-F5344CB8AC3E}">
        <p14:creationId xmlns:p14="http://schemas.microsoft.com/office/powerpoint/2010/main" val="403573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26443"/>
            <a:ext cx="4749800" cy="398186"/>
          </a:xfrm>
          <a:prstGeom prst="rect">
            <a:avLst/>
          </a:prstGeom>
        </p:spPr>
        <p:txBody>
          <a:bodyPr vert="horz" wrap="square" lIns="0" tIns="13335" rIns="0" bIns="0" rtlCol="0">
            <a:spAutoFit/>
          </a:bodyPr>
          <a:lstStyle/>
          <a:p>
            <a:pPr marL="12700">
              <a:lnSpc>
                <a:spcPct val="100000"/>
              </a:lnSpc>
              <a:spcBef>
                <a:spcPts val="105"/>
              </a:spcBef>
            </a:pPr>
            <a:r>
              <a:rPr sz="2500" spc="-80" dirty="0"/>
              <a:t>Strongly Typed Views</a:t>
            </a:r>
          </a:p>
        </p:txBody>
      </p:sp>
      <p:sp>
        <p:nvSpPr>
          <p:cNvPr id="3" name="object 3"/>
          <p:cNvSpPr txBox="1">
            <a:spLocks noGrp="1"/>
          </p:cNvSpPr>
          <p:nvPr>
            <p:ph idx="1"/>
          </p:nvPr>
        </p:nvSpPr>
        <p:spPr>
          <a:xfrm>
            <a:off x="381000" y="1219200"/>
            <a:ext cx="8615227" cy="1740219"/>
          </a:xfrm>
          <a:prstGeom prst="rect">
            <a:avLst/>
          </a:prstGeom>
        </p:spPr>
        <p:txBody>
          <a:bodyPr vert="horz" wrap="square" lIns="0" tIns="107314" rIns="0" bIns="0" rtlCol="0">
            <a:spAutoFit/>
          </a:bodyPr>
          <a:lstStyle/>
          <a:p>
            <a:pPr marL="355600" indent="-342900" defTabSz="914400">
              <a:lnSpc>
                <a:spcPct val="102400"/>
              </a:lnSpc>
              <a:spcBef>
                <a:spcPts val="844"/>
              </a:spcBef>
              <a:buSzPct val="76363"/>
              <a:buFont typeface="Wingdings"/>
              <a:buChar char=""/>
              <a:tabLst>
                <a:tab pos="355600" algn="l"/>
                <a:tab pos="356235" algn="l"/>
              </a:tabLst>
            </a:pPr>
            <a:r>
              <a:rPr kern="1200" spc="-50" dirty="0">
                <a:solidFill>
                  <a:schemeClr val="accent1">
                    <a:lumMod val="50000"/>
                  </a:schemeClr>
                </a:solidFill>
                <a:latin typeface="Calibri Light" panose="020F0302020204030204" pitchFamily="34" charset="0"/>
                <a:cs typeface="Calibri Light" panose="020F0302020204030204" pitchFamily="34" charset="0"/>
              </a:rPr>
              <a:t>ViewData is a ViewDataDictionary</a:t>
            </a:r>
          </a:p>
          <a:p>
            <a:pPr marL="355600" marR="460375" indent="-342900" defTabSz="914400">
              <a:lnSpc>
                <a:spcPct val="102400"/>
              </a:lnSpc>
              <a:spcBef>
                <a:spcPts val="675"/>
              </a:spcBef>
              <a:buSzPct val="76363"/>
              <a:buFont typeface="Wingdings"/>
              <a:buChar char=""/>
              <a:tabLst>
                <a:tab pos="355600" algn="l"/>
                <a:tab pos="356235" algn="l"/>
              </a:tabLst>
            </a:pPr>
            <a:r>
              <a:rPr kern="1200" spc="-50" dirty="0">
                <a:solidFill>
                  <a:schemeClr val="accent1">
                    <a:lumMod val="50000"/>
                  </a:schemeClr>
                </a:solidFill>
                <a:latin typeface="Calibri Light" panose="020F0302020204030204" pitchFamily="34" charset="0"/>
                <a:cs typeface="Calibri Light" panose="020F0302020204030204" pitchFamily="34" charset="0"/>
              </a:rPr>
              <a:t>In the Controller method use the overload	of  View method to specify the model</a:t>
            </a:r>
          </a:p>
          <a:p>
            <a:pPr marL="355600" marR="323850" indent="-342900" defTabSz="914400">
              <a:lnSpc>
                <a:spcPct val="102400"/>
              </a:lnSpc>
              <a:spcBef>
                <a:spcPts val="755"/>
              </a:spcBef>
              <a:buSzPct val="76363"/>
              <a:buFont typeface="Wingdings"/>
              <a:buChar char=""/>
              <a:tabLst>
                <a:tab pos="355600" algn="l"/>
                <a:tab pos="356235" algn="l"/>
              </a:tabLst>
            </a:pPr>
            <a:r>
              <a:rPr kern="1200" spc="-50" dirty="0">
                <a:solidFill>
                  <a:schemeClr val="accent1">
                    <a:lumMod val="50000"/>
                  </a:schemeClr>
                </a:solidFill>
                <a:latin typeface="Calibri Light" panose="020F0302020204030204" pitchFamily="34" charset="0"/>
                <a:cs typeface="Calibri Light" panose="020F0302020204030204" pitchFamily="34" charset="0"/>
              </a:rPr>
              <a:t>This sets the ViewData.Model property to the  Model</a:t>
            </a:r>
          </a:p>
          <a:p>
            <a:pPr marL="355600" marR="2162810" indent="-342900" defTabSz="914400">
              <a:lnSpc>
                <a:spcPct val="102400"/>
              </a:lnSpc>
              <a:spcBef>
                <a:spcPts val="5"/>
              </a:spcBef>
              <a:buSzPct val="76363"/>
              <a:buFont typeface="Wingdings"/>
              <a:buChar char=""/>
              <a:tabLst>
                <a:tab pos="355600" algn="l"/>
                <a:tab pos="356235" algn="l"/>
              </a:tabLst>
            </a:pPr>
            <a:r>
              <a:rPr kern="1200" spc="-50" dirty="0">
                <a:solidFill>
                  <a:schemeClr val="accent1">
                    <a:lumMod val="50000"/>
                  </a:schemeClr>
                </a:solidFill>
                <a:latin typeface="Calibri Light" panose="020F0302020204030204" pitchFamily="34" charset="0"/>
                <a:cs typeface="Calibri Light" panose="020F0302020204030204" pitchFamily="34" charset="0"/>
              </a:rPr>
              <a:t>Then specify the @model in View  Example</a:t>
            </a:r>
          </a:p>
          <a:p>
            <a:pPr marL="355600" indent="-342900" defTabSz="914400">
              <a:lnSpc>
                <a:spcPct val="102400"/>
              </a:lnSpc>
              <a:spcBef>
                <a:spcPts val="1505"/>
              </a:spcBef>
              <a:buSzPct val="76363"/>
              <a:buFont typeface="Wingdings"/>
              <a:buChar char=""/>
              <a:tabLst>
                <a:tab pos="355600" algn="l"/>
                <a:tab pos="356235" algn="l"/>
              </a:tabLst>
            </a:pPr>
            <a:r>
              <a:rPr kern="1200" spc="-50" dirty="0">
                <a:solidFill>
                  <a:schemeClr val="accent1">
                    <a:lumMod val="50000"/>
                  </a:schemeClr>
                </a:solidFill>
                <a:latin typeface="Calibri Light" panose="020F0302020204030204" pitchFamily="34" charset="0"/>
                <a:cs typeface="Calibri Light" panose="020F0302020204030204" pitchFamily="34" charset="0"/>
              </a:rPr>
              <a:t>@model IEnumerable&lt;MvcRestaurants.Models.RestaurantReview&gt;</a:t>
            </a:r>
          </a:p>
        </p:txBody>
      </p:sp>
    </p:spTree>
    <p:extLst>
      <p:ext uri="{BB962C8B-B14F-4D97-AF65-F5344CB8AC3E}">
        <p14:creationId xmlns:p14="http://schemas.microsoft.com/office/powerpoint/2010/main" val="93919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0"/>
            <a:ext cx="5678488" cy="782907"/>
          </a:xfrm>
          <a:prstGeom prst="rect">
            <a:avLst/>
          </a:prstGeom>
        </p:spPr>
        <p:txBody>
          <a:bodyPr vert="horz" wrap="square" lIns="0" tIns="13335" rIns="0" bIns="0" rtlCol="0">
            <a:spAutoFit/>
          </a:bodyPr>
          <a:lstStyle/>
          <a:p>
            <a:pPr marL="12700">
              <a:spcBef>
                <a:spcPts val="105"/>
              </a:spcBef>
            </a:pPr>
            <a:r>
              <a:rPr sz="2500" kern="1200" spc="-80" dirty="0"/>
              <a:t>Default Views and Views in Other</a:t>
            </a:r>
            <a:r>
              <a:rPr lang="en-US" sz="2500" kern="1200" spc="-80" dirty="0"/>
              <a:t> </a:t>
            </a:r>
            <a:r>
              <a:rPr lang="en-US" sz="2500" spc="-80" dirty="0"/>
              <a:t>Locations</a:t>
            </a:r>
            <a:br>
              <a:rPr lang="en-US" sz="2500" spc="-80" dirty="0"/>
            </a:br>
            <a:endParaRPr sz="2500" kern="1200" spc="-80" dirty="0"/>
          </a:p>
        </p:txBody>
      </p:sp>
      <p:sp>
        <p:nvSpPr>
          <p:cNvPr id="3" name="object 3"/>
          <p:cNvSpPr txBox="1"/>
          <p:nvPr/>
        </p:nvSpPr>
        <p:spPr>
          <a:xfrm>
            <a:off x="609600" y="1087707"/>
            <a:ext cx="6896734" cy="1166281"/>
          </a:xfrm>
          <a:prstGeom prst="rect">
            <a:avLst/>
          </a:prstGeom>
        </p:spPr>
        <p:txBody>
          <a:bodyPr vert="horz" wrap="square" lIns="0" tIns="13335" rIns="0" bIns="0" rtlCol="0">
            <a:spAutoFit/>
          </a:bodyPr>
          <a:lstStyle/>
          <a:p>
            <a:pPr>
              <a:lnSpc>
                <a:spcPct val="100000"/>
              </a:lnSpc>
              <a:spcBef>
                <a:spcPts val="25"/>
              </a:spcBef>
            </a:pPr>
            <a:endParaRPr sz="3700" dirty="0">
              <a:latin typeface="Times New Roman"/>
              <a:cs typeface="Times New Roman"/>
            </a:endParaRPr>
          </a:p>
          <a:p>
            <a:pPr marL="355600" marR="395605" indent="-342900">
              <a:lnSpc>
                <a:spcPct val="102400"/>
              </a:lnSpc>
              <a:buSzPct val="76363"/>
              <a:buFont typeface="Wingdings"/>
              <a:buChar char=""/>
              <a:tabLst>
                <a:tab pos="355600" algn="l"/>
                <a:tab pos="356235" algn="l"/>
                <a:tab pos="3817620"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If no view is specified</a:t>
            </a:r>
            <a:r>
              <a:rPr lang="en-US" sz="1600" spc="-50" dirty="0">
                <a:solidFill>
                  <a:schemeClr val="accent1">
                    <a:lumMod val="50000"/>
                  </a:schemeClr>
                </a:solidFill>
                <a:latin typeface="Calibri Light" panose="020F0302020204030204" pitchFamily="34" charset="0"/>
                <a:cs typeface="Calibri Light" panose="020F0302020204030204" pitchFamily="34" charset="0"/>
              </a:rPr>
              <a:t> </a:t>
            </a:r>
            <a:r>
              <a:rPr sz="1600" spc="-50" dirty="0">
                <a:solidFill>
                  <a:schemeClr val="accent1">
                    <a:lumMod val="50000"/>
                  </a:schemeClr>
                </a:solidFill>
                <a:latin typeface="Calibri Light" panose="020F0302020204030204" pitchFamily="34" charset="0"/>
                <a:cs typeface="Calibri Light" panose="020F0302020204030204" pitchFamily="34" charset="0"/>
              </a:rPr>
              <a:t>the Index View is  considered</a:t>
            </a:r>
          </a:p>
          <a:p>
            <a:pPr marL="355600" marR="5080" indent="-342900">
              <a:lnSpc>
                <a:spcPct val="102400"/>
              </a:lnSpc>
              <a:spcBef>
                <a:spcPts val="675"/>
              </a:spcBef>
              <a:buSzPct val="76363"/>
              <a:buFont typeface="Wingdings"/>
              <a:buChar char=""/>
              <a:tabLst>
                <a:tab pos="355600" algn="l"/>
                <a:tab pos="356235" algn="l"/>
                <a:tab pos="4255770"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Views can be picked up from different  directories by specifying</a:t>
            </a:r>
            <a:r>
              <a:rPr lang="en-US" sz="1600" spc="-50" dirty="0">
                <a:solidFill>
                  <a:schemeClr val="accent1">
                    <a:lumMod val="50000"/>
                  </a:schemeClr>
                </a:solidFill>
                <a:latin typeface="Calibri Light" panose="020F0302020204030204" pitchFamily="34" charset="0"/>
                <a:cs typeface="Calibri Light" panose="020F0302020204030204" pitchFamily="34" charset="0"/>
              </a:rPr>
              <a:t> </a:t>
            </a:r>
            <a:r>
              <a:rPr sz="1600" spc="-50" dirty="0">
                <a:solidFill>
                  <a:schemeClr val="accent1">
                    <a:lumMod val="50000"/>
                  </a:schemeClr>
                </a:solidFill>
                <a:latin typeface="Calibri Light" panose="020F0302020204030204" pitchFamily="34" charset="0"/>
                <a:cs typeface="Calibri Light" panose="020F0302020204030204" pitchFamily="34" charset="0"/>
              </a:rPr>
              <a:t>the path with a ~</a:t>
            </a:r>
          </a:p>
        </p:txBody>
      </p:sp>
      <p:sp>
        <p:nvSpPr>
          <p:cNvPr id="4" name="object 2">
            <a:extLst>
              <a:ext uri="{FF2B5EF4-FFF2-40B4-BE49-F238E27FC236}">
                <a16:creationId xmlns:a16="http://schemas.microsoft.com/office/drawing/2014/main" id="{80460A28-2970-4DB8-894F-3F410DFD7869}"/>
              </a:ext>
            </a:extLst>
          </p:cNvPr>
          <p:cNvSpPr txBox="1">
            <a:spLocks/>
          </p:cNvSpPr>
          <p:nvPr/>
        </p:nvSpPr>
        <p:spPr bwMode="gray">
          <a:xfrm>
            <a:off x="533400" y="2837802"/>
            <a:ext cx="4147820"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500" kern="1200" spc="-80"/>
              <a:t>Razor Expressions</a:t>
            </a:r>
            <a:endParaRPr lang="en-IN" sz="2500" kern="1200" spc="-80" dirty="0"/>
          </a:p>
        </p:txBody>
      </p:sp>
      <p:sp>
        <p:nvSpPr>
          <p:cNvPr id="5" name="object 3">
            <a:extLst>
              <a:ext uri="{FF2B5EF4-FFF2-40B4-BE49-F238E27FC236}">
                <a16:creationId xmlns:a16="http://schemas.microsoft.com/office/drawing/2014/main" id="{F4C67547-4D2B-4FC0-8C35-E214D9991B9D}"/>
              </a:ext>
            </a:extLst>
          </p:cNvPr>
          <p:cNvSpPr txBox="1"/>
          <p:nvPr/>
        </p:nvSpPr>
        <p:spPr>
          <a:xfrm>
            <a:off x="871856" y="3980802"/>
            <a:ext cx="3311525" cy="1353576"/>
          </a:xfrm>
          <a:prstGeom prst="rect">
            <a:avLst/>
          </a:prstGeom>
        </p:spPr>
        <p:txBody>
          <a:bodyPr vert="horz" wrap="square" lIns="0" tIns="111125" rIns="0" bIns="0" rtlCol="0">
            <a:spAutoFit/>
          </a:bodyPr>
          <a:lstStyle/>
          <a:p>
            <a:pPr marL="355600" indent="-342900">
              <a:lnSpc>
                <a:spcPct val="100000"/>
              </a:lnSpc>
              <a:spcBef>
                <a:spcPts val="87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Implicit</a:t>
            </a:r>
          </a:p>
          <a:p>
            <a:pPr marL="469900">
              <a:lnSpc>
                <a:spcPct val="100000"/>
              </a:lnSpc>
              <a:spcBef>
                <a:spcPts val="655"/>
              </a:spcBef>
            </a:pPr>
            <a:r>
              <a:rPr sz="1600" spc="-50" dirty="0">
                <a:solidFill>
                  <a:schemeClr val="accent1">
                    <a:lumMod val="50000"/>
                  </a:schemeClr>
                </a:solidFill>
                <a:latin typeface="Calibri Light" panose="020F0302020204030204" pitchFamily="34" charset="0"/>
                <a:cs typeface="Calibri Light" panose="020F0302020204030204" pitchFamily="34" charset="0"/>
              </a:rPr>
              <a:t>@item.Rating</a:t>
            </a:r>
          </a:p>
          <a:p>
            <a:pPr marL="355600" indent="-342900">
              <a:lnSpc>
                <a:spcPct val="100000"/>
              </a:lnSpc>
              <a:spcBef>
                <a:spcPts val="67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Explicit</a:t>
            </a:r>
          </a:p>
          <a:p>
            <a:pPr marL="469900">
              <a:lnSpc>
                <a:spcPct val="100000"/>
              </a:lnSpc>
              <a:spcBef>
                <a:spcPts val="580"/>
              </a:spcBef>
            </a:pPr>
            <a:r>
              <a:rPr sz="1600" spc="-50" dirty="0">
                <a:solidFill>
                  <a:schemeClr val="accent1">
                    <a:lumMod val="50000"/>
                  </a:schemeClr>
                </a:solidFill>
                <a:latin typeface="Calibri Light" panose="020F0302020204030204" pitchFamily="34" charset="0"/>
                <a:cs typeface="Calibri Light" panose="020F0302020204030204" pitchFamily="34" charset="0"/>
              </a:rPr>
              <a:t>@(item.Rating /10.0)</a:t>
            </a:r>
          </a:p>
        </p:txBody>
      </p:sp>
    </p:spTree>
    <p:extLst>
      <p:ext uri="{BB962C8B-B14F-4D97-AF65-F5344CB8AC3E}">
        <p14:creationId xmlns:p14="http://schemas.microsoft.com/office/powerpoint/2010/main" val="102063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626" y="457200"/>
            <a:ext cx="4195445" cy="398186"/>
          </a:xfrm>
          <a:prstGeom prst="rect">
            <a:avLst/>
          </a:prstGeom>
        </p:spPr>
        <p:txBody>
          <a:bodyPr vert="horz" wrap="square" lIns="0" tIns="13335" rIns="0" bIns="0" rtlCol="0">
            <a:spAutoFit/>
          </a:bodyPr>
          <a:lstStyle/>
          <a:p>
            <a:pPr marL="12700">
              <a:spcBef>
                <a:spcPts val="105"/>
              </a:spcBef>
            </a:pPr>
            <a:r>
              <a:rPr sz="2500" kern="1200" spc="-80" dirty="0"/>
              <a:t>Razor Code Blocks</a:t>
            </a:r>
          </a:p>
        </p:txBody>
      </p:sp>
      <p:sp>
        <p:nvSpPr>
          <p:cNvPr id="3" name="object 3"/>
          <p:cNvSpPr txBox="1"/>
          <p:nvPr/>
        </p:nvSpPr>
        <p:spPr>
          <a:xfrm>
            <a:off x="575626" y="1371600"/>
            <a:ext cx="7553959" cy="251992"/>
          </a:xfrm>
          <a:prstGeom prst="rect">
            <a:avLst/>
          </a:prstGeom>
        </p:spPr>
        <p:txBody>
          <a:bodyPr vert="horz" wrap="square" lIns="0" tIns="5715" rIns="0" bIns="0" rtlCol="0">
            <a:spAutoFit/>
          </a:bodyPr>
          <a:lstStyle/>
          <a:p>
            <a:pPr marL="355600" marR="5080" indent="-342900">
              <a:spcBef>
                <a:spcPts val="67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Razor is smart enough to distinguish</a:t>
            </a:r>
            <a:r>
              <a:rPr lang="en-US" sz="1600" spc="-50" dirty="0">
                <a:solidFill>
                  <a:schemeClr val="accent1">
                    <a:lumMod val="50000"/>
                  </a:schemeClr>
                </a:solidFill>
                <a:latin typeface="Calibri Light" panose="020F0302020204030204" pitchFamily="34" charset="0"/>
                <a:cs typeface="Calibri Light" panose="020F0302020204030204" pitchFamily="34" charset="0"/>
              </a:rPr>
              <a:t> </a:t>
            </a:r>
            <a:r>
              <a:rPr sz="1600" spc="-50" dirty="0">
                <a:solidFill>
                  <a:schemeClr val="accent1">
                    <a:lumMod val="50000"/>
                  </a:schemeClr>
                </a:solidFill>
                <a:latin typeface="Calibri Light" panose="020F0302020204030204" pitchFamily="34" charset="0"/>
                <a:cs typeface="Calibri Light" panose="020F0302020204030204" pitchFamily="34" charset="0"/>
              </a:rPr>
              <a:t>between  C# and Razor code.</a:t>
            </a:r>
          </a:p>
        </p:txBody>
      </p:sp>
      <p:sp>
        <p:nvSpPr>
          <p:cNvPr id="4" name="object 2">
            <a:extLst>
              <a:ext uri="{FF2B5EF4-FFF2-40B4-BE49-F238E27FC236}">
                <a16:creationId xmlns:a16="http://schemas.microsoft.com/office/drawing/2014/main" id="{58589852-8FBE-42C3-883F-B29A4AFCE572}"/>
              </a:ext>
            </a:extLst>
          </p:cNvPr>
          <p:cNvSpPr txBox="1">
            <a:spLocks/>
          </p:cNvSpPr>
          <p:nvPr/>
        </p:nvSpPr>
        <p:spPr bwMode="gray">
          <a:xfrm>
            <a:off x="565016" y="2157168"/>
            <a:ext cx="6463030"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500" kern="1200" spc="-80"/>
              <a:t>Razor Comments and Escape</a:t>
            </a:r>
            <a:endParaRPr lang="en-IN" sz="2500" kern="1200" spc="-80" dirty="0"/>
          </a:p>
        </p:txBody>
      </p:sp>
      <p:sp>
        <p:nvSpPr>
          <p:cNvPr id="5" name="object 3">
            <a:extLst>
              <a:ext uri="{FF2B5EF4-FFF2-40B4-BE49-F238E27FC236}">
                <a16:creationId xmlns:a16="http://schemas.microsoft.com/office/drawing/2014/main" id="{F53BB129-2B1C-4357-B7AF-23521B3E5E27}"/>
              </a:ext>
            </a:extLst>
          </p:cNvPr>
          <p:cNvSpPr txBox="1"/>
          <p:nvPr/>
        </p:nvSpPr>
        <p:spPr>
          <a:xfrm>
            <a:off x="762000" y="2925374"/>
            <a:ext cx="4148454" cy="1052210"/>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 *@ is for Comments</a:t>
            </a:r>
          </a:p>
          <a:p>
            <a:pPr marL="355600" indent="-342900">
              <a:lnSpc>
                <a:spcPct val="100000"/>
              </a:lnSpc>
              <a:spcBef>
                <a:spcPts val="75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 - To escape</a:t>
            </a:r>
          </a:p>
          <a:p>
            <a:pPr marL="355600" indent="-342900">
              <a:lnSpc>
                <a:spcPct val="100000"/>
              </a:lnSpc>
              <a:spcBef>
                <a:spcPts val="75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 - To output a string</a:t>
            </a:r>
          </a:p>
        </p:txBody>
      </p:sp>
    </p:spTree>
    <p:extLst>
      <p:ext uri="{BB962C8B-B14F-4D97-AF65-F5344CB8AC3E}">
        <p14:creationId xmlns:p14="http://schemas.microsoft.com/office/powerpoint/2010/main" val="252339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2957830" cy="398186"/>
          </a:xfrm>
          <a:prstGeom prst="rect">
            <a:avLst/>
          </a:prstGeom>
        </p:spPr>
        <p:txBody>
          <a:bodyPr vert="horz" wrap="square" lIns="0" tIns="13335" rIns="0" bIns="0" rtlCol="0">
            <a:spAutoFit/>
          </a:bodyPr>
          <a:lstStyle/>
          <a:p>
            <a:pPr marL="12700">
              <a:spcBef>
                <a:spcPts val="105"/>
              </a:spcBef>
            </a:pPr>
            <a:r>
              <a:rPr sz="2500" kern="1200" spc="-80" dirty="0"/>
              <a:t>Layout </a:t>
            </a:r>
            <a:r>
              <a:rPr lang="en-IN" sz="2500" kern="1200" spc="-80" dirty="0"/>
              <a:t>Pages</a:t>
            </a:r>
            <a:endParaRPr sz="2500" kern="1200" spc="-80" dirty="0"/>
          </a:p>
        </p:txBody>
      </p:sp>
      <p:sp>
        <p:nvSpPr>
          <p:cNvPr id="3" name="object 3"/>
          <p:cNvSpPr txBox="1"/>
          <p:nvPr/>
        </p:nvSpPr>
        <p:spPr>
          <a:xfrm>
            <a:off x="609600" y="1295400"/>
            <a:ext cx="7339965" cy="1363770"/>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Provides the skeleton</a:t>
            </a:r>
          </a:p>
          <a:p>
            <a:pPr marL="355600" indent="-342900">
              <a:lnSpc>
                <a:spcPct val="100000"/>
              </a:lnSpc>
              <a:spcBef>
                <a:spcPts val="755"/>
              </a:spcBef>
              <a:buSzPct val="76363"/>
              <a:buFont typeface="Wingdings"/>
              <a:buChar char=""/>
              <a:tabLst>
                <a:tab pos="355600" algn="l"/>
                <a:tab pos="356235" algn="l"/>
                <a:tab pos="2141220"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It is similar</a:t>
            </a:r>
            <a:r>
              <a:rPr lang="en-US" sz="1600" spc="-50" dirty="0">
                <a:solidFill>
                  <a:schemeClr val="accent1">
                    <a:lumMod val="50000"/>
                  </a:schemeClr>
                </a:solidFill>
                <a:latin typeface="Calibri Light" panose="020F0302020204030204" pitchFamily="34" charset="0"/>
                <a:cs typeface="Calibri Light" panose="020F0302020204030204" pitchFamily="34" charset="0"/>
              </a:rPr>
              <a:t> </a:t>
            </a:r>
            <a:r>
              <a:rPr sz="1600" spc="-50" dirty="0">
                <a:solidFill>
                  <a:schemeClr val="accent1">
                    <a:lumMod val="50000"/>
                  </a:schemeClr>
                </a:solidFill>
                <a:latin typeface="Calibri Light" panose="020F0302020204030204" pitchFamily="34" charset="0"/>
                <a:cs typeface="Calibri Light" panose="020F0302020204030204" pitchFamily="34" charset="0"/>
              </a:rPr>
              <a:t>to master pages</a:t>
            </a:r>
          </a:p>
          <a:p>
            <a:pPr marL="355600" marR="1097280" indent="-342900">
              <a:lnSpc>
                <a:spcPct val="102400"/>
              </a:lnSpc>
              <a:spcBef>
                <a:spcPts val="67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Contains methods RenderBody() and  RenderSection</a:t>
            </a:r>
          </a:p>
          <a:p>
            <a:pPr marL="355600" marR="5080" indent="-342900">
              <a:lnSpc>
                <a:spcPct val="102400"/>
              </a:lnSpc>
              <a:spcBef>
                <a:spcPts val="600"/>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RenderBody is responsible for rendering the  action specific views</a:t>
            </a:r>
          </a:p>
        </p:txBody>
      </p:sp>
    </p:spTree>
    <p:extLst>
      <p:ext uri="{BB962C8B-B14F-4D97-AF65-F5344CB8AC3E}">
        <p14:creationId xmlns:p14="http://schemas.microsoft.com/office/powerpoint/2010/main" val="127641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2687955" cy="398186"/>
          </a:xfrm>
          <a:prstGeom prst="rect">
            <a:avLst/>
          </a:prstGeom>
        </p:spPr>
        <p:txBody>
          <a:bodyPr vert="horz" wrap="square" lIns="0" tIns="13335" rIns="0" bIns="0" rtlCol="0">
            <a:spAutoFit/>
          </a:bodyPr>
          <a:lstStyle/>
          <a:p>
            <a:pPr marL="12700">
              <a:lnSpc>
                <a:spcPct val="100000"/>
              </a:lnSpc>
              <a:spcBef>
                <a:spcPts val="105"/>
              </a:spcBef>
            </a:pPr>
            <a:r>
              <a:rPr sz="2500" kern="1200" spc="-80" dirty="0"/>
              <a:t>Layout View</a:t>
            </a:r>
          </a:p>
        </p:txBody>
      </p:sp>
      <p:sp>
        <p:nvSpPr>
          <p:cNvPr id="3" name="object 3"/>
          <p:cNvSpPr txBox="1"/>
          <p:nvPr/>
        </p:nvSpPr>
        <p:spPr>
          <a:xfrm>
            <a:off x="762000" y="1295400"/>
            <a:ext cx="6650355" cy="2735364"/>
          </a:xfrm>
          <a:prstGeom prst="rect">
            <a:avLst/>
          </a:prstGeom>
        </p:spPr>
        <p:txBody>
          <a:bodyPr vert="horz" wrap="square" lIns="0" tIns="69850" rIns="0" bIns="0" rtlCol="0">
            <a:spAutoFit/>
          </a:bodyPr>
          <a:lstStyle/>
          <a:p>
            <a:pPr marL="355600" indent="-342900">
              <a:spcBef>
                <a:spcPts val="550"/>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&lt;!DOCTYPE html&gt;</a:t>
            </a:r>
          </a:p>
          <a:p>
            <a:pPr marL="355600" indent="-342900">
              <a:spcBef>
                <a:spcPts val="455"/>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&lt;html&gt;</a:t>
            </a:r>
          </a:p>
          <a:p>
            <a:pPr marL="355600" marR="5321300" indent="-342900">
              <a:spcBef>
                <a:spcPts val="530"/>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&lt;head&gt;</a:t>
            </a:r>
          </a:p>
          <a:p>
            <a:pPr marL="355600" marR="2633345" indent="-342900">
              <a:spcBef>
                <a:spcPts val="450"/>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&lt;title&gt;@ViewBag.Title&lt;/title&gt;</a:t>
            </a:r>
          </a:p>
          <a:p>
            <a:pPr marL="355600" marR="5080" indent="-342900">
              <a:spcBef>
                <a:spcPts val="530"/>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&lt;script src="@Url.Content("~/Scripts/jquery-1.4.4.min.js")"  type="text/javascript"&gt;&lt;/script&gt;</a:t>
            </a:r>
          </a:p>
          <a:p>
            <a:pPr marL="355600" marR="5378450" indent="-342900">
              <a:spcBef>
                <a:spcPts val="459"/>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&lt;/head&gt;</a:t>
            </a:r>
          </a:p>
          <a:p>
            <a:pPr marL="355600" indent="-342900">
              <a:spcBef>
                <a:spcPts val="450"/>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&lt;body&gt; @RenderBody() &lt;/body&gt;</a:t>
            </a:r>
          </a:p>
          <a:p>
            <a:pPr marL="355600" indent="-342900">
              <a:spcBef>
                <a:spcPts val="530"/>
              </a:spcBef>
              <a:buSzPct val="76363"/>
              <a:buFont typeface="Wingdings"/>
              <a:buChar char=""/>
            </a:pPr>
            <a:r>
              <a:rPr sz="1600" spc="-50" dirty="0">
                <a:solidFill>
                  <a:schemeClr val="accent1">
                    <a:lumMod val="50000"/>
                  </a:schemeClr>
                </a:solidFill>
                <a:latin typeface="Calibri Light" panose="020F0302020204030204" pitchFamily="34" charset="0"/>
                <a:cs typeface="Calibri Light" panose="020F0302020204030204" pitchFamily="34" charset="0"/>
              </a:rPr>
              <a:t>&lt;/html&gt;</a:t>
            </a:r>
          </a:p>
        </p:txBody>
      </p:sp>
    </p:spTree>
    <p:extLst>
      <p:ext uri="{BB962C8B-B14F-4D97-AF65-F5344CB8AC3E}">
        <p14:creationId xmlns:p14="http://schemas.microsoft.com/office/powerpoint/2010/main" val="598711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85800"/>
            <a:ext cx="2378710" cy="398186"/>
          </a:xfrm>
          <a:prstGeom prst="rect">
            <a:avLst/>
          </a:prstGeom>
        </p:spPr>
        <p:txBody>
          <a:bodyPr vert="horz" wrap="square" lIns="0" tIns="13335" rIns="0" bIns="0" rtlCol="0">
            <a:spAutoFit/>
          </a:bodyPr>
          <a:lstStyle/>
          <a:p>
            <a:pPr marL="12700">
              <a:lnSpc>
                <a:spcPct val="100000"/>
              </a:lnSpc>
              <a:spcBef>
                <a:spcPts val="105"/>
              </a:spcBef>
            </a:pPr>
            <a:r>
              <a:rPr spc="20" dirty="0"/>
              <a:t>_</a:t>
            </a:r>
            <a:r>
              <a:rPr sz="2500" kern="1200" spc="-80" dirty="0"/>
              <a:t>ViewStart</a:t>
            </a:r>
          </a:p>
        </p:txBody>
      </p:sp>
      <p:sp>
        <p:nvSpPr>
          <p:cNvPr id="3" name="object 3"/>
          <p:cNvSpPr txBox="1"/>
          <p:nvPr/>
        </p:nvSpPr>
        <p:spPr>
          <a:xfrm>
            <a:off x="838200" y="1676400"/>
            <a:ext cx="7793355" cy="1192827"/>
          </a:xfrm>
          <a:prstGeom prst="rect">
            <a:avLst/>
          </a:prstGeom>
        </p:spPr>
        <p:txBody>
          <a:bodyPr vert="horz" wrap="square" lIns="0" tIns="5715" rIns="0" bIns="0" rtlCol="0">
            <a:spAutoFit/>
          </a:bodyPr>
          <a:lstStyle/>
          <a:p>
            <a:pPr marL="355600" marR="5080" indent="-342900">
              <a:lnSpc>
                <a:spcPct val="102400"/>
              </a:lnSpc>
              <a:spcBef>
                <a:spcPts val="4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This is where the layout view for the application  is defined</a:t>
            </a:r>
          </a:p>
          <a:p>
            <a:pPr marL="355600" marR="323850" indent="-342900" algn="just">
              <a:lnSpc>
                <a:spcPct val="101299"/>
              </a:lnSpc>
              <a:spcBef>
                <a:spcPts val="715"/>
              </a:spcBef>
              <a:buSzPct val="76363"/>
              <a:buFont typeface="Wingdings"/>
              <a:buChar char=""/>
              <a:tabLst>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This can be overridden by specifying a layout  inside the folders. The one in the folders take  precedence</a:t>
            </a:r>
          </a:p>
          <a:p>
            <a:pPr marL="355600" indent="-342900">
              <a:lnSpc>
                <a:spcPct val="100000"/>
              </a:lnSpc>
              <a:spcBef>
                <a:spcPts val="75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Layout can also be null</a:t>
            </a:r>
          </a:p>
        </p:txBody>
      </p:sp>
    </p:spTree>
    <p:extLst>
      <p:ext uri="{BB962C8B-B14F-4D97-AF65-F5344CB8AC3E}">
        <p14:creationId xmlns:p14="http://schemas.microsoft.com/office/powerpoint/2010/main" val="79516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33400"/>
            <a:ext cx="2853055" cy="398186"/>
          </a:xfrm>
          <a:prstGeom prst="rect">
            <a:avLst/>
          </a:prstGeom>
        </p:spPr>
        <p:txBody>
          <a:bodyPr vert="horz" wrap="square" lIns="0" tIns="13335" rIns="0" bIns="0" rtlCol="0">
            <a:spAutoFit/>
          </a:bodyPr>
          <a:lstStyle/>
          <a:p>
            <a:pPr marL="12700">
              <a:lnSpc>
                <a:spcPct val="100000"/>
              </a:lnSpc>
              <a:spcBef>
                <a:spcPts val="105"/>
              </a:spcBef>
            </a:pPr>
            <a:r>
              <a:rPr sz="2500" kern="1200" spc="-80" dirty="0"/>
              <a:t>Partial Views</a:t>
            </a:r>
          </a:p>
        </p:txBody>
      </p:sp>
      <p:sp>
        <p:nvSpPr>
          <p:cNvPr id="3" name="object 3"/>
          <p:cNvSpPr txBox="1"/>
          <p:nvPr/>
        </p:nvSpPr>
        <p:spPr>
          <a:xfrm>
            <a:off x="819443" y="1524000"/>
            <a:ext cx="7313295" cy="1518044"/>
          </a:xfrm>
          <a:prstGeom prst="rect">
            <a:avLst/>
          </a:prstGeom>
        </p:spPr>
        <p:txBody>
          <a:bodyPr vert="horz" wrap="square" lIns="0" tIns="5715" rIns="0" bIns="0" rtlCol="0">
            <a:spAutoFit/>
          </a:bodyPr>
          <a:lstStyle/>
          <a:p>
            <a:pPr marL="355600" marR="172085" indent="-342900">
              <a:lnSpc>
                <a:spcPct val="102400"/>
              </a:lnSpc>
              <a:spcBef>
                <a:spcPts val="45"/>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Partial Views are reusable Views within the  application</a:t>
            </a:r>
          </a:p>
          <a:p>
            <a:pPr marL="355600" marR="1765300" indent="-342900">
              <a:lnSpc>
                <a:spcPct val="102400"/>
              </a:lnSpc>
              <a:spcBef>
                <a:spcPts val="680"/>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Partial Views can be called using  @Html.Partial</a:t>
            </a:r>
          </a:p>
          <a:p>
            <a:pPr marL="355600" marR="5080" indent="-342900" algn="just">
              <a:lnSpc>
                <a:spcPct val="102400"/>
              </a:lnSpc>
              <a:spcBef>
                <a:spcPts val="600"/>
              </a:spcBef>
              <a:buSzPct val="76363"/>
              <a:buFont typeface="Wingdings"/>
              <a:buChar char=""/>
              <a:tabLst>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They can also be called using @Html.Action  which calls a sub-request to render a partial  view</a:t>
            </a:r>
          </a:p>
          <a:p>
            <a:pPr marL="355600" marR="883919" indent="-342900">
              <a:lnSpc>
                <a:spcPct val="102400"/>
              </a:lnSpc>
              <a:spcBef>
                <a:spcPts val="675"/>
              </a:spcBef>
              <a:buSzPct val="76363"/>
              <a:buFont typeface="Wingdings"/>
              <a:buChar char=""/>
              <a:tabLst>
                <a:tab pos="355600" algn="l"/>
                <a:tab pos="356235" algn="l"/>
                <a:tab pos="544258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ChildActionOnly restricts calling</a:t>
            </a:r>
            <a:r>
              <a:rPr lang="en-US" sz="1600" spc="-50" dirty="0">
                <a:solidFill>
                  <a:schemeClr val="accent1">
                    <a:lumMod val="50000"/>
                  </a:schemeClr>
                </a:solidFill>
                <a:latin typeface="Calibri Light" panose="020F0302020204030204" pitchFamily="34" charset="0"/>
                <a:cs typeface="Calibri Light" panose="020F0302020204030204" pitchFamily="34" charset="0"/>
              </a:rPr>
              <a:t> </a:t>
            </a:r>
            <a:r>
              <a:rPr sz="1600" spc="-50" dirty="0">
                <a:solidFill>
                  <a:schemeClr val="accent1">
                    <a:lumMod val="50000"/>
                  </a:schemeClr>
                </a:solidFill>
                <a:latin typeface="Calibri Light" panose="020F0302020204030204" pitchFamily="34" charset="0"/>
                <a:cs typeface="Calibri Light" panose="020F0302020204030204" pitchFamily="34" charset="0"/>
              </a:rPr>
              <a:t>it from  HTML.Action</a:t>
            </a:r>
          </a:p>
        </p:txBody>
      </p:sp>
    </p:spTree>
    <p:extLst>
      <p:ext uri="{BB962C8B-B14F-4D97-AF65-F5344CB8AC3E}">
        <p14:creationId xmlns:p14="http://schemas.microsoft.com/office/powerpoint/2010/main" val="243433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3053080" cy="398186"/>
          </a:xfrm>
          <a:prstGeom prst="rect">
            <a:avLst/>
          </a:prstGeom>
        </p:spPr>
        <p:txBody>
          <a:bodyPr vert="horz" wrap="square" lIns="0" tIns="13335" rIns="0" bIns="0" rtlCol="0">
            <a:spAutoFit/>
          </a:bodyPr>
          <a:lstStyle/>
          <a:p>
            <a:pPr marL="12700">
              <a:lnSpc>
                <a:spcPct val="100000"/>
              </a:lnSpc>
            </a:pPr>
            <a:r>
              <a:rPr lang="en-US" sz="2500" dirty="0"/>
              <a:t>Razor Basics</a:t>
            </a:r>
            <a:endParaRPr sz="2500" dirty="0"/>
          </a:p>
        </p:txBody>
      </p:sp>
      <p:sp>
        <p:nvSpPr>
          <p:cNvPr id="3" name="object 3"/>
          <p:cNvSpPr txBox="1"/>
          <p:nvPr/>
        </p:nvSpPr>
        <p:spPr>
          <a:xfrm>
            <a:off x="533400" y="2133600"/>
            <a:ext cx="7687945" cy="597856"/>
          </a:xfrm>
          <a:prstGeom prst="rect">
            <a:avLst/>
          </a:prstGeom>
        </p:spPr>
        <p:txBody>
          <a:bodyPr vert="horz" wrap="square" lIns="0" tIns="5715" rIns="0" bIns="0" rtlCol="0">
            <a:spAutoFit/>
          </a:bodyPr>
          <a:lstStyle/>
          <a:p>
            <a:pPr marL="355600" marR="5080" indent="-342900">
              <a:lnSpc>
                <a:spcPct val="102400"/>
              </a:lnSpc>
              <a:spcBef>
                <a:spcPts val="45"/>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Razor </a:t>
            </a:r>
            <a:r>
              <a:rPr sz="1600" spc="-40" dirty="0">
                <a:solidFill>
                  <a:schemeClr val="accent1">
                    <a:lumMod val="50000"/>
                  </a:schemeClr>
                </a:solidFill>
                <a:latin typeface="Calibri Light" panose="020F0302020204030204" pitchFamily="34" charset="0"/>
                <a:cs typeface="Calibri Light" panose="020F0302020204030204" pitchFamily="34" charset="0"/>
              </a:rPr>
              <a:t>is </a:t>
            </a:r>
            <a:r>
              <a:rPr sz="1600" spc="10" dirty="0">
                <a:solidFill>
                  <a:schemeClr val="accent1">
                    <a:lumMod val="50000"/>
                  </a:schemeClr>
                </a:solidFill>
                <a:latin typeface="Calibri Light" panose="020F0302020204030204" pitchFamily="34" charset="0"/>
                <a:cs typeface="Calibri Light" panose="020F0302020204030204" pitchFamily="34" charset="0"/>
              </a:rPr>
              <a:t>a mark-up </a:t>
            </a:r>
            <a:r>
              <a:rPr sz="1600" spc="-25" dirty="0">
                <a:solidFill>
                  <a:schemeClr val="accent1">
                    <a:lumMod val="50000"/>
                  </a:schemeClr>
                </a:solidFill>
                <a:latin typeface="Calibri Light" panose="020F0302020204030204" pitchFamily="34" charset="0"/>
                <a:cs typeface="Calibri Light" panose="020F0302020204030204" pitchFamily="34" charset="0"/>
              </a:rPr>
              <a:t>syntax </a:t>
            </a:r>
            <a:r>
              <a:rPr sz="1600" dirty="0">
                <a:solidFill>
                  <a:schemeClr val="accent1">
                    <a:lumMod val="50000"/>
                  </a:schemeClr>
                </a:solidFill>
                <a:latin typeface="Calibri Light" panose="020F0302020204030204" pitchFamily="34" charset="0"/>
                <a:cs typeface="Calibri Light" panose="020F0302020204030204" pitchFamily="34" charset="0"/>
              </a:rPr>
              <a:t>that </a:t>
            </a:r>
            <a:r>
              <a:rPr sz="1600" spc="-35" dirty="0">
                <a:solidFill>
                  <a:schemeClr val="accent1">
                    <a:lumMod val="50000"/>
                  </a:schemeClr>
                </a:solidFill>
                <a:latin typeface="Calibri Light" panose="020F0302020204030204" pitchFamily="34" charset="0"/>
                <a:cs typeface="Calibri Light" panose="020F0302020204030204" pitchFamily="34" charset="0"/>
              </a:rPr>
              <a:t>lets </a:t>
            </a:r>
            <a:r>
              <a:rPr sz="1600" spc="-20" dirty="0">
                <a:solidFill>
                  <a:schemeClr val="accent1">
                    <a:lumMod val="50000"/>
                  </a:schemeClr>
                </a:solidFill>
                <a:latin typeface="Calibri Light" panose="020F0302020204030204" pitchFamily="34" charset="0"/>
                <a:cs typeface="Calibri Light" panose="020F0302020204030204" pitchFamily="34" charset="0"/>
              </a:rPr>
              <a:t>you </a:t>
            </a:r>
            <a:r>
              <a:rPr sz="1600" spc="5" dirty="0">
                <a:solidFill>
                  <a:schemeClr val="accent1">
                    <a:lumMod val="50000"/>
                  </a:schemeClr>
                </a:solidFill>
                <a:latin typeface="Calibri Light" panose="020F0302020204030204" pitchFamily="34" charset="0"/>
                <a:cs typeface="Calibri Light" panose="020F0302020204030204" pitchFamily="34" charset="0"/>
              </a:rPr>
              <a:t>embed  </a:t>
            </a:r>
            <a:r>
              <a:rPr sz="1600" spc="-35" dirty="0">
                <a:solidFill>
                  <a:schemeClr val="accent1">
                    <a:lumMod val="50000"/>
                  </a:schemeClr>
                </a:solidFill>
                <a:latin typeface="Calibri Light" panose="020F0302020204030204" pitchFamily="34" charset="0"/>
                <a:cs typeface="Calibri Light" panose="020F0302020204030204" pitchFamily="34" charset="0"/>
              </a:rPr>
              <a:t>server </a:t>
            </a:r>
            <a:r>
              <a:rPr sz="1600" spc="-10" dirty="0">
                <a:solidFill>
                  <a:schemeClr val="accent1">
                    <a:lumMod val="50000"/>
                  </a:schemeClr>
                </a:solidFill>
                <a:latin typeface="Calibri Light" panose="020F0302020204030204" pitchFamily="34" charset="0"/>
                <a:cs typeface="Calibri Light" panose="020F0302020204030204" pitchFamily="34" charset="0"/>
              </a:rPr>
              <a:t>based </a:t>
            </a:r>
            <a:r>
              <a:rPr sz="1600" spc="35" dirty="0">
                <a:solidFill>
                  <a:schemeClr val="accent1">
                    <a:lumMod val="50000"/>
                  </a:schemeClr>
                </a:solidFill>
                <a:latin typeface="Calibri Light" panose="020F0302020204030204" pitchFamily="34" charset="0"/>
                <a:cs typeface="Calibri Light" panose="020F0302020204030204" pitchFamily="34" charset="0"/>
              </a:rPr>
              <a:t>code </a:t>
            </a:r>
            <a:r>
              <a:rPr sz="1600" spc="-10" dirty="0">
                <a:solidFill>
                  <a:schemeClr val="accent1">
                    <a:lumMod val="50000"/>
                  </a:schemeClr>
                </a:solidFill>
                <a:latin typeface="Calibri Light" panose="020F0302020204030204" pitchFamily="34" charset="0"/>
                <a:cs typeface="Calibri Light" panose="020F0302020204030204" pitchFamily="34" charset="0"/>
              </a:rPr>
              <a:t>into </a:t>
            </a:r>
            <a:r>
              <a:rPr sz="1600" spc="5" dirty="0">
                <a:solidFill>
                  <a:schemeClr val="accent1">
                    <a:lumMod val="50000"/>
                  </a:schemeClr>
                </a:solidFill>
                <a:latin typeface="Calibri Light" panose="020F0302020204030204" pitchFamily="34" charset="0"/>
                <a:cs typeface="Calibri Light" panose="020F0302020204030204" pitchFamily="34" charset="0"/>
              </a:rPr>
              <a:t>web</a:t>
            </a:r>
            <a:r>
              <a:rPr sz="1600" spc="60" dirty="0">
                <a:solidFill>
                  <a:schemeClr val="accent1">
                    <a:lumMod val="50000"/>
                  </a:schemeClr>
                </a:solidFill>
                <a:latin typeface="Calibri Light" panose="020F0302020204030204" pitchFamily="34" charset="0"/>
                <a:cs typeface="Calibri Light" panose="020F0302020204030204" pitchFamily="34" charset="0"/>
              </a:rPr>
              <a:t> </a:t>
            </a:r>
            <a:r>
              <a:rPr sz="1600" spc="5" dirty="0">
                <a:solidFill>
                  <a:schemeClr val="accent1">
                    <a:lumMod val="50000"/>
                  </a:schemeClr>
                </a:solidFill>
                <a:latin typeface="Calibri Light" panose="020F0302020204030204" pitchFamily="34" charset="0"/>
                <a:cs typeface="Calibri Light" panose="020F0302020204030204" pitchFamily="34" charset="0"/>
              </a:rPr>
              <a:t>pages</a:t>
            </a:r>
            <a:endParaRPr sz="1600" dirty="0">
              <a:solidFill>
                <a:schemeClr val="accent1">
                  <a:lumMod val="50000"/>
                </a:schemeClr>
              </a:solidFill>
              <a:latin typeface="Calibri Light" panose="020F0302020204030204" pitchFamily="34" charset="0"/>
              <a:cs typeface="Calibri Light" panose="020F0302020204030204" pitchFamily="34" charset="0"/>
            </a:endParaRPr>
          </a:p>
          <a:p>
            <a:pPr marL="355600" marR="292100" indent="-342900">
              <a:lnSpc>
                <a:spcPct val="102400"/>
              </a:lnSpc>
              <a:spcBef>
                <a:spcPts val="680"/>
              </a:spcBef>
              <a:buSzPct val="76363"/>
              <a:buFont typeface="Wingdings"/>
              <a:buChar char=""/>
              <a:tabLst>
                <a:tab pos="355600" algn="l"/>
                <a:tab pos="356235" algn="l"/>
              </a:tabLst>
            </a:pPr>
            <a:r>
              <a:rPr sz="1600" spc="5" dirty="0">
                <a:solidFill>
                  <a:schemeClr val="accent1">
                    <a:lumMod val="50000"/>
                  </a:schemeClr>
                </a:solidFill>
                <a:latin typeface="Calibri Light" panose="020F0302020204030204" pitchFamily="34" charset="0"/>
                <a:cs typeface="Calibri Light" panose="020F0302020204030204" pitchFamily="34" charset="0"/>
              </a:rPr>
              <a:t>Razor </a:t>
            </a:r>
            <a:r>
              <a:rPr sz="1600" spc="-40" dirty="0">
                <a:solidFill>
                  <a:schemeClr val="accent1">
                    <a:lumMod val="50000"/>
                  </a:schemeClr>
                </a:solidFill>
                <a:latin typeface="Calibri Light" panose="020F0302020204030204" pitchFamily="34" charset="0"/>
                <a:cs typeface="Calibri Light" panose="020F0302020204030204" pitchFamily="34" charset="0"/>
              </a:rPr>
              <a:t>is </a:t>
            </a:r>
            <a:r>
              <a:rPr sz="1600" spc="-10" dirty="0">
                <a:solidFill>
                  <a:schemeClr val="accent1">
                    <a:lumMod val="50000"/>
                  </a:schemeClr>
                </a:solidFill>
                <a:latin typeface="Calibri Light" panose="020F0302020204030204" pitchFamily="34" charset="0"/>
                <a:cs typeface="Calibri Light" panose="020F0302020204030204" pitchFamily="34" charset="0"/>
              </a:rPr>
              <a:t>based </a:t>
            </a:r>
            <a:r>
              <a:rPr sz="1600" spc="25" dirty="0">
                <a:solidFill>
                  <a:schemeClr val="accent1">
                    <a:lumMod val="50000"/>
                  </a:schemeClr>
                </a:solidFill>
                <a:latin typeface="Calibri Light" panose="020F0302020204030204" pitchFamily="34" charset="0"/>
                <a:cs typeface="Calibri Light" panose="020F0302020204030204" pitchFamily="34" charset="0"/>
              </a:rPr>
              <a:t>on </a:t>
            </a:r>
            <a:r>
              <a:rPr sz="1600" spc="-40" dirty="0">
                <a:solidFill>
                  <a:schemeClr val="accent1">
                    <a:lumMod val="50000"/>
                  </a:schemeClr>
                </a:solidFill>
                <a:latin typeface="Calibri Light" panose="020F0302020204030204" pitchFamily="34" charset="0"/>
                <a:cs typeface="Calibri Light" panose="020F0302020204030204" pitchFamily="34" charset="0"/>
              </a:rPr>
              <a:t>ASP.Net </a:t>
            </a:r>
            <a:r>
              <a:rPr sz="1600" spc="5" dirty="0">
                <a:solidFill>
                  <a:schemeClr val="accent1">
                    <a:lumMod val="50000"/>
                  </a:schemeClr>
                </a:solidFill>
                <a:latin typeface="Calibri Light" panose="020F0302020204030204" pitchFamily="34" charset="0"/>
                <a:cs typeface="Calibri Light" panose="020F0302020204030204" pitchFamily="34" charset="0"/>
              </a:rPr>
              <a:t>and has </a:t>
            </a:r>
            <a:r>
              <a:rPr sz="1600" spc="10" dirty="0">
                <a:solidFill>
                  <a:schemeClr val="accent1">
                    <a:lumMod val="50000"/>
                  </a:schemeClr>
                </a:solidFill>
                <a:latin typeface="Calibri Light" panose="020F0302020204030204" pitchFamily="34" charset="0"/>
                <a:cs typeface="Calibri Light" panose="020F0302020204030204" pitchFamily="34" charset="0"/>
              </a:rPr>
              <a:t>a </a:t>
            </a:r>
            <a:r>
              <a:rPr sz="1600" spc="-20" dirty="0">
                <a:solidFill>
                  <a:schemeClr val="accent1">
                    <a:lumMod val="50000"/>
                  </a:schemeClr>
                </a:solidFill>
                <a:latin typeface="Calibri Light" panose="020F0302020204030204" pitchFamily="34" charset="0"/>
                <a:cs typeface="Calibri Light" panose="020F0302020204030204" pitchFamily="34" charset="0"/>
              </a:rPr>
              <a:t>syntax  </a:t>
            </a:r>
            <a:r>
              <a:rPr sz="1600" spc="-30" dirty="0">
                <a:solidFill>
                  <a:schemeClr val="accent1">
                    <a:lumMod val="50000"/>
                  </a:schemeClr>
                </a:solidFill>
                <a:latin typeface="Calibri Light" panose="020F0302020204030204" pitchFamily="34" charset="0"/>
                <a:cs typeface="Calibri Light" panose="020F0302020204030204" pitchFamily="34" charset="0"/>
              </a:rPr>
              <a:t>similar </a:t>
            </a:r>
            <a:r>
              <a:rPr sz="1600" dirty="0">
                <a:solidFill>
                  <a:schemeClr val="accent1">
                    <a:lumMod val="50000"/>
                  </a:schemeClr>
                </a:solidFill>
                <a:latin typeface="Calibri Light" panose="020F0302020204030204" pitchFamily="34" charset="0"/>
                <a:cs typeface="Calibri Light" panose="020F0302020204030204" pitchFamily="34" charset="0"/>
              </a:rPr>
              <a:t>to </a:t>
            </a:r>
            <a:r>
              <a:rPr sz="1600" spc="30" dirty="0">
                <a:solidFill>
                  <a:schemeClr val="accent1">
                    <a:lumMod val="50000"/>
                  </a:schemeClr>
                </a:solidFill>
                <a:latin typeface="Calibri Light" panose="020F0302020204030204" pitchFamily="34" charset="0"/>
                <a:cs typeface="Calibri Light" panose="020F0302020204030204" pitchFamily="34" charset="0"/>
              </a:rPr>
              <a:t>PHP </a:t>
            </a:r>
            <a:r>
              <a:rPr sz="1600" spc="5" dirty="0">
                <a:solidFill>
                  <a:schemeClr val="accent1">
                    <a:lumMod val="50000"/>
                  </a:schemeClr>
                </a:solidFill>
                <a:latin typeface="Calibri Light" panose="020F0302020204030204" pitchFamily="34" charset="0"/>
                <a:cs typeface="Calibri Light" panose="020F0302020204030204" pitchFamily="34" charset="0"/>
              </a:rPr>
              <a:t>and </a:t>
            </a:r>
            <a:r>
              <a:rPr sz="1600" spc="-30" dirty="0">
                <a:solidFill>
                  <a:schemeClr val="accent1">
                    <a:lumMod val="50000"/>
                  </a:schemeClr>
                </a:solidFill>
                <a:latin typeface="Calibri Light" panose="020F0302020204030204" pitchFamily="34" charset="0"/>
                <a:cs typeface="Calibri Light" panose="020F0302020204030204" pitchFamily="34" charset="0"/>
              </a:rPr>
              <a:t>Classic</a:t>
            </a:r>
            <a:r>
              <a:rPr sz="1600" spc="-60" dirty="0">
                <a:solidFill>
                  <a:schemeClr val="accent1">
                    <a:lumMod val="50000"/>
                  </a:schemeClr>
                </a:solidFill>
                <a:latin typeface="Calibri Light" panose="020F0302020204030204" pitchFamily="34" charset="0"/>
                <a:cs typeface="Calibri Light" panose="020F0302020204030204" pitchFamily="34" charset="0"/>
              </a:rPr>
              <a:t> </a:t>
            </a:r>
            <a:r>
              <a:rPr sz="1600" spc="30" dirty="0">
                <a:solidFill>
                  <a:schemeClr val="accent1">
                    <a:lumMod val="50000"/>
                  </a:schemeClr>
                </a:solidFill>
                <a:latin typeface="Calibri Light" panose="020F0302020204030204" pitchFamily="34" charset="0"/>
                <a:cs typeface="Calibri Light" panose="020F0302020204030204" pitchFamily="34" charset="0"/>
              </a:rPr>
              <a:t>ASP</a:t>
            </a:r>
            <a:endParaRPr sz="1600" dirty="0">
              <a:solidFill>
                <a:schemeClr val="accent1">
                  <a:lumMod val="50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862C0FB9-6215-4484-BAED-375C1D366FC0}"/>
              </a:ext>
            </a:extLst>
          </p:cNvPr>
          <p:cNvSpPr/>
          <p:nvPr/>
        </p:nvSpPr>
        <p:spPr>
          <a:xfrm>
            <a:off x="567267" y="1271727"/>
            <a:ext cx="1633781" cy="369332"/>
          </a:xfrm>
          <a:prstGeom prst="rect">
            <a:avLst/>
          </a:prstGeom>
        </p:spPr>
        <p:txBody>
          <a:bodyPr wrap="none">
            <a:spAutoFit/>
          </a:bodyPr>
          <a:lstStyle/>
          <a:p>
            <a:r>
              <a:rPr lang="en-US" dirty="0">
                <a:solidFill>
                  <a:schemeClr val="bg1">
                    <a:lumMod val="10000"/>
                  </a:schemeClr>
                </a:solidFill>
              </a:rPr>
              <a:t>What is Razor</a:t>
            </a:r>
          </a:p>
        </p:txBody>
      </p:sp>
      <p:sp>
        <p:nvSpPr>
          <p:cNvPr id="6" name="Rectangle 5">
            <a:extLst>
              <a:ext uri="{FF2B5EF4-FFF2-40B4-BE49-F238E27FC236}">
                <a16:creationId xmlns:a16="http://schemas.microsoft.com/office/drawing/2014/main" id="{6936E2C5-F862-48DF-8DBE-9E91EBF34D23}"/>
              </a:ext>
            </a:extLst>
          </p:cNvPr>
          <p:cNvSpPr/>
          <p:nvPr/>
        </p:nvSpPr>
        <p:spPr>
          <a:xfrm>
            <a:off x="533400" y="3610036"/>
            <a:ext cx="7848600" cy="1162113"/>
          </a:xfrm>
          <a:prstGeom prst="rect">
            <a:avLst/>
          </a:prstGeom>
        </p:spPr>
        <p:txBody>
          <a:bodyPr wrap="square">
            <a:spAutoFit/>
          </a:bodyPr>
          <a:lstStyle/>
          <a:p>
            <a:pPr>
              <a:lnSpc>
                <a:spcPct val="150000"/>
              </a:lnSpc>
            </a:pPr>
            <a:r>
              <a:rPr lang="en-US" sz="1600" dirty="0">
                <a:solidFill>
                  <a:srgbClr val="000000"/>
                </a:solidFill>
                <a:latin typeface="Calibri Light" panose="020F0302020204030204" pitchFamily="34" charset="0"/>
                <a:cs typeface="Calibri Light" panose="020F0302020204030204" pitchFamily="34" charset="0"/>
              </a:rPr>
              <a:t>Microsoft wanted Razor to be easy to use and easy to learn, and work inside of tools like Visual Studio so that IntelliSense is available, the debugger is available, but they wanted Razor to have no ties to a specific technology, like ASP.NET or ASP.NET MVC.</a:t>
            </a:r>
            <a:endParaRPr lang="en-US" sz="1600" dirty="0">
              <a:latin typeface="Calibri Light" panose="020F0302020204030204" pitchFamily="34" charset="0"/>
              <a:cs typeface="Calibri Light" panose="020F0302020204030204" pitchFamily="34" charset="0"/>
            </a:endParaRPr>
          </a:p>
        </p:txBody>
      </p:sp>
      <p:sp>
        <p:nvSpPr>
          <p:cNvPr id="7" name="Rectangle 6">
            <a:extLst>
              <a:ext uri="{FF2B5EF4-FFF2-40B4-BE49-F238E27FC236}">
                <a16:creationId xmlns:a16="http://schemas.microsoft.com/office/drawing/2014/main" id="{048AAED6-79B3-44D9-9092-A791125BD936}"/>
              </a:ext>
            </a:extLst>
          </p:cNvPr>
          <p:cNvSpPr/>
          <p:nvPr/>
        </p:nvSpPr>
        <p:spPr>
          <a:xfrm>
            <a:off x="502920" y="3039331"/>
            <a:ext cx="2223686" cy="369332"/>
          </a:xfrm>
          <a:prstGeom prst="rect">
            <a:avLst/>
          </a:prstGeom>
        </p:spPr>
        <p:txBody>
          <a:bodyPr wrap="none">
            <a:spAutoFit/>
          </a:bodyPr>
          <a:lstStyle/>
          <a:p>
            <a:r>
              <a:rPr lang="en-US" dirty="0">
                <a:solidFill>
                  <a:schemeClr val="bg1">
                    <a:lumMod val="10000"/>
                  </a:schemeClr>
                </a:solidFill>
              </a:rPr>
              <a:t>Razor design goals </a:t>
            </a:r>
          </a:p>
        </p:txBody>
      </p:sp>
      <p:sp>
        <p:nvSpPr>
          <p:cNvPr id="8" name="Rectangle 7">
            <a:extLst>
              <a:ext uri="{FF2B5EF4-FFF2-40B4-BE49-F238E27FC236}">
                <a16:creationId xmlns:a16="http://schemas.microsoft.com/office/drawing/2014/main" id="{93F3EE06-7A50-4341-95C3-935F500B12DC}"/>
              </a:ext>
            </a:extLst>
          </p:cNvPr>
          <p:cNvSpPr/>
          <p:nvPr/>
        </p:nvSpPr>
        <p:spPr>
          <a:xfrm>
            <a:off x="369486" y="5291589"/>
            <a:ext cx="7780739" cy="754437"/>
          </a:xfrm>
          <a:prstGeom prst="rect">
            <a:avLst/>
          </a:prstGeom>
        </p:spPr>
        <p:txBody>
          <a:bodyPr wrap="square">
            <a:spAutoFit/>
          </a:bodyPr>
          <a:lstStyle/>
          <a:p>
            <a:pPr marL="355600" marR="508634" indent="-342900">
              <a:lnSpc>
                <a:spcPct val="102400"/>
              </a:lnSpc>
              <a:spcBef>
                <a:spcPts val="45"/>
              </a:spcBef>
              <a:buSzPct val="76363"/>
              <a:buFont typeface="Wingdings"/>
              <a:buChar char=""/>
              <a:tabLst>
                <a:tab pos="355600" algn="l"/>
                <a:tab pos="356235" algn="l"/>
              </a:tabLst>
            </a:pPr>
            <a:r>
              <a:rPr lang="en-US" spc="-10" dirty="0">
                <a:solidFill>
                  <a:schemeClr val="accent1">
                    <a:lumMod val="50000"/>
                  </a:schemeClr>
                </a:solidFill>
                <a:latin typeface="Calibri Light" panose="020F0302020204030204" pitchFamily="34" charset="0"/>
                <a:cs typeface="Calibri Light" panose="020F0302020204030204" pitchFamily="34" charset="0"/>
              </a:rPr>
              <a:t>View Engines are responsible for creating  HTML from the views</a:t>
            </a:r>
          </a:p>
          <a:p>
            <a:pPr marL="355600" indent="-342900">
              <a:lnSpc>
                <a:spcPct val="100000"/>
              </a:lnSpc>
              <a:spcBef>
                <a:spcPts val="755"/>
              </a:spcBef>
              <a:buSzPct val="76363"/>
              <a:buFont typeface="Wingdings"/>
              <a:buChar char=""/>
              <a:tabLst>
                <a:tab pos="355600" algn="l"/>
                <a:tab pos="356235" algn="l"/>
                <a:tab pos="3387725" algn="l"/>
                <a:tab pos="4693285" algn="l"/>
              </a:tabLst>
            </a:pPr>
            <a:r>
              <a:rPr lang="en-US" spc="-10" dirty="0">
                <a:solidFill>
                  <a:schemeClr val="accent1">
                    <a:lumMod val="50000"/>
                  </a:schemeClr>
                </a:solidFill>
                <a:latin typeface="Calibri Light" panose="020F0302020204030204" pitchFamily="34" charset="0"/>
                <a:cs typeface="Calibri Light" panose="020F0302020204030204" pitchFamily="34" charset="0"/>
              </a:rPr>
              <a:t>Razor is optimized around HTML generation</a:t>
            </a:r>
          </a:p>
        </p:txBody>
      </p:sp>
      <p:sp>
        <p:nvSpPr>
          <p:cNvPr id="9" name="Rectangle 8">
            <a:extLst>
              <a:ext uri="{FF2B5EF4-FFF2-40B4-BE49-F238E27FC236}">
                <a16:creationId xmlns:a16="http://schemas.microsoft.com/office/drawing/2014/main" id="{0A8B4350-6A6F-4295-B5F6-42836B419EA1}"/>
              </a:ext>
            </a:extLst>
          </p:cNvPr>
          <p:cNvSpPr/>
          <p:nvPr/>
        </p:nvSpPr>
        <p:spPr>
          <a:xfrm>
            <a:off x="482104" y="4806935"/>
            <a:ext cx="3155672" cy="369332"/>
          </a:xfrm>
          <a:prstGeom prst="rect">
            <a:avLst/>
          </a:prstGeom>
        </p:spPr>
        <p:txBody>
          <a:bodyPr wrap="none">
            <a:spAutoFit/>
          </a:bodyPr>
          <a:lstStyle/>
          <a:p>
            <a:r>
              <a:rPr lang="en-US" dirty="0">
                <a:solidFill>
                  <a:schemeClr val="bg1">
                    <a:lumMod val="10000"/>
                  </a:schemeClr>
                </a:solidFill>
              </a:rPr>
              <a:t>Razor – View Engine in MVC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5063490" cy="398186"/>
          </a:xfrm>
          <a:prstGeom prst="rect">
            <a:avLst/>
          </a:prstGeom>
        </p:spPr>
        <p:txBody>
          <a:bodyPr vert="horz" wrap="square" lIns="0" tIns="13335" rIns="0" bIns="0" rtlCol="0">
            <a:spAutoFit/>
          </a:bodyPr>
          <a:lstStyle/>
          <a:p>
            <a:pPr marL="12700">
              <a:spcBef>
                <a:spcPts val="105"/>
              </a:spcBef>
            </a:pPr>
            <a:r>
              <a:rPr sz="2500" kern="1200" spc="-80" dirty="0"/>
              <a:t>Alternate View Engines</a:t>
            </a:r>
          </a:p>
        </p:txBody>
      </p:sp>
      <p:sp>
        <p:nvSpPr>
          <p:cNvPr id="3" name="object 3"/>
          <p:cNvSpPr txBox="1">
            <a:spLocks noGrp="1"/>
          </p:cNvSpPr>
          <p:nvPr>
            <p:ph idx="1"/>
          </p:nvPr>
        </p:nvSpPr>
        <p:spPr>
          <a:xfrm>
            <a:off x="264386" y="1371600"/>
            <a:ext cx="8615227" cy="1170879"/>
          </a:xfrm>
          <a:prstGeom prst="rect">
            <a:avLst/>
          </a:prstGeom>
        </p:spPr>
        <p:txBody>
          <a:bodyPr vert="horz" wrap="square" lIns="0" tIns="97009" rIns="0" bIns="0" rtlCol="0">
            <a:spAutoFit/>
          </a:bodyPr>
          <a:lstStyle/>
          <a:p>
            <a:pPr marL="355600" marR="5080" indent="-342900" defTabSz="914400">
              <a:lnSpc>
                <a:spcPct val="102400"/>
              </a:lnSpc>
              <a:spcBef>
                <a:spcPts val="45"/>
              </a:spcBef>
              <a:buSzPct val="76363"/>
              <a:buFont typeface="Wingdings"/>
              <a:buChar char=""/>
              <a:tabLst>
                <a:tab pos="984885" algn="l"/>
                <a:tab pos="985519" algn="l"/>
              </a:tabLst>
            </a:pPr>
            <a:r>
              <a:rPr kern="1200" spc="-50" dirty="0">
                <a:solidFill>
                  <a:schemeClr val="accent1">
                    <a:lumMod val="50000"/>
                  </a:schemeClr>
                </a:solidFill>
                <a:latin typeface="Calibri Light" panose="020F0302020204030204" pitchFamily="34" charset="0"/>
                <a:cs typeface="Calibri Light" panose="020F0302020204030204" pitchFamily="34" charset="0"/>
              </a:rPr>
              <a:t>Spark - Spark is a open source view engine for  ASP.NET MVC projects as well as Castle  MonoRail framework projects. This view engine  is from the popular MVCContrib library.</a:t>
            </a:r>
          </a:p>
          <a:p>
            <a:pPr marL="355600" marR="547370" indent="-342900" defTabSz="914400">
              <a:lnSpc>
                <a:spcPct val="102400"/>
              </a:lnSpc>
              <a:spcBef>
                <a:spcPts val="605"/>
              </a:spcBef>
              <a:buSzPct val="76363"/>
              <a:buFont typeface="Wingdings"/>
              <a:buChar char=""/>
              <a:tabLst>
                <a:tab pos="984885" algn="l"/>
                <a:tab pos="985519" algn="l"/>
                <a:tab pos="2729230" algn="l"/>
                <a:tab pos="5207000" algn="l"/>
              </a:tabLst>
            </a:pPr>
            <a:r>
              <a:rPr kern="1200" spc="-50" dirty="0">
                <a:solidFill>
                  <a:schemeClr val="accent1">
                    <a:lumMod val="50000"/>
                  </a:schemeClr>
                </a:solidFill>
                <a:latin typeface="Calibri Light" panose="020F0302020204030204" pitchFamily="34" charset="0"/>
                <a:cs typeface="Calibri Light" panose="020F0302020204030204" pitchFamily="34" charset="0"/>
              </a:rPr>
              <a:t>NHaml - NHaml is another View Engine and  works like an replacement</a:t>
            </a:r>
            <a:r>
              <a:rPr lang="en-US" kern="1200" spc="-50" dirty="0">
                <a:solidFill>
                  <a:schemeClr val="accent1">
                    <a:lumMod val="50000"/>
                  </a:schemeClr>
                </a:solidFill>
                <a:latin typeface="Calibri Light" panose="020F0302020204030204" pitchFamily="34" charset="0"/>
                <a:cs typeface="Calibri Light" panose="020F0302020204030204" pitchFamily="34" charset="0"/>
              </a:rPr>
              <a:t> </a:t>
            </a:r>
            <a:r>
              <a:rPr kern="1200" spc="-50" dirty="0">
                <a:solidFill>
                  <a:schemeClr val="accent1">
                    <a:lumMod val="50000"/>
                  </a:schemeClr>
                </a:solidFill>
                <a:latin typeface="Calibri Light" panose="020F0302020204030204" pitchFamily="34" charset="0"/>
                <a:cs typeface="Calibri Light" panose="020F0302020204030204" pitchFamily="34" charset="0"/>
              </a:rPr>
              <a:t>of inline page  templating	.</a:t>
            </a:r>
          </a:p>
        </p:txBody>
      </p:sp>
    </p:spTree>
    <p:extLst>
      <p:ext uri="{BB962C8B-B14F-4D97-AF65-F5344CB8AC3E}">
        <p14:creationId xmlns:p14="http://schemas.microsoft.com/office/powerpoint/2010/main" val="107116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063490" cy="398186"/>
          </a:xfrm>
          <a:prstGeom prst="rect">
            <a:avLst/>
          </a:prstGeom>
        </p:spPr>
        <p:txBody>
          <a:bodyPr vert="horz" wrap="square" lIns="0" tIns="13335" rIns="0" bIns="0" rtlCol="0">
            <a:spAutoFit/>
          </a:bodyPr>
          <a:lstStyle/>
          <a:p>
            <a:pPr marL="12700">
              <a:lnSpc>
                <a:spcPct val="100000"/>
              </a:lnSpc>
              <a:spcBef>
                <a:spcPts val="105"/>
              </a:spcBef>
            </a:pPr>
            <a:r>
              <a:rPr sz="2500" kern="1200" spc="-80" dirty="0"/>
              <a:t>Alternate View Engines</a:t>
            </a:r>
          </a:p>
        </p:txBody>
      </p:sp>
      <p:sp>
        <p:nvSpPr>
          <p:cNvPr id="3" name="object 3"/>
          <p:cNvSpPr txBox="1"/>
          <p:nvPr/>
        </p:nvSpPr>
        <p:spPr>
          <a:xfrm>
            <a:off x="685800" y="1447800"/>
            <a:ext cx="7480934" cy="1177117"/>
          </a:xfrm>
          <a:prstGeom prst="rect">
            <a:avLst/>
          </a:prstGeom>
        </p:spPr>
        <p:txBody>
          <a:bodyPr vert="horz" wrap="square" lIns="0" tIns="5715" rIns="0" bIns="0" rtlCol="0">
            <a:spAutoFit/>
          </a:bodyPr>
          <a:lstStyle/>
          <a:p>
            <a:pPr marL="355600" marR="266065" indent="-342900">
              <a:lnSpc>
                <a:spcPct val="102400"/>
              </a:lnSpc>
              <a:spcBef>
                <a:spcPts val="45"/>
              </a:spcBef>
              <a:buSzPct val="76363"/>
              <a:buFont typeface="Wingdings"/>
              <a:buChar char=""/>
              <a:tabLst>
                <a:tab pos="355600" algn="l"/>
                <a:tab pos="356235" algn="l"/>
                <a:tab pos="690816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NDjango - NDjango is an implementation</a:t>
            </a:r>
            <a:r>
              <a:rPr lang="en-US" sz="1600" spc="-50" dirty="0">
                <a:solidFill>
                  <a:schemeClr val="accent1">
                    <a:lumMod val="50000"/>
                  </a:schemeClr>
                </a:solidFill>
                <a:latin typeface="Calibri Light" panose="020F0302020204030204" pitchFamily="34" charset="0"/>
                <a:cs typeface="Calibri Light" panose="020F0302020204030204" pitchFamily="34" charset="0"/>
              </a:rPr>
              <a:t> </a:t>
            </a:r>
            <a:r>
              <a:rPr sz="1600" spc="-50" dirty="0">
                <a:solidFill>
                  <a:schemeClr val="accent1">
                    <a:lumMod val="50000"/>
                  </a:schemeClr>
                </a:solidFill>
                <a:latin typeface="Calibri Light" panose="020F0302020204030204" pitchFamily="34" charset="0"/>
                <a:cs typeface="Calibri Light" panose="020F0302020204030204" pitchFamily="34" charset="0"/>
              </a:rPr>
              <a:t>of  Django Template Language using F#.</a:t>
            </a:r>
          </a:p>
          <a:p>
            <a:pPr marL="355600" marR="97790" indent="-342900">
              <a:lnSpc>
                <a:spcPct val="102400"/>
              </a:lnSpc>
              <a:spcBef>
                <a:spcPts val="680"/>
              </a:spcBef>
              <a:buSzPct val="76363"/>
              <a:buFont typeface="Wingdings"/>
              <a:buChar char=""/>
              <a:tabLst>
                <a:tab pos="355600" algn="l"/>
                <a:tab pos="3562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Hasic -Hasic is a ASP.NET View Engine that  uses the VB.NET XML kind of literals.</a:t>
            </a:r>
          </a:p>
          <a:p>
            <a:pPr marL="355600" marR="5080" indent="-342900">
              <a:lnSpc>
                <a:spcPct val="102400"/>
              </a:lnSpc>
              <a:spcBef>
                <a:spcPts val="600"/>
              </a:spcBef>
              <a:buSzPct val="76363"/>
              <a:buFont typeface="Wingdings"/>
              <a:buChar char=""/>
              <a:tabLst>
                <a:tab pos="355600" algn="l"/>
                <a:tab pos="356235" algn="l"/>
                <a:tab pos="3607435" algn="l"/>
              </a:tabLst>
            </a:pPr>
            <a:r>
              <a:rPr sz="1600" spc="-50" dirty="0">
                <a:solidFill>
                  <a:schemeClr val="accent1">
                    <a:lumMod val="50000"/>
                  </a:schemeClr>
                </a:solidFill>
                <a:latin typeface="Calibri Light" panose="020F0302020204030204" pitchFamily="34" charset="0"/>
                <a:cs typeface="Calibri Light" panose="020F0302020204030204" pitchFamily="34" charset="0"/>
              </a:rPr>
              <a:t>Bellevue </a:t>
            </a:r>
            <a:r>
              <a:rPr lang="en-US" sz="1600" spc="-50" dirty="0">
                <a:solidFill>
                  <a:schemeClr val="accent1">
                    <a:lumMod val="50000"/>
                  </a:schemeClr>
                </a:solidFill>
                <a:latin typeface="Calibri Light" panose="020F0302020204030204" pitchFamily="34" charset="0"/>
                <a:cs typeface="Calibri Light" panose="020F0302020204030204" pitchFamily="34" charset="0"/>
              </a:rPr>
              <a:t>–</a:t>
            </a:r>
            <a:r>
              <a:rPr sz="1600" spc="-50" dirty="0">
                <a:solidFill>
                  <a:schemeClr val="accent1">
                    <a:lumMod val="50000"/>
                  </a:schemeClr>
                </a:solidFill>
                <a:latin typeface="Calibri Light" panose="020F0302020204030204" pitchFamily="34" charset="0"/>
                <a:cs typeface="Calibri Light" panose="020F0302020204030204" pitchFamily="34" charset="0"/>
              </a:rPr>
              <a:t> Bellevue</a:t>
            </a:r>
            <a:r>
              <a:rPr lang="en-US" sz="1600" spc="-50" dirty="0">
                <a:solidFill>
                  <a:schemeClr val="accent1">
                    <a:lumMod val="50000"/>
                  </a:schemeClr>
                </a:solidFill>
                <a:latin typeface="Calibri Light" panose="020F0302020204030204" pitchFamily="34" charset="0"/>
                <a:cs typeface="Calibri Light" panose="020F0302020204030204" pitchFamily="34" charset="0"/>
              </a:rPr>
              <a:t> </a:t>
            </a:r>
            <a:r>
              <a:rPr sz="1600" spc="-50" dirty="0">
                <a:solidFill>
                  <a:schemeClr val="accent1">
                    <a:lumMod val="50000"/>
                  </a:schemeClr>
                </a:solidFill>
                <a:latin typeface="Calibri Light" panose="020F0302020204030204" pitchFamily="34" charset="0"/>
                <a:cs typeface="Calibri Light" panose="020F0302020204030204" pitchFamily="34" charset="0"/>
              </a:rPr>
              <a:t>is another cool ASP.NET  MVC View Engine that has the design goal  which respects the HTML as first class</a:t>
            </a:r>
          </a:p>
        </p:txBody>
      </p:sp>
    </p:spTree>
    <p:extLst>
      <p:ext uri="{BB962C8B-B14F-4D97-AF65-F5344CB8AC3E}">
        <p14:creationId xmlns:p14="http://schemas.microsoft.com/office/powerpoint/2010/main" val="196237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6652-6FF2-42CB-83CC-8570A0737C44}"/>
              </a:ext>
            </a:extLst>
          </p:cNvPr>
          <p:cNvSpPr>
            <a:spLocks noGrp="1"/>
          </p:cNvSpPr>
          <p:nvPr>
            <p:ph type="title"/>
          </p:nvPr>
        </p:nvSpPr>
        <p:spPr>
          <a:xfrm>
            <a:off x="258190" y="395218"/>
            <a:ext cx="5678488" cy="242374"/>
          </a:xfrm>
        </p:spPr>
        <p:txBody>
          <a:bodyPr/>
          <a:lstStyle/>
          <a:p>
            <a:r>
              <a:rPr lang="en-IN" dirty="0"/>
              <a:t>Child Actions </a:t>
            </a:r>
          </a:p>
        </p:txBody>
      </p:sp>
      <p:sp>
        <p:nvSpPr>
          <p:cNvPr id="3" name="Content Placeholder 2">
            <a:extLst>
              <a:ext uri="{FF2B5EF4-FFF2-40B4-BE49-F238E27FC236}">
                <a16:creationId xmlns:a16="http://schemas.microsoft.com/office/drawing/2014/main" id="{809E2D44-A8EB-41D3-B493-D49CFFB2B61B}"/>
              </a:ext>
            </a:extLst>
          </p:cNvPr>
          <p:cNvSpPr>
            <a:spLocks noGrp="1"/>
          </p:cNvSpPr>
          <p:nvPr>
            <p:ph idx="1"/>
          </p:nvPr>
        </p:nvSpPr>
        <p:spPr/>
        <p:txBody>
          <a:bodyPr/>
          <a:lstStyle/>
          <a:p>
            <a:r>
              <a:rPr lang="en-US" dirty="0"/>
              <a:t>A controller is a collection of action methods.</a:t>
            </a:r>
          </a:p>
          <a:p>
            <a:r>
              <a:rPr lang="en-US" dirty="0"/>
              <a:t>Action methods are just like methods and have a public access specifier.</a:t>
            </a:r>
          </a:p>
          <a:p>
            <a:r>
              <a:rPr lang="en-US" dirty="0"/>
              <a:t>Since they are public we can easily call them from a URL request directly from the browser.</a:t>
            </a:r>
          </a:p>
          <a:p>
            <a:r>
              <a:rPr lang="en-US" dirty="0"/>
              <a:t>In our projects, when we want an action method to not be called from a URL request we should make the method a child action method.</a:t>
            </a:r>
          </a:p>
          <a:p>
            <a:r>
              <a:rPr lang="en-US" dirty="0"/>
              <a:t>An action method can be a child or a normal action method, but child actions are action methods invoked from within a view, you cannot invoke a child action method via user request (URL).</a:t>
            </a:r>
          </a:p>
          <a:p>
            <a:r>
              <a:rPr lang="en-US" dirty="0"/>
              <a:t>We can annotate an action method with the [</a:t>
            </a:r>
            <a:r>
              <a:rPr lang="en-US" dirty="0" err="1"/>
              <a:t>ChildActionOnly</a:t>
            </a:r>
            <a:r>
              <a:rPr lang="en-US" dirty="0"/>
              <a:t>] attribute to create a child action. Normally we use child action methods with partial views.</a:t>
            </a:r>
          </a:p>
          <a:p>
            <a:endParaRPr lang="en-IN" dirty="0"/>
          </a:p>
        </p:txBody>
      </p:sp>
    </p:spTree>
    <p:extLst>
      <p:ext uri="{BB962C8B-B14F-4D97-AF65-F5344CB8AC3E}">
        <p14:creationId xmlns:p14="http://schemas.microsoft.com/office/powerpoint/2010/main" val="3010657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C683-38BF-485F-8C33-BC7D6F4D6502}"/>
              </a:ext>
            </a:extLst>
          </p:cNvPr>
          <p:cNvSpPr>
            <a:spLocks noGrp="1"/>
          </p:cNvSpPr>
          <p:nvPr>
            <p:ph type="title"/>
          </p:nvPr>
        </p:nvSpPr>
        <p:spPr>
          <a:xfrm>
            <a:off x="381000" y="161427"/>
            <a:ext cx="6225710" cy="242374"/>
          </a:xfrm>
        </p:spPr>
        <p:txBody>
          <a:bodyPr/>
          <a:lstStyle/>
          <a:p>
            <a:r>
              <a:rPr lang="en-IN" dirty="0"/>
              <a:t>Using a </a:t>
            </a:r>
            <a:r>
              <a:rPr lang="en-IN" dirty="0" err="1"/>
              <a:t>ViewModel</a:t>
            </a:r>
            <a:r>
              <a:rPr lang="en-IN" dirty="0"/>
              <a:t> Object</a:t>
            </a:r>
          </a:p>
        </p:txBody>
      </p:sp>
      <p:sp>
        <p:nvSpPr>
          <p:cNvPr id="3" name="Content Placeholder 2">
            <a:extLst>
              <a:ext uri="{FF2B5EF4-FFF2-40B4-BE49-F238E27FC236}">
                <a16:creationId xmlns:a16="http://schemas.microsoft.com/office/drawing/2014/main" id="{F2703204-E00B-4156-9E6E-CFAFD0626AA6}"/>
              </a:ext>
            </a:extLst>
          </p:cNvPr>
          <p:cNvSpPr>
            <a:spLocks noGrp="1"/>
          </p:cNvSpPr>
          <p:nvPr>
            <p:ph idx="1"/>
          </p:nvPr>
        </p:nvSpPr>
        <p:spPr/>
        <p:txBody>
          <a:bodyPr/>
          <a:lstStyle/>
          <a:p>
            <a:r>
              <a:rPr lang="en-US" dirty="0"/>
              <a:t> </a:t>
            </a:r>
            <a:r>
              <a:rPr lang="en-US" dirty="0" err="1"/>
              <a:t>ViewModels</a:t>
            </a:r>
            <a:r>
              <a:rPr lang="en-US" dirty="0"/>
              <a:t> are used to shape multiple entities from one or more models into a single object. This conversion into single object provides us better optimization</a:t>
            </a:r>
            <a:endParaRPr lang="en-IN" dirty="0"/>
          </a:p>
        </p:txBody>
      </p:sp>
      <p:pic>
        <p:nvPicPr>
          <p:cNvPr id="4" name="Picture 3">
            <a:extLst>
              <a:ext uri="{FF2B5EF4-FFF2-40B4-BE49-F238E27FC236}">
                <a16:creationId xmlns:a16="http://schemas.microsoft.com/office/drawing/2014/main" id="{AADB4A04-1ABE-4DAF-893F-3483C13753DE}"/>
              </a:ext>
            </a:extLst>
          </p:cNvPr>
          <p:cNvPicPr>
            <a:picLocks noChangeAspect="1"/>
          </p:cNvPicPr>
          <p:nvPr/>
        </p:nvPicPr>
        <p:blipFill>
          <a:blip r:embed="rId2"/>
          <a:stretch>
            <a:fillRect/>
          </a:stretch>
        </p:blipFill>
        <p:spPr>
          <a:xfrm>
            <a:off x="1447800" y="2557086"/>
            <a:ext cx="6067425" cy="3248025"/>
          </a:xfrm>
          <a:prstGeom prst="rect">
            <a:avLst/>
          </a:prstGeom>
        </p:spPr>
      </p:pic>
    </p:spTree>
    <p:extLst>
      <p:ext uri="{BB962C8B-B14F-4D97-AF65-F5344CB8AC3E}">
        <p14:creationId xmlns:p14="http://schemas.microsoft.com/office/powerpoint/2010/main" val="320812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38191-D282-4903-B68B-6F9265955659}"/>
              </a:ext>
            </a:extLst>
          </p:cNvPr>
          <p:cNvSpPr>
            <a:spLocks noGrp="1"/>
          </p:cNvSpPr>
          <p:nvPr>
            <p:ph idx="1"/>
          </p:nvPr>
        </p:nvSpPr>
        <p:spPr/>
        <p:txBody>
          <a:bodyPr/>
          <a:lstStyle/>
          <a:p>
            <a:r>
              <a:rPr lang="en-US" dirty="0"/>
              <a:t>Bundling and minification techniques were introduced in MVC 4 to improve request load time. </a:t>
            </a:r>
          </a:p>
          <a:p>
            <a:pPr marL="0" indent="0">
              <a:buNone/>
            </a:pPr>
            <a:r>
              <a:rPr lang="en-US" b="1" dirty="0"/>
              <a:t>Bundling</a:t>
            </a:r>
            <a:endParaRPr lang="en-US" dirty="0"/>
          </a:p>
          <a:p>
            <a:r>
              <a:rPr lang="en-US" dirty="0"/>
              <a:t>Bundling allow us to load the bunch of static files from the server into one http request.</a:t>
            </a:r>
          </a:p>
          <a:p>
            <a:pPr marL="0" indent="0">
              <a:buNone/>
            </a:pPr>
            <a:r>
              <a:rPr lang="en-US" b="1" dirty="0"/>
              <a:t>Minification</a:t>
            </a:r>
          </a:p>
          <a:p>
            <a:r>
              <a:rPr lang="en-US" dirty="0"/>
              <a:t>Minification technique optimizes script or </a:t>
            </a:r>
            <a:r>
              <a:rPr lang="en-US" dirty="0" err="1"/>
              <a:t>css</a:t>
            </a:r>
            <a:r>
              <a:rPr lang="en-US" dirty="0"/>
              <a:t> file size by removing unnecessary white space and comments and shortening variable names to one character.</a:t>
            </a:r>
          </a:p>
          <a:p>
            <a:endParaRPr lang="en-IN" dirty="0"/>
          </a:p>
        </p:txBody>
      </p:sp>
      <p:sp>
        <p:nvSpPr>
          <p:cNvPr id="5" name="Title 4">
            <a:extLst>
              <a:ext uri="{FF2B5EF4-FFF2-40B4-BE49-F238E27FC236}">
                <a16:creationId xmlns:a16="http://schemas.microsoft.com/office/drawing/2014/main" id="{9077A04D-C2FA-4D1C-8C5A-15E5AC8BD78D}"/>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2704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36387"/>
            <a:ext cx="2929255" cy="398186"/>
          </a:xfrm>
          <a:prstGeom prst="rect">
            <a:avLst/>
          </a:prstGeom>
        </p:spPr>
        <p:txBody>
          <a:bodyPr vert="horz" wrap="square" lIns="0" tIns="13335" rIns="0" bIns="0" rtlCol="0">
            <a:spAutoFit/>
          </a:bodyPr>
          <a:lstStyle/>
          <a:p>
            <a:pPr marL="12700"/>
            <a:r>
              <a:rPr sz="2500" dirty="0"/>
              <a:t>Razor Syntax</a:t>
            </a:r>
          </a:p>
        </p:txBody>
      </p:sp>
      <p:sp>
        <p:nvSpPr>
          <p:cNvPr id="3" name="object 3"/>
          <p:cNvSpPr txBox="1"/>
          <p:nvPr/>
        </p:nvSpPr>
        <p:spPr>
          <a:xfrm>
            <a:off x="762000" y="1295400"/>
            <a:ext cx="6696709" cy="1847493"/>
          </a:xfrm>
          <a:prstGeom prst="rect">
            <a:avLst/>
          </a:prstGeom>
        </p:spPr>
        <p:txBody>
          <a:bodyPr vert="horz" wrap="square" lIns="0" tIns="15875" rIns="0" bIns="0" rtlCol="0">
            <a:spAutoFit/>
          </a:bodyPr>
          <a:lstStyle/>
          <a:p>
            <a:pPr marL="12700">
              <a:lnSpc>
                <a:spcPct val="100000"/>
              </a:lnSpc>
              <a:spcBef>
                <a:spcPts val="125"/>
              </a:spcBef>
            </a:pPr>
            <a:r>
              <a:rPr sz="1600" spc="-10" dirty="0">
                <a:solidFill>
                  <a:schemeClr val="accent1">
                    <a:lumMod val="50000"/>
                  </a:schemeClr>
                </a:solidFill>
                <a:latin typeface="Calibri Light" panose="020F0302020204030204" pitchFamily="34" charset="0"/>
                <a:cs typeface="Calibri Light" panose="020F0302020204030204" pitchFamily="34" charset="0"/>
              </a:rPr>
              <a:t>&lt;ul&gt;</a:t>
            </a:r>
          </a:p>
          <a:p>
            <a:pPr marL="12700">
              <a:lnSpc>
                <a:spcPct val="100000"/>
              </a:lnSpc>
              <a:spcBef>
                <a:spcPts val="80"/>
              </a:spcBef>
            </a:pPr>
            <a:r>
              <a:rPr sz="1600" spc="-10" dirty="0">
                <a:solidFill>
                  <a:schemeClr val="accent1">
                    <a:lumMod val="50000"/>
                  </a:schemeClr>
                </a:solidFill>
                <a:latin typeface="Calibri Light" panose="020F0302020204030204" pitchFamily="34" charset="0"/>
                <a:cs typeface="Calibri Light" panose="020F0302020204030204" pitchFamily="34" charset="0"/>
              </a:rPr>
              <a:t>@for (int i = 0; i &lt; 10; i++) {</a:t>
            </a:r>
          </a:p>
          <a:p>
            <a:pPr marL="12700">
              <a:lnSpc>
                <a:spcPct val="100000"/>
              </a:lnSpc>
              <a:spcBef>
                <a:spcPts val="80"/>
              </a:spcBef>
            </a:pPr>
            <a:r>
              <a:rPr sz="1600" spc="-10" dirty="0">
                <a:solidFill>
                  <a:schemeClr val="accent1">
                    <a:lumMod val="50000"/>
                  </a:schemeClr>
                </a:solidFill>
                <a:latin typeface="Calibri Light" panose="020F0302020204030204" pitchFamily="34" charset="0"/>
                <a:cs typeface="Calibri Light" panose="020F0302020204030204" pitchFamily="34" charset="0"/>
              </a:rPr>
              <a:t>&lt;li&gt;@i&lt;/li&gt;</a:t>
            </a:r>
          </a:p>
          <a:p>
            <a:pPr marL="12700">
              <a:lnSpc>
                <a:spcPct val="100000"/>
              </a:lnSpc>
              <a:spcBef>
                <a:spcPts val="80"/>
              </a:spcBef>
            </a:pPr>
            <a:r>
              <a:rPr sz="1600" spc="-10" dirty="0">
                <a:solidFill>
                  <a:schemeClr val="accent1">
                    <a:lumMod val="50000"/>
                  </a:schemeClr>
                </a:solidFill>
                <a:latin typeface="Calibri Light" panose="020F0302020204030204" pitchFamily="34" charset="0"/>
                <a:cs typeface="Calibri Light" panose="020F0302020204030204" pitchFamily="34" charset="0"/>
              </a:rPr>
              <a:t>}</a:t>
            </a:r>
          </a:p>
          <a:p>
            <a:pPr marL="12700">
              <a:lnSpc>
                <a:spcPct val="100000"/>
              </a:lnSpc>
              <a:spcBef>
                <a:spcPts val="80"/>
              </a:spcBef>
            </a:pPr>
            <a:r>
              <a:rPr sz="1600" spc="-10" dirty="0">
                <a:solidFill>
                  <a:schemeClr val="accent1">
                    <a:lumMod val="50000"/>
                  </a:schemeClr>
                </a:solidFill>
                <a:latin typeface="Calibri Light" panose="020F0302020204030204" pitchFamily="34" charset="0"/>
                <a:cs typeface="Calibri Light" panose="020F0302020204030204" pitchFamily="34" charset="0"/>
              </a:rPr>
              <a:t>&lt;/ul&gt;</a:t>
            </a:r>
          </a:p>
          <a:p>
            <a:pPr>
              <a:lnSpc>
                <a:spcPct val="100000"/>
              </a:lnSpc>
              <a:spcBef>
                <a:spcPts val="10"/>
              </a:spcBef>
            </a:pPr>
            <a:endParaRPr sz="1600" spc="-10" dirty="0">
              <a:solidFill>
                <a:schemeClr val="accent1">
                  <a:lumMod val="50000"/>
                </a:schemeClr>
              </a:solidFill>
              <a:latin typeface="Calibri Light" panose="020F0302020204030204" pitchFamily="34" charset="0"/>
              <a:cs typeface="Calibri Light" panose="020F0302020204030204" pitchFamily="34" charset="0"/>
            </a:endParaRPr>
          </a:p>
          <a:p>
            <a:pPr marL="12700" marR="5080">
              <a:lnSpc>
                <a:spcPct val="122900"/>
              </a:lnSpc>
              <a:spcBef>
                <a:spcPts val="5"/>
              </a:spcBef>
              <a:tabLst>
                <a:tab pos="2729865" algn="l"/>
              </a:tabLst>
            </a:pPr>
            <a:r>
              <a:rPr sz="1600" spc="-10" dirty="0">
                <a:solidFill>
                  <a:schemeClr val="accent1">
                    <a:lumMod val="50000"/>
                  </a:schemeClr>
                </a:solidFill>
                <a:latin typeface="Calibri Light" panose="020F0302020204030204" pitchFamily="34" charset="0"/>
                <a:cs typeface="Calibri Light" panose="020F0302020204030204" pitchFamily="34" charset="0"/>
              </a:rPr>
              <a:t>Remeber the @</a:t>
            </a:r>
            <a:r>
              <a:rPr lang="en-US" sz="1600" spc="-10" dirty="0">
                <a:solidFill>
                  <a:schemeClr val="accent1">
                    <a:lumMod val="50000"/>
                  </a:schemeClr>
                </a:solidFill>
                <a:latin typeface="Calibri Light" panose="020F0302020204030204" pitchFamily="34" charset="0"/>
                <a:cs typeface="Calibri Light" panose="020F0302020204030204" pitchFamily="34" charset="0"/>
              </a:rPr>
              <a:t> </a:t>
            </a:r>
            <a:r>
              <a:rPr sz="1600" spc="-10" dirty="0">
                <a:solidFill>
                  <a:schemeClr val="accent1">
                    <a:lumMod val="50000"/>
                  </a:schemeClr>
                </a:solidFill>
                <a:latin typeface="Calibri Light" panose="020F0302020204030204" pitchFamily="34" charset="0"/>
                <a:cs typeface="Calibri Light" panose="020F0302020204030204" pitchFamily="34" charset="0"/>
              </a:rPr>
              <a:t>- for writing C# / VB code  Razor supports both C# and VB</a:t>
            </a:r>
          </a:p>
        </p:txBody>
      </p:sp>
      <p:sp>
        <p:nvSpPr>
          <p:cNvPr id="4" name="Rectangle 3">
            <a:extLst>
              <a:ext uri="{FF2B5EF4-FFF2-40B4-BE49-F238E27FC236}">
                <a16:creationId xmlns:a16="http://schemas.microsoft.com/office/drawing/2014/main" id="{2C51F243-22A9-4DCB-8DDA-EEBF135C486F}"/>
              </a:ext>
            </a:extLst>
          </p:cNvPr>
          <p:cNvSpPr/>
          <p:nvPr/>
        </p:nvSpPr>
        <p:spPr>
          <a:xfrm>
            <a:off x="461356" y="3715108"/>
            <a:ext cx="7311044" cy="1111523"/>
          </a:xfrm>
          <a:prstGeom prst="rect">
            <a:avLst/>
          </a:prstGeom>
        </p:spPr>
        <p:txBody>
          <a:bodyPr wrap="square">
            <a:spAutoFit/>
          </a:bodyPr>
          <a:lstStyle/>
          <a:p>
            <a:pPr marL="355600" indent="-342900">
              <a:lnSpc>
                <a:spcPct val="100000"/>
              </a:lnSpc>
              <a:spcBef>
                <a:spcPts val="844"/>
              </a:spcBef>
              <a:buSzPct val="76363"/>
              <a:buFont typeface="Wingdings"/>
              <a:buChar char=""/>
              <a:tabLst>
                <a:tab pos="355600" algn="l"/>
                <a:tab pos="356235" algn="l"/>
              </a:tabLst>
            </a:pPr>
            <a:r>
              <a:rPr lang="en-US" spc="-10" dirty="0">
                <a:solidFill>
                  <a:schemeClr val="accent1">
                    <a:lumMod val="50000"/>
                  </a:schemeClr>
                </a:solidFill>
                <a:latin typeface="Calibri Light" panose="020F0302020204030204" pitchFamily="34" charset="0"/>
                <a:cs typeface="Calibri Light" panose="020F0302020204030204" pitchFamily="34" charset="0"/>
              </a:rPr>
              <a:t>Single statement block</a:t>
            </a:r>
          </a:p>
          <a:p>
            <a:pPr marL="355600" indent="-342900">
              <a:lnSpc>
                <a:spcPct val="100000"/>
              </a:lnSpc>
              <a:spcBef>
                <a:spcPts val="755"/>
              </a:spcBef>
              <a:buSzPct val="76363"/>
              <a:buFont typeface="Wingdings"/>
              <a:buChar char=""/>
              <a:tabLst>
                <a:tab pos="355600" algn="l"/>
                <a:tab pos="356235" algn="l"/>
              </a:tabLst>
            </a:pPr>
            <a:r>
              <a:rPr lang="en-US" spc="-10" dirty="0">
                <a:solidFill>
                  <a:schemeClr val="accent1">
                    <a:lumMod val="50000"/>
                  </a:schemeClr>
                </a:solidFill>
                <a:latin typeface="Calibri Light" panose="020F0302020204030204" pitchFamily="34" charset="0"/>
                <a:cs typeface="Calibri Light" panose="020F0302020204030204" pitchFamily="34" charset="0"/>
              </a:rPr>
              <a:t>Multi statement block</a:t>
            </a:r>
          </a:p>
          <a:p>
            <a:pPr marL="355600" marR="5080" indent="-342900">
              <a:lnSpc>
                <a:spcPct val="102400"/>
              </a:lnSpc>
              <a:spcBef>
                <a:spcPts val="675"/>
              </a:spcBef>
              <a:buSzPct val="76363"/>
              <a:buFont typeface="Wingdings"/>
              <a:buChar char=""/>
              <a:tabLst>
                <a:tab pos="355600" algn="l"/>
                <a:tab pos="356235" algn="l"/>
                <a:tab pos="2816225" algn="l"/>
                <a:tab pos="5466715" algn="l"/>
              </a:tabLst>
            </a:pPr>
            <a:r>
              <a:rPr lang="en-US" spc="-10" dirty="0">
                <a:solidFill>
                  <a:schemeClr val="accent1">
                    <a:lumMod val="50000"/>
                  </a:schemeClr>
                </a:solidFill>
                <a:latin typeface="Calibri Light" panose="020F0302020204030204" pitchFamily="34" charset="0"/>
                <a:cs typeface="Calibri Light" panose="020F0302020204030204" pitchFamily="34" charset="0"/>
              </a:rPr>
              <a:t>Razor is clever at distinguishing between mark  up and C#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96711"/>
            <a:ext cx="6911975" cy="398186"/>
          </a:xfrm>
          <a:prstGeom prst="rect">
            <a:avLst/>
          </a:prstGeom>
        </p:spPr>
        <p:txBody>
          <a:bodyPr vert="horz" wrap="square" lIns="0" tIns="13335" rIns="0" bIns="0" rtlCol="0">
            <a:spAutoFit/>
          </a:bodyPr>
          <a:lstStyle/>
          <a:p>
            <a:pPr marL="12700">
              <a:lnSpc>
                <a:spcPct val="100000"/>
              </a:lnSpc>
            </a:pPr>
            <a:r>
              <a:rPr lang="en-US" sz="2500" dirty="0"/>
              <a:t>Main Razor Syntax Rules for C#</a:t>
            </a:r>
          </a:p>
        </p:txBody>
      </p:sp>
      <p:sp>
        <p:nvSpPr>
          <p:cNvPr id="3" name="object 3"/>
          <p:cNvSpPr txBox="1"/>
          <p:nvPr/>
        </p:nvSpPr>
        <p:spPr>
          <a:xfrm>
            <a:off x="533400" y="1143000"/>
            <a:ext cx="7826375" cy="2061397"/>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sz="1600" spc="-10" dirty="0">
                <a:solidFill>
                  <a:schemeClr val="accent1">
                    <a:lumMod val="50000"/>
                  </a:schemeClr>
                </a:solidFill>
                <a:latin typeface="Calibri Light" panose="020F0302020204030204" pitchFamily="34" charset="0"/>
                <a:cs typeface="Calibri Light" panose="020F0302020204030204" pitchFamily="34" charset="0"/>
              </a:rPr>
              <a:t>Razor code blocks are enclosed in @{ ... }</a:t>
            </a:r>
          </a:p>
          <a:p>
            <a:pPr marL="355600" marR="641985" indent="-342900">
              <a:lnSpc>
                <a:spcPct val="102400"/>
              </a:lnSpc>
              <a:spcBef>
                <a:spcPts val="675"/>
              </a:spcBef>
              <a:buSzPct val="76363"/>
              <a:buFont typeface="Wingdings"/>
              <a:buChar char=""/>
              <a:tabLst>
                <a:tab pos="355600" algn="l"/>
                <a:tab pos="356235" algn="l"/>
                <a:tab pos="3311525" algn="l"/>
              </a:tabLst>
            </a:pPr>
            <a:r>
              <a:rPr sz="1600" spc="-10" dirty="0">
                <a:solidFill>
                  <a:schemeClr val="accent1">
                    <a:lumMod val="50000"/>
                  </a:schemeClr>
                </a:solidFill>
                <a:latin typeface="Calibri Light" panose="020F0302020204030204" pitchFamily="34" charset="0"/>
                <a:cs typeface="Calibri Light" panose="020F0302020204030204" pitchFamily="34" charset="0"/>
              </a:rPr>
              <a:t>Inline expressions</a:t>
            </a:r>
            <a:r>
              <a:rPr lang="en-US" sz="1600" spc="-10" dirty="0">
                <a:solidFill>
                  <a:schemeClr val="accent1">
                    <a:lumMod val="50000"/>
                  </a:schemeClr>
                </a:solidFill>
                <a:latin typeface="Calibri Light" panose="020F0302020204030204" pitchFamily="34" charset="0"/>
                <a:cs typeface="Calibri Light" panose="020F0302020204030204" pitchFamily="34" charset="0"/>
              </a:rPr>
              <a:t> </a:t>
            </a:r>
            <a:r>
              <a:rPr sz="1600" spc="-10" dirty="0">
                <a:solidFill>
                  <a:schemeClr val="accent1">
                    <a:lumMod val="50000"/>
                  </a:schemeClr>
                </a:solidFill>
                <a:latin typeface="Calibri Light" panose="020F0302020204030204" pitchFamily="34" charset="0"/>
                <a:cs typeface="Calibri Light" panose="020F0302020204030204" pitchFamily="34" charset="0"/>
              </a:rPr>
              <a:t>(variables and functions)  start with @</a:t>
            </a:r>
          </a:p>
          <a:p>
            <a:pPr marL="355600" indent="-342900">
              <a:lnSpc>
                <a:spcPct val="100000"/>
              </a:lnSpc>
              <a:spcBef>
                <a:spcPts val="755"/>
              </a:spcBef>
              <a:buSzPct val="76363"/>
              <a:buFont typeface="Wingdings"/>
              <a:buChar char=""/>
              <a:tabLst>
                <a:tab pos="355600" algn="l"/>
                <a:tab pos="356235" algn="l"/>
              </a:tabLst>
            </a:pPr>
            <a:r>
              <a:rPr sz="1600" spc="-10" dirty="0">
                <a:solidFill>
                  <a:schemeClr val="accent1">
                    <a:lumMod val="50000"/>
                  </a:schemeClr>
                </a:solidFill>
                <a:latin typeface="Calibri Light" panose="020F0302020204030204" pitchFamily="34" charset="0"/>
                <a:cs typeface="Calibri Light" panose="020F0302020204030204" pitchFamily="34" charset="0"/>
              </a:rPr>
              <a:t>Code statements end with semicolon</a:t>
            </a:r>
          </a:p>
          <a:p>
            <a:pPr marL="355600" indent="-342900">
              <a:lnSpc>
                <a:spcPct val="100000"/>
              </a:lnSpc>
              <a:spcBef>
                <a:spcPts val="680"/>
              </a:spcBef>
              <a:buSzPct val="76363"/>
              <a:buFont typeface="Wingdings"/>
              <a:buChar char=""/>
              <a:tabLst>
                <a:tab pos="355600" algn="l"/>
                <a:tab pos="356235" algn="l"/>
                <a:tab pos="1920239" algn="l"/>
              </a:tabLst>
            </a:pPr>
            <a:r>
              <a:rPr sz="1600" spc="-10" dirty="0">
                <a:solidFill>
                  <a:schemeClr val="accent1">
                    <a:lumMod val="50000"/>
                  </a:schemeClr>
                </a:solidFill>
                <a:latin typeface="Calibri Light" panose="020F0302020204030204" pitchFamily="34" charset="0"/>
                <a:cs typeface="Calibri Light" panose="020F0302020204030204" pitchFamily="34" charset="0"/>
              </a:rPr>
              <a:t>Variables</a:t>
            </a:r>
            <a:r>
              <a:rPr lang="en-US" sz="1600" spc="-10" dirty="0">
                <a:solidFill>
                  <a:schemeClr val="accent1">
                    <a:lumMod val="50000"/>
                  </a:schemeClr>
                </a:solidFill>
                <a:latin typeface="Calibri Light" panose="020F0302020204030204" pitchFamily="34" charset="0"/>
                <a:cs typeface="Calibri Light" panose="020F0302020204030204" pitchFamily="34" charset="0"/>
              </a:rPr>
              <a:t> </a:t>
            </a:r>
            <a:r>
              <a:rPr sz="1600" spc="-10" dirty="0">
                <a:solidFill>
                  <a:schemeClr val="accent1">
                    <a:lumMod val="50000"/>
                  </a:schemeClr>
                </a:solidFill>
                <a:latin typeface="Calibri Light" panose="020F0302020204030204" pitchFamily="34" charset="0"/>
                <a:cs typeface="Calibri Light" panose="020F0302020204030204" pitchFamily="34" charset="0"/>
              </a:rPr>
              <a:t>are declared with the var keyword</a:t>
            </a:r>
          </a:p>
          <a:p>
            <a:pPr marL="355600" indent="-342900">
              <a:lnSpc>
                <a:spcPct val="100000"/>
              </a:lnSpc>
              <a:spcBef>
                <a:spcPts val="755"/>
              </a:spcBef>
              <a:buSzPct val="76363"/>
              <a:buFont typeface="Wingdings"/>
              <a:buChar char=""/>
              <a:tabLst>
                <a:tab pos="355600" algn="l"/>
                <a:tab pos="356235" algn="l"/>
              </a:tabLst>
            </a:pPr>
            <a:r>
              <a:rPr sz="1600" spc="-10" dirty="0">
                <a:solidFill>
                  <a:schemeClr val="accent1">
                    <a:lumMod val="50000"/>
                  </a:schemeClr>
                </a:solidFill>
                <a:latin typeface="Calibri Light" panose="020F0302020204030204" pitchFamily="34" charset="0"/>
                <a:cs typeface="Calibri Light" panose="020F0302020204030204" pitchFamily="34" charset="0"/>
              </a:rPr>
              <a:t>Strings are enclosed with quotation marks</a:t>
            </a:r>
          </a:p>
          <a:p>
            <a:pPr marL="355600" marR="5080" indent="-342900">
              <a:lnSpc>
                <a:spcPct val="102299"/>
              </a:lnSpc>
              <a:spcBef>
                <a:spcPts val="680"/>
              </a:spcBef>
              <a:buSzPct val="76363"/>
              <a:buFont typeface="Wingdings"/>
              <a:buChar char=""/>
              <a:tabLst>
                <a:tab pos="355600" algn="l"/>
                <a:tab pos="356235" algn="l"/>
                <a:tab pos="1976755" algn="l"/>
              </a:tabLst>
            </a:pPr>
            <a:r>
              <a:rPr sz="1600" spc="-10" dirty="0">
                <a:solidFill>
                  <a:schemeClr val="accent1">
                    <a:lumMod val="50000"/>
                  </a:schemeClr>
                </a:solidFill>
                <a:latin typeface="Calibri Light" panose="020F0302020204030204" pitchFamily="34" charset="0"/>
                <a:cs typeface="Calibri Light" panose="020F0302020204030204" pitchFamily="34" charset="0"/>
              </a:rPr>
              <a:t>C# code is case sensitive and C# files have the  extension</a:t>
            </a:r>
            <a:r>
              <a:rPr lang="en-US" sz="1600" spc="-10" dirty="0">
                <a:solidFill>
                  <a:schemeClr val="accent1">
                    <a:lumMod val="50000"/>
                  </a:schemeClr>
                </a:solidFill>
                <a:latin typeface="Calibri Light" panose="020F0302020204030204" pitchFamily="34" charset="0"/>
                <a:cs typeface="Calibri Light" panose="020F0302020204030204" pitchFamily="34" charset="0"/>
              </a:rPr>
              <a:t> </a:t>
            </a:r>
            <a:r>
              <a:rPr sz="1600" spc="-10" dirty="0">
                <a:solidFill>
                  <a:schemeClr val="accent1">
                    <a:lumMod val="50000"/>
                  </a:schemeClr>
                </a:solidFill>
                <a:latin typeface="Calibri Light" panose="020F0302020204030204" pitchFamily="34" charset="0"/>
                <a:cs typeface="Calibri Light" panose="020F0302020204030204" pitchFamily="34" charset="0"/>
              </a:rPr>
              <a:t>.cshtml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5577205" cy="398186"/>
          </a:xfrm>
          <a:prstGeom prst="rect">
            <a:avLst/>
          </a:prstGeom>
        </p:spPr>
        <p:txBody>
          <a:bodyPr vert="horz" wrap="square" lIns="0" tIns="13335" rIns="0" bIns="0" rtlCol="0">
            <a:spAutoFit/>
          </a:bodyPr>
          <a:lstStyle/>
          <a:p>
            <a:pPr marL="12700">
              <a:lnSpc>
                <a:spcPct val="100000"/>
              </a:lnSpc>
              <a:spcBef>
                <a:spcPts val="105"/>
              </a:spcBef>
            </a:pPr>
            <a:r>
              <a:rPr sz="2500" dirty="0"/>
              <a:t>Razor – How does it work</a:t>
            </a:r>
          </a:p>
        </p:txBody>
      </p:sp>
      <p:sp>
        <p:nvSpPr>
          <p:cNvPr id="3" name="object 3"/>
          <p:cNvSpPr txBox="1">
            <a:spLocks noGrp="1"/>
          </p:cNvSpPr>
          <p:nvPr>
            <p:ph idx="1"/>
          </p:nvPr>
        </p:nvSpPr>
        <p:spPr>
          <a:xfrm>
            <a:off x="228600" y="1882424"/>
            <a:ext cx="8615227" cy="954557"/>
          </a:xfrm>
          <a:prstGeom prst="rect">
            <a:avLst/>
          </a:prstGeom>
        </p:spPr>
        <p:txBody>
          <a:bodyPr vert="horz" wrap="square" lIns="0" tIns="5715" rIns="0" bIns="0" rtlCol="0">
            <a:spAutoFit/>
          </a:bodyPr>
          <a:lstStyle/>
          <a:p>
            <a:pPr marL="430530" marR="838200" indent="-342900">
              <a:lnSpc>
                <a:spcPct val="102400"/>
              </a:lnSpc>
              <a:spcBef>
                <a:spcPts val="45"/>
              </a:spcBef>
              <a:buSzPct val="76363"/>
              <a:buFont typeface="Wingdings"/>
              <a:buChar char=""/>
              <a:tabLst>
                <a:tab pos="430530" algn="l"/>
                <a:tab pos="431165" algn="l"/>
                <a:tab pos="1899285" algn="l"/>
              </a:tabLst>
            </a:pPr>
            <a:r>
              <a:rPr spc="-10" dirty="0"/>
              <a:t>Based </a:t>
            </a:r>
            <a:r>
              <a:rPr spc="25" dirty="0"/>
              <a:t>on </a:t>
            </a:r>
            <a:r>
              <a:rPr spc="-40" dirty="0"/>
              <a:t>ASP.Net </a:t>
            </a:r>
            <a:r>
              <a:rPr dirty="0"/>
              <a:t>framework </a:t>
            </a:r>
            <a:r>
              <a:rPr spc="5" dirty="0"/>
              <a:t>and has  </a:t>
            </a:r>
            <a:r>
              <a:rPr spc="-20" dirty="0"/>
              <a:t>inherited</a:t>
            </a:r>
            <a:r>
              <a:rPr lang="en-US" spc="-20" dirty="0"/>
              <a:t> </a:t>
            </a:r>
            <a:r>
              <a:rPr spc="-40" dirty="0"/>
              <a:t>all </a:t>
            </a:r>
            <a:r>
              <a:rPr spc="-30" dirty="0"/>
              <a:t>its</a:t>
            </a:r>
            <a:r>
              <a:rPr spc="-405" dirty="0"/>
              <a:t> </a:t>
            </a:r>
            <a:r>
              <a:rPr spc="20" dirty="0"/>
              <a:t>power</a:t>
            </a:r>
          </a:p>
          <a:p>
            <a:pPr marL="430530" indent="-342900">
              <a:lnSpc>
                <a:spcPct val="100000"/>
              </a:lnSpc>
              <a:spcBef>
                <a:spcPts val="755"/>
              </a:spcBef>
              <a:buSzPct val="76363"/>
              <a:buFont typeface="Wingdings"/>
              <a:buChar char=""/>
              <a:tabLst>
                <a:tab pos="430530" algn="l"/>
                <a:tab pos="431165" algn="l"/>
              </a:tabLst>
            </a:pPr>
            <a:r>
              <a:rPr spc="5" dirty="0"/>
              <a:t>Razor </a:t>
            </a:r>
            <a:r>
              <a:rPr spc="15" dirty="0"/>
              <a:t>page </a:t>
            </a:r>
            <a:r>
              <a:rPr spc="5" dirty="0"/>
              <a:t>has </a:t>
            </a:r>
            <a:r>
              <a:rPr spc="35" dirty="0"/>
              <a:t>code </a:t>
            </a:r>
            <a:r>
              <a:rPr spc="5" dirty="0"/>
              <a:t>and</a:t>
            </a:r>
            <a:r>
              <a:rPr spc="254" dirty="0"/>
              <a:t> </a:t>
            </a:r>
            <a:r>
              <a:rPr spc="30" dirty="0"/>
              <a:t>HTML</a:t>
            </a:r>
          </a:p>
          <a:p>
            <a:pPr marL="430530" marR="5080" indent="-342900">
              <a:lnSpc>
                <a:spcPct val="100000"/>
              </a:lnSpc>
              <a:spcBef>
                <a:spcPts val="755"/>
              </a:spcBef>
              <a:buSzPct val="76363"/>
              <a:buFont typeface="Wingdings"/>
              <a:buChar char=""/>
              <a:tabLst>
                <a:tab pos="430530" algn="l"/>
                <a:tab pos="431165" algn="l"/>
              </a:tabLst>
            </a:pPr>
            <a:r>
              <a:rPr spc="-25" dirty="0"/>
              <a:t>Server </a:t>
            </a:r>
            <a:r>
              <a:rPr spc="-15" dirty="0"/>
              <a:t>executes </a:t>
            </a:r>
            <a:r>
              <a:rPr spc="15" dirty="0"/>
              <a:t>the </a:t>
            </a:r>
            <a:r>
              <a:rPr spc="5" dirty="0"/>
              <a:t>Razor </a:t>
            </a:r>
            <a:r>
              <a:rPr spc="35" dirty="0"/>
              <a:t>code </a:t>
            </a:r>
            <a:r>
              <a:rPr spc="-30" dirty="0"/>
              <a:t>first </a:t>
            </a:r>
            <a:r>
              <a:rPr spc="5" dirty="0"/>
              <a:t>before  </a:t>
            </a:r>
            <a:r>
              <a:rPr dirty="0"/>
              <a:t>sending </a:t>
            </a:r>
            <a:r>
              <a:rPr spc="30" dirty="0"/>
              <a:t>HTML </a:t>
            </a:r>
            <a:r>
              <a:rPr dirty="0"/>
              <a:t>to </a:t>
            </a:r>
            <a:r>
              <a:rPr spc="15" dirty="0"/>
              <a:t>the</a:t>
            </a:r>
            <a:r>
              <a:rPr spc="175" dirty="0"/>
              <a:t> </a:t>
            </a:r>
            <a:r>
              <a:rPr spc="5" dirty="0"/>
              <a:t>browser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2433320" cy="398186"/>
          </a:xfrm>
          <a:prstGeom prst="rect">
            <a:avLst/>
          </a:prstGeom>
        </p:spPr>
        <p:txBody>
          <a:bodyPr vert="horz" wrap="square" lIns="0" tIns="13335" rIns="0" bIns="0" rtlCol="0">
            <a:spAutoFit/>
          </a:bodyPr>
          <a:lstStyle/>
          <a:p>
            <a:pPr marL="12700">
              <a:lnSpc>
                <a:spcPct val="100000"/>
              </a:lnSpc>
              <a:spcBef>
                <a:spcPts val="105"/>
              </a:spcBef>
            </a:pPr>
            <a:r>
              <a:rPr sz="2500" dirty="0"/>
              <a:t>Data Types</a:t>
            </a:r>
          </a:p>
        </p:txBody>
      </p:sp>
      <p:graphicFrame>
        <p:nvGraphicFramePr>
          <p:cNvPr id="3" name="object 3"/>
          <p:cNvGraphicFramePr>
            <a:graphicFrameLocks noGrp="1"/>
          </p:cNvGraphicFramePr>
          <p:nvPr>
            <p:extLst>
              <p:ext uri="{D42A27DB-BD31-4B8C-83A1-F6EECF244321}">
                <p14:modId xmlns:p14="http://schemas.microsoft.com/office/powerpoint/2010/main" val="2631880815"/>
              </p:ext>
            </p:extLst>
          </p:nvPr>
        </p:nvGraphicFramePr>
        <p:xfrm>
          <a:off x="685800" y="1863090"/>
          <a:ext cx="7306945" cy="3338192"/>
        </p:xfrm>
        <a:graphic>
          <a:graphicData uri="http://schemas.openxmlformats.org/drawingml/2006/table">
            <a:tbl>
              <a:tblPr firstRow="1" bandRow="1">
                <a:tableStyleId>{2D5ABB26-0587-4C30-8999-92F81FD0307C}</a:tableStyleId>
              </a:tblPr>
              <a:tblGrid>
                <a:gridCol w="1905635">
                  <a:extLst>
                    <a:ext uri="{9D8B030D-6E8A-4147-A177-3AD203B41FA5}">
                      <a16:colId xmlns:a16="http://schemas.microsoft.com/office/drawing/2014/main" val="20000"/>
                    </a:ext>
                  </a:extLst>
                </a:gridCol>
                <a:gridCol w="3470275">
                  <a:extLst>
                    <a:ext uri="{9D8B030D-6E8A-4147-A177-3AD203B41FA5}">
                      <a16:colId xmlns:a16="http://schemas.microsoft.com/office/drawing/2014/main" val="20001"/>
                    </a:ext>
                  </a:extLst>
                </a:gridCol>
                <a:gridCol w="1931035">
                  <a:extLst>
                    <a:ext uri="{9D8B030D-6E8A-4147-A177-3AD203B41FA5}">
                      <a16:colId xmlns:a16="http://schemas.microsoft.com/office/drawing/2014/main" val="20002"/>
                    </a:ext>
                  </a:extLst>
                </a:gridCol>
              </a:tblGrid>
              <a:tr h="833119">
                <a:tc>
                  <a:txBody>
                    <a:bodyPr/>
                    <a:lstStyle/>
                    <a:p>
                      <a:pPr marL="127000">
                        <a:lnSpc>
                          <a:spcPct val="100000"/>
                        </a:lnSpc>
                        <a:spcBef>
                          <a:spcPts val="1035"/>
                        </a:spcBef>
                      </a:pPr>
                      <a:r>
                        <a:rPr sz="1600" b="0" i="0" spc="25" dirty="0">
                          <a:solidFill>
                            <a:srgbClr val="000000"/>
                          </a:solidFill>
                          <a:latin typeface="Calibri Light"/>
                          <a:ea typeface="+mn-ea"/>
                          <a:cs typeface="Calibri Light"/>
                        </a:rPr>
                        <a:t>int</a:t>
                      </a:r>
                    </a:p>
                  </a:txBody>
                  <a:tcPr marL="0" marR="0" marT="131445" marB="0"/>
                </a:tc>
                <a:tc>
                  <a:txBody>
                    <a:bodyPr/>
                    <a:lstStyle/>
                    <a:p>
                      <a:pPr marL="890905">
                        <a:lnSpc>
                          <a:spcPts val="2235"/>
                        </a:lnSpc>
                      </a:pPr>
                      <a:r>
                        <a:rPr sz="1600" b="0" i="0" spc="25" dirty="0">
                          <a:solidFill>
                            <a:srgbClr val="000000"/>
                          </a:solidFill>
                          <a:latin typeface="Calibri Light"/>
                          <a:ea typeface="+mn-ea"/>
                          <a:cs typeface="Calibri Light"/>
                        </a:rPr>
                        <a:t>Integer (whole</a:t>
                      </a:r>
                    </a:p>
                    <a:p>
                      <a:pPr marL="890905">
                        <a:lnSpc>
                          <a:spcPct val="100000"/>
                        </a:lnSpc>
                      </a:pPr>
                      <a:r>
                        <a:rPr sz="1600" b="0" i="0" spc="25" dirty="0">
                          <a:solidFill>
                            <a:srgbClr val="000000"/>
                          </a:solidFill>
                          <a:latin typeface="Calibri Light"/>
                          <a:ea typeface="+mn-ea"/>
                          <a:cs typeface="Calibri Light"/>
                        </a:rPr>
                        <a:t>numbers)</a:t>
                      </a:r>
                    </a:p>
                  </a:txBody>
                  <a:tcPr marL="0" marR="0" marT="0" marB="0"/>
                </a:tc>
                <a:tc>
                  <a:txBody>
                    <a:bodyPr/>
                    <a:lstStyle/>
                    <a:p>
                      <a:pPr marL="90170">
                        <a:lnSpc>
                          <a:spcPct val="100000"/>
                        </a:lnSpc>
                        <a:spcBef>
                          <a:spcPts val="1035"/>
                        </a:spcBef>
                      </a:pPr>
                      <a:r>
                        <a:rPr sz="1600" b="0" i="0" spc="25" dirty="0">
                          <a:solidFill>
                            <a:srgbClr val="000000"/>
                          </a:solidFill>
                          <a:latin typeface="Calibri Light"/>
                          <a:ea typeface="+mn-ea"/>
                          <a:cs typeface="Calibri Light"/>
                        </a:rPr>
                        <a:t>103, 12, 5168</a:t>
                      </a:r>
                    </a:p>
                  </a:txBody>
                  <a:tcPr marL="0" marR="0" marT="131445" marB="0"/>
                </a:tc>
                <a:extLst>
                  <a:ext uri="{0D108BD9-81ED-4DB2-BD59-A6C34878D82A}">
                    <a16:rowId xmlns:a16="http://schemas.microsoft.com/office/drawing/2014/main" val="10000"/>
                  </a:ext>
                </a:extLst>
              </a:tr>
              <a:tr h="670560">
                <a:tc>
                  <a:txBody>
                    <a:bodyPr/>
                    <a:lstStyle/>
                    <a:p>
                      <a:pPr marL="127000">
                        <a:lnSpc>
                          <a:spcPct val="100000"/>
                        </a:lnSpc>
                        <a:spcBef>
                          <a:spcPts val="1730"/>
                        </a:spcBef>
                      </a:pPr>
                      <a:r>
                        <a:rPr sz="1600" b="0" i="0" spc="25" dirty="0">
                          <a:solidFill>
                            <a:srgbClr val="000000"/>
                          </a:solidFill>
                          <a:latin typeface="Calibri Light"/>
                          <a:ea typeface="+mn-ea"/>
                          <a:cs typeface="Calibri Light"/>
                        </a:rPr>
                        <a:t>float</a:t>
                      </a:r>
                      <a:endParaRPr sz="1600" b="0" i="0" spc="25">
                        <a:solidFill>
                          <a:srgbClr val="000000"/>
                        </a:solidFill>
                        <a:latin typeface="Calibri Light"/>
                        <a:ea typeface="+mn-ea"/>
                        <a:cs typeface="Calibri Light"/>
                      </a:endParaRPr>
                    </a:p>
                  </a:txBody>
                  <a:tcPr marL="0" marR="0" marT="219710" marB="0"/>
                </a:tc>
                <a:tc>
                  <a:txBody>
                    <a:bodyPr/>
                    <a:lstStyle/>
                    <a:p>
                      <a:pPr marL="890905">
                        <a:lnSpc>
                          <a:spcPct val="100000"/>
                        </a:lnSpc>
                        <a:spcBef>
                          <a:spcPts val="1730"/>
                        </a:spcBef>
                      </a:pPr>
                      <a:r>
                        <a:rPr sz="1600" b="0" i="0" spc="25" dirty="0">
                          <a:solidFill>
                            <a:srgbClr val="000000"/>
                          </a:solidFill>
                          <a:latin typeface="Calibri Light"/>
                          <a:ea typeface="+mn-ea"/>
                          <a:cs typeface="Calibri Light"/>
                        </a:rPr>
                        <a:t>Floating-point number</a:t>
                      </a:r>
                      <a:endParaRPr sz="1600" b="0" i="0" spc="25">
                        <a:solidFill>
                          <a:srgbClr val="000000"/>
                        </a:solidFill>
                        <a:latin typeface="Calibri Light"/>
                        <a:ea typeface="+mn-ea"/>
                        <a:cs typeface="Calibri Light"/>
                      </a:endParaRPr>
                    </a:p>
                  </a:txBody>
                  <a:tcPr marL="0" marR="0" marT="219710" marB="0"/>
                </a:tc>
                <a:tc>
                  <a:txBody>
                    <a:bodyPr/>
                    <a:lstStyle/>
                    <a:p>
                      <a:pPr marL="90170">
                        <a:lnSpc>
                          <a:spcPct val="100000"/>
                        </a:lnSpc>
                        <a:spcBef>
                          <a:spcPts val="1730"/>
                        </a:spcBef>
                      </a:pPr>
                      <a:r>
                        <a:rPr sz="1600" b="0" i="0" spc="25" dirty="0">
                          <a:solidFill>
                            <a:srgbClr val="000000"/>
                          </a:solidFill>
                          <a:latin typeface="Calibri Light"/>
                          <a:ea typeface="+mn-ea"/>
                          <a:cs typeface="Calibri Light"/>
                        </a:rPr>
                        <a:t>3.14, 3.4e38</a:t>
                      </a:r>
                    </a:p>
                  </a:txBody>
                  <a:tcPr marL="0" marR="0" marT="219710" marB="0"/>
                </a:tc>
                <a:extLst>
                  <a:ext uri="{0D108BD9-81ED-4DB2-BD59-A6C34878D82A}">
                    <a16:rowId xmlns:a16="http://schemas.microsoft.com/office/drawing/2014/main" val="10001"/>
                  </a:ext>
                </a:extLst>
              </a:tr>
              <a:tr h="877569">
                <a:tc>
                  <a:txBody>
                    <a:bodyPr/>
                    <a:lstStyle/>
                    <a:p>
                      <a:pPr>
                        <a:lnSpc>
                          <a:spcPct val="100000"/>
                        </a:lnSpc>
                        <a:spcBef>
                          <a:spcPts val="30"/>
                        </a:spcBef>
                      </a:pPr>
                      <a:endParaRPr sz="1600" b="0" i="0" spc="25">
                        <a:solidFill>
                          <a:srgbClr val="000000"/>
                        </a:solidFill>
                        <a:latin typeface="Calibri Light"/>
                        <a:ea typeface="+mn-ea"/>
                        <a:cs typeface="Calibri Light"/>
                      </a:endParaRPr>
                    </a:p>
                    <a:p>
                      <a:pPr marL="127000">
                        <a:lnSpc>
                          <a:spcPct val="100000"/>
                        </a:lnSpc>
                      </a:pPr>
                      <a:r>
                        <a:rPr sz="1600" b="0" i="0" spc="25" dirty="0">
                          <a:solidFill>
                            <a:srgbClr val="000000"/>
                          </a:solidFill>
                          <a:latin typeface="Calibri Light"/>
                          <a:ea typeface="+mn-ea"/>
                          <a:cs typeface="Calibri Light"/>
                        </a:rPr>
                        <a:t>decimal</a:t>
                      </a:r>
                      <a:endParaRPr sz="1600" b="0" i="0" spc="25">
                        <a:solidFill>
                          <a:srgbClr val="000000"/>
                        </a:solidFill>
                        <a:latin typeface="Calibri Light"/>
                        <a:ea typeface="+mn-ea"/>
                        <a:cs typeface="Calibri Light"/>
                      </a:endParaRPr>
                    </a:p>
                  </a:txBody>
                  <a:tcPr marL="0" marR="0" marT="3810" marB="0"/>
                </a:tc>
                <a:tc>
                  <a:txBody>
                    <a:bodyPr/>
                    <a:lstStyle/>
                    <a:p>
                      <a:pPr marL="890905" marR="589915">
                        <a:lnSpc>
                          <a:spcPct val="100000"/>
                        </a:lnSpc>
                        <a:spcBef>
                          <a:spcPts val="955"/>
                        </a:spcBef>
                      </a:pPr>
                      <a:r>
                        <a:rPr sz="1600" b="0" i="0" spc="25" dirty="0">
                          <a:solidFill>
                            <a:srgbClr val="000000"/>
                          </a:solidFill>
                          <a:latin typeface="Calibri Light"/>
                          <a:ea typeface="+mn-ea"/>
                          <a:cs typeface="Calibri Light"/>
                        </a:rPr>
                        <a:t>Decimal number  (higher precision)</a:t>
                      </a:r>
                      <a:endParaRPr sz="1600" b="0" i="0" spc="25">
                        <a:solidFill>
                          <a:srgbClr val="000000"/>
                        </a:solidFill>
                        <a:latin typeface="Calibri Light"/>
                        <a:ea typeface="+mn-ea"/>
                        <a:cs typeface="Calibri Light"/>
                      </a:endParaRPr>
                    </a:p>
                  </a:txBody>
                  <a:tcPr marL="0" marR="0" marT="121285" marB="0"/>
                </a:tc>
                <a:tc>
                  <a:txBody>
                    <a:bodyPr/>
                    <a:lstStyle/>
                    <a:p>
                      <a:pPr>
                        <a:lnSpc>
                          <a:spcPct val="100000"/>
                        </a:lnSpc>
                        <a:spcBef>
                          <a:spcPts val="30"/>
                        </a:spcBef>
                      </a:pPr>
                      <a:endParaRPr sz="1600" b="0" i="0" spc="25" dirty="0">
                        <a:solidFill>
                          <a:srgbClr val="000000"/>
                        </a:solidFill>
                        <a:latin typeface="Calibri Light"/>
                        <a:ea typeface="+mn-ea"/>
                        <a:cs typeface="Calibri Light"/>
                      </a:endParaRPr>
                    </a:p>
                    <a:p>
                      <a:pPr marL="90170">
                        <a:lnSpc>
                          <a:spcPct val="100000"/>
                        </a:lnSpc>
                      </a:pPr>
                      <a:r>
                        <a:rPr sz="1600" b="0" i="0" spc="25" dirty="0">
                          <a:solidFill>
                            <a:srgbClr val="000000"/>
                          </a:solidFill>
                          <a:latin typeface="Calibri Light"/>
                          <a:ea typeface="+mn-ea"/>
                          <a:cs typeface="Calibri Light"/>
                        </a:rPr>
                        <a:t>1037.196543</a:t>
                      </a:r>
                    </a:p>
                  </a:txBody>
                  <a:tcPr marL="0" marR="0" marT="3810" marB="0"/>
                </a:tc>
                <a:extLst>
                  <a:ext uri="{0D108BD9-81ED-4DB2-BD59-A6C34878D82A}">
                    <a16:rowId xmlns:a16="http://schemas.microsoft.com/office/drawing/2014/main" val="10002"/>
                  </a:ext>
                </a:extLst>
              </a:tr>
              <a:tr h="549910">
                <a:tc>
                  <a:txBody>
                    <a:bodyPr/>
                    <a:lstStyle/>
                    <a:p>
                      <a:pPr marL="127000">
                        <a:lnSpc>
                          <a:spcPct val="100000"/>
                        </a:lnSpc>
                        <a:spcBef>
                          <a:spcPts val="955"/>
                        </a:spcBef>
                      </a:pPr>
                      <a:r>
                        <a:rPr sz="1600" b="0" i="0" spc="25" dirty="0">
                          <a:solidFill>
                            <a:srgbClr val="000000"/>
                          </a:solidFill>
                          <a:latin typeface="Calibri Light"/>
                          <a:ea typeface="+mn-ea"/>
                          <a:cs typeface="Calibri Light"/>
                        </a:rPr>
                        <a:t>bool</a:t>
                      </a:r>
                      <a:endParaRPr sz="1600" b="0" i="0" spc="25">
                        <a:solidFill>
                          <a:srgbClr val="000000"/>
                        </a:solidFill>
                        <a:latin typeface="Calibri Light"/>
                        <a:ea typeface="+mn-ea"/>
                        <a:cs typeface="Calibri Light"/>
                      </a:endParaRPr>
                    </a:p>
                  </a:txBody>
                  <a:tcPr marL="0" marR="0" marT="121285" marB="0"/>
                </a:tc>
                <a:tc>
                  <a:txBody>
                    <a:bodyPr/>
                    <a:lstStyle/>
                    <a:p>
                      <a:pPr marL="890905">
                        <a:lnSpc>
                          <a:spcPct val="100000"/>
                        </a:lnSpc>
                        <a:spcBef>
                          <a:spcPts val="955"/>
                        </a:spcBef>
                      </a:pPr>
                      <a:r>
                        <a:rPr sz="1600" b="0" i="0" spc="25" dirty="0">
                          <a:solidFill>
                            <a:srgbClr val="000000"/>
                          </a:solidFill>
                          <a:latin typeface="Calibri Light"/>
                          <a:ea typeface="+mn-ea"/>
                          <a:cs typeface="Calibri Light"/>
                        </a:rPr>
                        <a:t>Boolean</a:t>
                      </a:r>
                      <a:endParaRPr sz="1600" b="0" i="0" spc="25">
                        <a:solidFill>
                          <a:srgbClr val="000000"/>
                        </a:solidFill>
                        <a:latin typeface="Calibri Light"/>
                        <a:ea typeface="+mn-ea"/>
                        <a:cs typeface="Calibri Light"/>
                      </a:endParaRPr>
                    </a:p>
                  </a:txBody>
                  <a:tcPr marL="0" marR="0" marT="121285" marB="0"/>
                </a:tc>
                <a:tc>
                  <a:txBody>
                    <a:bodyPr/>
                    <a:lstStyle/>
                    <a:p>
                      <a:pPr marL="90170">
                        <a:lnSpc>
                          <a:spcPct val="100000"/>
                        </a:lnSpc>
                        <a:spcBef>
                          <a:spcPts val="955"/>
                        </a:spcBef>
                      </a:pPr>
                      <a:r>
                        <a:rPr sz="1600" b="0" i="0" spc="25" dirty="0">
                          <a:solidFill>
                            <a:srgbClr val="000000"/>
                          </a:solidFill>
                          <a:latin typeface="Calibri Light"/>
                          <a:ea typeface="+mn-ea"/>
                          <a:cs typeface="Calibri Light"/>
                        </a:rPr>
                        <a:t>true, false</a:t>
                      </a:r>
                    </a:p>
                  </a:txBody>
                  <a:tcPr marL="0" marR="0" marT="121285" marB="0"/>
                </a:tc>
                <a:extLst>
                  <a:ext uri="{0D108BD9-81ED-4DB2-BD59-A6C34878D82A}">
                    <a16:rowId xmlns:a16="http://schemas.microsoft.com/office/drawing/2014/main" val="10003"/>
                  </a:ext>
                </a:extLst>
              </a:tr>
              <a:tr h="407034">
                <a:tc>
                  <a:txBody>
                    <a:bodyPr/>
                    <a:lstStyle/>
                    <a:p>
                      <a:pPr marL="127000">
                        <a:lnSpc>
                          <a:spcPts val="2330"/>
                        </a:lnSpc>
                        <a:spcBef>
                          <a:spcPts val="780"/>
                        </a:spcBef>
                      </a:pPr>
                      <a:r>
                        <a:rPr sz="1600" b="0" i="0" spc="25" dirty="0">
                          <a:solidFill>
                            <a:srgbClr val="000000"/>
                          </a:solidFill>
                          <a:latin typeface="Calibri Light"/>
                          <a:ea typeface="+mn-ea"/>
                          <a:cs typeface="Calibri Light"/>
                        </a:rPr>
                        <a:t>string</a:t>
                      </a:r>
                      <a:endParaRPr sz="1600" b="0" i="0" spc="25">
                        <a:solidFill>
                          <a:srgbClr val="000000"/>
                        </a:solidFill>
                        <a:latin typeface="Calibri Light"/>
                        <a:ea typeface="+mn-ea"/>
                        <a:cs typeface="Calibri Light"/>
                      </a:endParaRPr>
                    </a:p>
                  </a:txBody>
                  <a:tcPr marL="0" marR="0" marT="99060" marB="0"/>
                </a:tc>
                <a:tc>
                  <a:txBody>
                    <a:bodyPr/>
                    <a:lstStyle/>
                    <a:p>
                      <a:pPr marL="890905">
                        <a:lnSpc>
                          <a:spcPts val="2330"/>
                        </a:lnSpc>
                        <a:spcBef>
                          <a:spcPts val="780"/>
                        </a:spcBef>
                      </a:pPr>
                      <a:r>
                        <a:rPr sz="1600" b="0" i="0" spc="25" dirty="0">
                          <a:solidFill>
                            <a:srgbClr val="000000"/>
                          </a:solidFill>
                          <a:latin typeface="Calibri Light"/>
                          <a:ea typeface="+mn-ea"/>
                          <a:cs typeface="Calibri Light"/>
                        </a:rPr>
                        <a:t>String</a:t>
                      </a:r>
                      <a:endParaRPr sz="1600" b="0" i="0" spc="25">
                        <a:solidFill>
                          <a:srgbClr val="000000"/>
                        </a:solidFill>
                        <a:latin typeface="Calibri Light"/>
                        <a:ea typeface="+mn-ea"/>
                        <a:cs typeface="Calibri Light"/>
                      </a:endParaRPr>
                    </a:p>
                  </a:txBody>
                  <a:tcPr marL="0" marR="0" marT="99060" marB="0"/>
                </a:tc>
                <a:tc>
                  <a:txBody>
                    <a:bodyPr/>
                    <a:lstStyle/>
                    <a:p>
                      <a:pPr marL="90170">
                        <a:lnSpc>
                          <a:spcPts val="2330"/>
                        </a:lnSpc>
                        <a:spcBef>
                          <a:spcPts val="780"/>
                        </a:spcBef>
                      </a:pPr>
                      <a:r>
                        <a:rPr sz="1600" b="0" i="0" spc="25" dirty="0">
                          <a:solidFill>
                            <a:srgbClr val="000000"/>
                          </a:solidFill>
                          <a:latin typeface="Calibri Light"/>
                          <a:ea typeface="+mn-ea"/>
                          <a:cs typeface="Calibri Light"/>
                        </a:rPr>
                        <a:t>"Hello ", "John"</a:t>
                      </a:r>
                    </a:p>
                  </a:txBody>
                  <a:tcPr marL="0" marR="0" marT="99060" marB="0"/>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4977130" cy="398186"/>
          </a:xfrm>
          <a:prstGeom prst="rect">
            <a:avLst/>
          </a:prstGeom>
        </p:spPr>
        <p:txBody>
          <a:bodyPr vert="horz" wrap="square" lIns="0" tIns="13335" rIns="0" bIns="0" rtlCol="0">
            <a:spAutoFit/>
          </a:bodyPr>
          <a:lstStyle/>
          <a:p>
            <a:pPr marL="12700">
              <a:lnSpc>
                <a:spcPct val="100000"/>
              </a:lnSpc>
              <a:spcBef>
                <a:spcPts val="105"/>
              </a:spcBef>
            </a:pPr>
            <a:r>
              <a:rPr sz="2500" dirty="0"/>
              <a:t>Converting Data Types</a:t>
            </a:r>
          </a:p>
        </p:txBody>
      </p:sp>
      <p:sp>
        <p:nvSpPr>
          <p:cNvPr id="3" name="object 3"/>
          <p:cNvSpPr txBox="1"/>
          <p:nvPr/>
        </p:nvSpPr>
        <p:spPr>
          <a:xfrm>
            <a:off x="1066800" y="1752600"/>
            <a:ext cx="1675130" cy="2236125"/>
          </a:xfrm>
          <a:prstGeom prst="rect">
            <a:avLst/>
          </a:prstGeom>
        </p:spPr>
        <p:txBody>
          <a:bodyPr vert="horz" wrap="square" lIns="0" tIns="12065" rIns="0" bIns="0" rtlCol="0">
            <a:spAutoFit/>
          </a:bodyPr>
          <a:lstStyle/>
          <a:p>
            <a:pPr marL="12700" marR="748030">
              <a:lnSpc>
                <a:spcPct val="120000"/>
              </a:lnSpc>
              <a:spcBef>
                <a:spcPts val="95"/>
              </a:spcBef>
            </a:pPr>
            <a:r>
              <a:rPr sz="1600" spc="25" dirty="0">
                <a:solidFill>
                  <a:srgbClr val="000000"/>
                </a:solidFill>
                <a:latin typeface="Calibri Light"/>
                <a:cs typeface="Calibri Light"/>
              </a:rPr>
              <a:t>AsInt()  IsInt()</a:t>
            </a:r>
          </a:p>
          <a:p>
            <a:pPr>
              <a:lnSpc>
                <a:spcPct val="100000"/>
              </a:lnSpc>
              <a:spcBef>
                <a:spcPts val="5"/>
              </a:spcBef>
            </a:pPr>
            <a:endParaRPr sz="1600" spc="25" dirty="0">
              <a:solidFill>
                <a:srgbClr val="000000"/>
              </a:solidFill>
              <a:latin typeface="Calibri Light"/>
              <a:cs typeface="Calibri Light"/>
            </a:endParaRPr>
          </a:p>
          <a:p>
            <a:pPr marL="12700">
              <a:lnSpc>
                <a:spcPct val="100000"/>
              </a:lnSpc>
            </a:pPr>
            <a:r>
              <a:rPr sz="1600" spc="25" dirty="0">
                <a:solidFill>
                  <a:srgbClr val="000000"/>
                </a:solidFill>
                <a:latin typeface="Calibri Light"/>
                <a:cs typeface="Calibri Light"/>
              </a:rPr>
              <a:t>AsFloat()</a:t>
            </a:r>
          </a:p>
          <a:p>
            <a:pPr marL="12700">
              <a:lnSpc>
                <a:spcPct val="100000"/>
              </a:lnSpc>
              <a:spcBef>
                <a:spcPts val="575"/>
              </a:spcBef>
            </a:pPr>
            <a:r>
              <a:rPr sz="1600" spc="25" dirty="0">
                <a:solidFill>
                  <a:srgbClr val="000000"/>
                </a:solidFill>
                <a:latin typeface="Calibri Light"/>
                <a:cs typeface="Calibri Light"/>
              </a:rPr>
              <a:t>IsFloat()</a:t>
            </a:r>
          </a:p>
          <a:p>
            <a:pPr>
              <a:lnSpc>
                <a:spcPct val="100000"/>
              </a:lnSpc>
              <a:spcBef>
                <a:spcPts val="20"/>
              </a:spcBef>
            </a:pPr>
            <a:endParaRPr sz="1600" spc="25" dirty="0">
              <a:solidFill>
                <a:srgbClr val="000000"/>
              </a:solidFill>
              <a:latin typeface="Calibri Light"/>
              <a:cs typeface="Calibri Light"/>
            </a:endParaRPr>
          </a:p>
          <a:p>
            <a:pPr marL="12700" marR="5080">
              <a:lnSpc>
                <a:spcPct val="120000"/>
              </a:lnSpc>
            </a:pPr>
            <a:r>
              <a:rPr sz="1600" spc="25" dirty="0">
                <a:solidFill>
                  <a:srgbClr val="000000"/>
                </a:solidFill>
                <a:latin typeface="Calibri Light"/>
                <a:cs typeface="Calibri Light"/>
              </a:rPr>
              <a:t>AsDecimal()  IsDecimal()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34574"/>
            <a:ext cx="4977130" cy="398186"/>
          </a:xfrm>
          <a:prstGeom prst="rect">
            <a:avLst/>
          </a:prstGeom>
        </p:spPr>
        <p:txBody>
          <a:bodyPr vert="horz" wrap="square" lIns="0" tIns="13335" rIns="0" bIns="0" rtlCol="0">
            <a:spAutoFit/>
          </a:bodyPr>
          <a:lstStyle/>
          <a:p>
            <a:pPr marL="12700">
              <a:lnSpc>
                <a:spcPct val="100000"/>
              </a:lnSpc>
              <a:spcBef>
                <a:spcPts val="105"/>
              </a:spcBef>
            </a:pPr>
            <a:r>
              <a:rPr sz="2500" dirty="0"/>
              <a:t>Converting Data Types</a:t>
            </a:r>
          </a:p>
        </p:txBody>
      </p:sp>
      <p:sp>
        <p:nvSpPr>
          <p:cNvPr id="3" name="object 3"/>
          <p:cNvSpPr txBox="1"/>
          <p:nvPr/>
        </p:nvSpPr>
        <p:spPr>
          <a:xfrm>
            <a:off x="974090" y="1219200"/>
            <a:ext cx="3597910" cy="2822824"/>
          </a:xfrm>
          <a:prstGeom prst="rect">
            <a:avLst/>
          </a:prstGeom>
        </p:spPr>
        <p:txBody>
          <a:bodyPr vert="horz" wrap="square" lIns="0" tIns="12065" rIns="0" bIns="0" rtlCol="0">
            <a:spAutoFit/>
          </a:bodyPr>
          <a:lstStyle/>
          <a:p>
            <a:pPr marL="12700" marR="1727200">
              <a:lnSpc>
                <a:spcPct val="120000"/>
              </a:lnSpc>
              <a:spcBef>
                <a:spcPts val="95"/>
              </a:spcBef>
            </a:pPr>
            <a:r>
              <a:rPr sz="1600" spc="25" dirty="0">
                <a:solidFill>
                  <a:srgbClr val="000000"/>
                </a:solidFill>
                <a:latin typeface="Calibri Light"/>
                <a:cs typeface="Calibri Light"/>
              </a:rPr>
              <a:t>AsDateTime()  IsDateTime()</a:t>
            </a:r>
          </a:p>
          <a:p>
            <a:pPr>
              <a:lnSpc>
                <a:spcPct val="100000"/>
              </a:lnSpc>
              <a:spcBef>
                <a:spcPts val="40"/>
              </a:spcBef>
            </a:pPr>
            <a:endParaRPr sz="1600" spc="25" dirty="0">
              <a:solidFill>
                <a:srgbClr val="000000"/>
              </a:solidFill>
              <a:latin typeface="Calibri Light"/>
              <a:cs typeface="Calibri Light"/>
            </a:endParaRPr>
          </a:p>
          <a:p>
            <a:pPr marL="12700" marR="2270760">
              <a:lnSpc>
                <a:spcPct val="120800"/>
              </a:lnSpc>
            </a:pPr>
            <a:r>
              <a:rPr sz="1600" spc="25" dirty="0">
                <a:solidFill>
                  <a:srgbClr val="000000"/>
                </a:solidFill>
                <a:latin typeface="Calibri Light"/>
                <a:cs typeface="Calibri Light"/>
              </a:rPr>
              <a:t>AsBool()  IsBool()  ToString()  Example:</a:t>
            </a:r>
          </a:p>
          <a:p>
            <a:pPr marL="12700">
              <a:lnSpc>
                <a:spcPts val="2865"/>
              </a:lnSpc>
              <a:spcBef>
                <a:spcPts val="575"/>
              </a:spcBef>
            </a:pPr>
            <a:r>
              <a:rPr sz="1600" spc="25" dirty="0">
                <a:solidFill>
                  <a:srgbClr val="000000"/>
                </a:solidFill>
                <a:latin typeface="Calibri Light"/>
                <a:cs typeface="Calibri Light"/>
              </a:rPr>
              <a:t>if (myString.IsInt())</a:t>
            </a:r>
          </a:p>
          <a:p>
            <a:pPr marL="184150">
              <a:lnSpc>
                <a:spcPts val="2865"/>
              </a:lnSpc>
            </a:pPr>
            <a:r>
              <a:rPr sz="1600" spc="25" dirty="0">
                <a:solidFill>
                  <a:srgbClr val="000000"/>
                </a:solidFill>
                <a:latin typeface="Calibri Light"/>
                <a:cs typeface="Calibri Light"/>
              </a:rPr>
              <a:t>{myInt=myString.AsInt();}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7205" y="2735070"/>
            <a:ext cx="1383030" cy="398186"/>
          </a:xfrm>
          <a:prstGeom prst="rect">
            <a:avLst/>
          </a:prstGeom>
        </p:spPr>
        <p:txBody>
          <a:bodyPr vert="horz" wrap="square" lIns="0" tIns="13335" rIns="0" bIns="0" rtlCol="0">
            <a:spAutoFit/>
          </a:bodyPr>
          <a:lstStyle/>
          <a:p>
            <a:pPr marL="12700">
              <a:lnSpc>
                <a:spcPct val="100000"/>
              </a:lnSpc>
              <a:spcBef>
                <a:spcPts val="105"/>
              </a:spcBef>
            </a:pPr>
            <a:r>
              <a:rPr sz="2500" dirty="0"/>
              <a:t>Loops</a:t>
            </a:r>
          </a:p>
        </p:txBody>
      </p:sp>
      <p:sp>
        <p:nvSpPr>
          <p:cNvPr id="3" name="object 3"/>
          <p:cNvSpPr txBox="1"/>
          <p:nvPr/>
        </p:nvSpPr>
        <p:spPr>
          <a:xfrm>
            <a:off x="1104380" y="3428758"/>
            <a:ext cx="2887980" cy="1052210"/>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sz="1600" spc="25" dirty="0">
                <a:solidFill>
                  <a:srgbClr val="000000"/>
                </a:solidFill>
                <a:latin typeface="Calibri Light"/>
                <a:cs typeface="Calibri Light"/>
              </a:rPr>
              <a:t>For Loops</a:t>
            </a:r>
          </a:p>
          <a:p>
            <a:pPr marL="355600" indent="-342900">
              <a:lnSpc>
                <a:spcPct val="100000"/>
              </a:lnSpc>
              <a:spcBef>
                <a:spcPts val="755"/>
              </a:spcBef>
              <a:buSzPct val="76363"/>
              <a:buFont typeface="Wingdings"/>
              <a:buChar char=""/>
              <a:tabLst>
                <a:tab pos="355600" algn="l"/>
                <a:tab pos="356235" algn="l"/>
              </a:tabLst>
            </a:pPr>
            <a:r>
              <a:rPr sz="1600" spc="25" dirty="0">
                <a:solidFill>
                  <a:srgbClr val="000000"/>
                </a:solidFill>
                <a:latin typeface="Calibri Light"/>
                <a:cs typeface="Calibri Light"/>
              </a:rPr>
              <a:t>For Each Loops</a:t>
            </a:r>
          </a:p>
          <a:p>
            <a:pPr marL="355600" indent="-342900">
              <a:lnSpc>
                <a:spcPct val="100000"/>
              </a:lnSpc>
              <a:spcBef>
                <a:spcPts val="755"/>
              </a:spcBef>
              <a:buSzPct val="76363"/>
              <a:buFont typeface="Wingdings"/>
              <a:buChar char=""/>
              <a:tabLst>
                <a:tab pos="355600" algn="l"/>
                <a:tab pos="356235" algn="l"/>
              </a:tabLst>
            </a:pPr>
            <a:r>
              <a:rPr sz="1600" spc="25" dirty="0">
                <a:solidFill>
                  <a:srgbClr val="000000"/>
                </a:solidFill>
                <a:latin typeface="Calibri Light"/>
                <a:cs typeface="Calibri Light"/>
              </a:rPr>
              <a:t>While Loops</a:t>
            </a:r>
          </a:p>
        </p:txBody>
      </p:sp>
      <p:sp>
        <p:nvSpPr>
          <p:cNvPr id="4" name="object 2">
            <a:extLst>
              <a:ext uri="{FF2B5EF4-FFF2-40B4-BE49-F238E27FC236}">
                <a16:creationId xmlns:a16="http://schemas.microsoft.com/office/drawing/2014/main" id="{C8E9628D-95F4-4D93-BA4F-4D710DC05E45}"/>
              </a:ext>
            </a:extLst>
          </p:cNvPr>
          <p:cNvSpPr txBox="1">
            <a:spLocks/>
          </p:cNvSpPr>
          <p:nvPr/>
        </p:nvSpPr>
        <p:spPr bwMode="gray">
          <a:xfrm>
            <a:off x="1143000" y="4707036"/>
            <a:ext cx="2397125"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US" sz="2500" kern="0" dirty="0"/>
              <a:t>Conditions</a:t>
            </a:r>
          </a:p>
        </p:txBody>
      </p:sp>
      <p:sp>
        <p:nvSpPr>
          <p:cNvPr id="5" name="object 3">
            <a:extLst>
              <a:ext uri="{FF2B5EF4-FFF2-40B4-BE49-F238E27FC236}">
                <a16:creationId xmlns:a16="http://schemas.microsoft.com/office/drawing/2014/main" id="{47400BB9-AE3B-499B-B07D-450AD6CE00F4}"/>
              </a:ext>
            </a:extLst>
          </p:cNvPr>
          <p:cNvSpPr txBox="1"/>
          <p:nvPr/>
        </p:nvSpPr>
        <p:spPr>
          <a:xfrm>
            <a:off x="1143000" y="5257800"/>
            <a:ext cx="1336675" cy="1052210"/>
          </a:xfrm>
          <a:prstGeom prst="rect">
            <a:avLst/>
          </a:prstGeom>
        </p:spPr>
        <p:txBody>
          <a:bodyPr vert="horz" wrap="square" lIns="0" tIns="107314" rIns="0" bIns="0" rtlCol="0">
            <a:spAutoFit/>
          </a:bodyPr>
          <a:lstStyle/>
          <a:p>
            <a:pPr marL="355600" indent="-342900">
              <a:spcBef>
                <a:spcPts val="755"/>
              </a:spcBef>
              <a:buSzPct val="76363"/>
              <a:buFont typeface="Wingdings"/>
              <a:buChar char=""/>
              <a:tabLst>
                <a:tab pos="355600" algn="l"/>
                <a:tab pos="356235" algn="l"/>
              </a:tabLst>
            </a:pPr>
            <a:r>
              <a:rPr sz="1600" spc="25" dirty="0">
                <a:solidFill>
                  <a:srgbClr val="000000"/>
                </a:solidFill>
                <a:latin typeface="Calibri Light"/>
                <a:cs typeface="Calibri Light"/>
              </a:rPr>
              <a:t>if else</a:t>
            </a:r>
          </a:p>
          <a:p>
            <a:pPr marL="355600" indent="-342900">
              <a:spcBef>
                <a:spcPts val="755"/>
              </a:spcBef>
              <a:buSzPct val="76363"/>
              <a:buFont typeface="Wingdings"/>
              <a:buChar char=""/>
              <a:tabLst>
                <a:tab pos="355600" algn="l"/>
                <a:tab pos="356235" algn="l"/>
              </a:tabLst>
            </a:pPr>
            <a:r>
              <a:rPr sz="1600" spc="25" dirty="0">
                <a:solidFill>
                  <a:srgbClr val="000000"/>
                </a:solidFill>
                <a:latin typeface="Calibri Light"/>
                <a:cs typeface="Calibri Light"/>
              </a:rPr>
              <a:t>while</a:t>
            </a:r>
          </a:p>
          <a:p>
            <a:pPr marL="355600" indent="-342900">
              <a:spcBef>
                <a:spcPts val="755"/>
              </a:spcBef>
              <a:buSzPct val="76363"/>
              <a:buFont typeface="Wingdings"/>
              <a:buChar char=""/>
              <a:tabLst>
                <a:tab pos="355600" algn="l"/>
                <a:tab pos="356235" algn="l"/>
              </a:tabLst>
            </a:pPr>
            <a:r>
              <a:rPr sz="1600" spc="25" dirty="0">
                <a:solidFill>
                  <a:srgbClr val="000000"/>
                </a:solidFill>
                <a:latin typeface="Calibri Light"/>
                <a:cs typeface="Calibri Light"/>
              </a:rPr>
              <a:t>switch</a:t>
            </a:r>
          </a:p>
        </p:txBody>
      </p:sp>
      <p:sp>
        <p:nvSpPr>
          <p:cNvPr id="6" name="Rectangle 5">
            <a:extLst>
              <a:ext uri="{FF2B5EF4-FFF2-40B4-BE49-F238E27FC236}">
                <a16:creationId xmlns:a16="http://schemas.microsoft.com/office/drawing/2014/main" id="{2303DBD1-7F8A-4F61-BBC6-5CCC8FCAB98C}"/>
              </a:ext>
            </a:extLst>
          </p:cNvPr>
          <p:cNvSpPr/>
          <p:nvPr/>
        </p:nvSpPr>
        <p:spPr>
          <a:xfrm>
            <a:off x="534197" y="707496"/>
            <a:ext cx="2839239" cy="369332"/>
          </a:xfrm>
          <a:prstGeom prst="rect">
            <a:avLst/>
          </a:prstGeom>
        </p:spPr>
        <p:txBody>
          <a:bodyPr wrap="none">
            <a:spAutoFit/>
          </a:bodyPr>
          <a:lstStyle/>
          <a:p>
            <a:r>
              <a:rPr lang="en-US" dirty="0">
                <a:solidFill>
                  <a:schemeClr val="bg1">
                    <a:lumMod val="10000"/>
                  </a:schemeClr>
                </a:solidFill>
              </a:rPr>
              <a:t>Using Razor Expressions </a:t>
            </a:r>
          </a:p>
        </p:txBody>
      </p:sp>
      <p:sp>
        <p:nvSpPr>
          <p:cNvPr id="7" name="object 2">
            <a:extLst>
              <a:ext uri="{FF2B5EF4-FFF2-40B4-BE49-F238E27FC236}">
                <a16:creationId xmlns:a16="http://schemas.microsoft.com/office/drawing/2014/main" id="{3D0EE796-8E81-4A7C-8D47-8FC42CE29667}"/>
              </a:ext>
            </a:extLst>
          </p:cNvPr>
          <p:cNvSpPr txBox="1">
            <a:spLocks/>
          </p:cNvSpPr>
          <p:nvPr/>
        </p:nvSpPr>
        <p:spPr bwMode="gray">
          <a:xfrm>
            <a:off x="1104380" y="1308670"/>
            <a:ext cx="2214245"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US" sz="2500" kern="0" dirty="0"/>
              <a:t>Operators</a:t>
            </a:r>
          </a:p>
        </p:txBody>
      </p:sp>
      <p:sp>
        <p:nvSpPr>
          <p:cNvPr id="8" name="object 3">
            <a:extLst>
              <a:ext uri="{FF2B5EF4-FFF2-40B4-BE49-F238E27FC236}">
                <a16:creationId xmlns:a16="http://schemas.microsoft.com/office/drawing/2014/main" id="{3D9622F8-3B5A-4B1A-9F21-B15378BD1519}"/>
              </a:ext>
            </a:extLst>
          </p:cNvPr>
          <p:cNvSpPr txBox="1"/>
          <p:nvPr/>
        </p:nvSpPr>
        <p:spPr>
          <a:xfrm>
            <a:off x="1104380" y="1990541"/>
            <a:ext cx="5455920" cy="262251"/>
          </a:xfrm>
          <a:prstGeom prst="rect">
            <a:avLst/>
          </a:prstGeom>
        </p:spPr>
        <p:txBody>
          <a:bodyPr vert="horz" wrap="square" lIns="0" tIns="15875" rIns="0" bIns="0" rtlCol="0">
            <a:spAutoFit/>
          </a:bodyPr>
          <a:lstStyle/>
          <a:p>
            <a:pPr marL="127000" indent="-342900" defTabSz="779252">
              <a:spcBef>
                <a:spcPts val="1035"/>
              </a:spcBef>
              <a:buSzPct val="76363"/>
              <a:buFont typeface="Wingdings"/>
              <a:buChar char=""/>
              <a:tabLst>
                <a:tab pos="355600" algn="l"/>
                <a:tab pos="356235" algn="l"/>
              </a:tabLst>
            </a:pPr>
            <a:r>
              <a:rPr sz="1600" spc="25" dirty="0">
                <a:solidFill>
                  <a:srgbClr val="000000"/>
                </a:solidFill>
                <a:latin typeface="Calibri Light"/>
                <a:cs typeface="Calibri Light"/>
              </a:rPr>
              <a:t>Supports the C# list of operators</a:t>
            </a:r>
          </a:p>
        </p:txBody>
      </p:sp>
    </p:spTree>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LTI PPT Template</Template>
  <TotalTime>1</TotalTime>
  <Words>1108</Words>
  <Application>Microsoft Office PowerPoint</Application>
  <PresentationFormat>On-screen Show (4:3)</PresentationFormat>
  <Paragraphs>160</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Calibri Light</vt:lpstr>
      <vt:lpstr>Segoe UI</vt:lpstr>
      <vt:lpstr>Symbol</vt:lpstr>
      <vt:lpstr>Times New Roman</vt:lpstr>
      <vt:lpstr>Wingdings</vt:lpstr>
      <vt:lpstr>L&amp;T Infotech</vt:lpstr>
      <vt:lpstr>Custom Design</vt:lpstr>
      <vt:lpstr>Razor Tutorial</vt:lpstr>
      <vt:lpstr>Razor Basics</vt:lpstr>
      <vt:lpstr>Razor Syntax</vt:lpstr>
      <vt:lpstr>Main Razor Syntax Rules for C#</vt:lpstr>
      <vt:lpstr>Razor – How does it work</vt:lpstr>
      <vt:lpstr>Data Types</vt:lpstr>
      <vt:lpstr>Converting Data Types</vt:lpstr>
      <vt:lpstr>Converting Data Types</vt:lpstr>
      <vt:lpstr>Loops</vt:lpstr>
      <vt:lpstr>VIEWS</vt:lpstr>
      <vt:lpstr>Views</vt:lpstr>
      <vt:lpstr>Razor Views</vt:lpstr>
      <vt:lpstr>Strongly Typed Views</vt:lpstr>
      <vt:lpstr>Default Views and Views in Other Locations </vt:lpstr>
      <vt:lpstr>Razor Code Blocks</vt:lpstr>
      <vt:lpstr>Layout Pages</vt:lpstr>
      <vt:lpstr>Layout View</vt:lpstr>
      <vt:lpstr>_ViewStart</vt:lpstr>
      <vt:lpstr>Partial Views</vt:lpstr>
      <vt:lpstr>Alternate View Engines</vt:lpstr>
      <vt:lpstr>Alternate View Engines</vt:lpstr>
      <vt:lpstr>Child Actions </vt:lpstr>
      <vt:lpstr>Using a ViewModel Object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Iswarya Karthik</cp:lastModifiedBy>
  <cp:revision>11</cp:revision>
  <dcterms:created xsi:type="dcterms:W3CDTF">2018-03-13T04:35:10Z</dcterms:created>
  <dcterms:modified xsi:type="dcterms:W3CDTF">2019-09-18T09:31:51Z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2016-11-16T00:00:00Z</vt:filetime>
  </property>
  <property fmtid="{D5CDD505-2E9C-101B-9397-08002B2CF9AE}" pid="3" name="Creator">
    <vt:lpwstr>Microsoft® PowerPoint® 2013</vt:lpwstr>
  </property>
  <property fmtid="{D5CDD505-2E9C-101B-9397-08002B2CF9AE}" pid="4" name="LastSaved">
    <vt:filetime>2018-03-13T00:00:00Z</vt:filetime>
  </property>
</Properties>
</file>