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6" r:id="rId2"/>
  </p:sldMasterIdLst>
  <p:sldIdLst>
    <p:sldId id="272"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8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4306924"/>
            <a:ext cx="5556738" cy="295275"/>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3"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157650" y="6082521"/>
            <a:ext cx="1369306" cy="338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53247" y="356634"/>
            <a:ext cx="689056" cy="68082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335" y="356633"/>
            <a:ext cx="864729" cy="839752"/>
          </a:xfrm>
          <a:prstGeom prst="rect">
            <a:avLst/>
          </a:prstGeom>
        </p:spPr>
      </p:pic>
    </p:spTree>
    <p:extLst>
      <p:ext uri="{BB962C8B-B14F-4D97-AF65-F5344CB8AC3E}">
        <p14:creationId xmlns:p14="http://schemas.microsoft.com/office/powerpoint/2010/main" val="3316348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6183"/>
          </a:xfrm>
          <a:prstGeom prst="rect">
            <a:avLst/>
          </a:prstGeom>
        </p:spPr>
        <p:txBody>
          <a:bodyPr/>
          <a:lstStyle/>
          <a:p>
            <a:fld id="{14E39C5E-3938-484F-9F2C-43A53F2F2C23}" type="datetimeFigureOut">
              <a:rPr lang="en-US" smtClean="0"/>
              <a:t>9/18/2019</a:t>
            </a:fld>
            <a:endParaRPr lang="en-US"/>
          </a:p>
        </p:txBody>
      </p:sp>
      <p:sp>
        <p:nvSpPr>
          <p:cNvPr id="3" name="Footer Placeholder 2"/>
          <p:cNvSpPr>
            <a:spLocks noGrp="1"/>
          </p:cNvSpPr>
          <p:nvPr>
            <p:ph type="ftr" sz="quarter" idx="11"/>
          </p:nvPr>
        </p:nvSpPr>
        <p:spPr>
          <a:xfrm>
            <a:off x="3028950" y="6356351"/>
            <a:ext cx="3086100" cy="366183"/>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6183"/>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556320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90" y="1253630"/>
            <a:ext cx="8615227" cy="4966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9" y="320570"/>
            <a:ext cx="8024283" cy="384721"/>
          </a:xfrm>
          <a:noFill/>
          <a:ln>
            <a:noFill/>
          </a:ln>
        </p:spPr>
        <p:txBody>
          <a:bodyPr/>
          <a:lstStyle>
            <a:lvl1pPr>
              <a:defRPr b="0"/>
            </a:lvl1pPr>
          </a:lstStyle>
          <a:p>
            <a:r>
              <a:rPr lang="en-US" dirty="0"/>
              <a:t>Click to Edit Master Title Style</a:t>
            </a:r>
          </a:p>
        </p:txBody>
      </p:sp>
      <p:pic>
        <p:nvPicPr>
          <p:cNvPr id="5"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908007"/>
            <a:ext cx="7964402" cy="251364"/>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2021536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1295400"/>
            <a:ext cx="4290646" cy="48768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2" descr="C:\Users\10630824\Desktop\Microot template\LTI logo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10630824\Desktop\Microot template\corners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8499686" y="6432155"/>
            <a:ext cx="364202"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spTree>
    <p:extLst>
      <p:ext uri="{BB962C8B-B14F-4D97-AF65-F5344CB8AC3E}">
        <p14:creationId xmlns:p14="http://schemas.microsoft.com/office/powerpoint/2010/main" val="300620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 y="608438"/>
            <a:ext cx="9153331" cy="6227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3026067"/>
            <a:ext cx="5561624" cy="415498"/>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40391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5392" y="-40315"/>
            <a:ext cx="688705" cy="93306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9" name="Picture 2" descr="C:\Users\10630824\Desktop\Microot template\LTI logo (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86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04622" y="159498"/>
            <a:ext cx="5678488" cy="242374"/>
          </a:xfrm>
        </p:spPr>
        <p:txBody>
          <a:bodyPr/>
          <a:lstStyle>
            <a:lvl1pPr>
              <a:defRPr sz="1575"/>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27687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05101" y="76201"/>
            <a:ext cx="5657851" cy="384721"/>
          </a:xfrm>
        </p:spPr>
        <p:txBody>
          <a:bodyPr/>
          <a:lstStyle/>
          <a:p>
            <a:r>
              <a:rPr lang="en-US"/>
              <a:t>Click to edit Master title style</a:t>
            </a:r>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398970" y="1371601"/>
            <a:ext cx="3946525" cy="223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398970" y="3759202"/>
            <a:ext cx="3946525" cy="2236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7" name="Rectangle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2251347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01" y="76201"/>
            <a:ext cx="5721351" cy="384721"/>
          </a:xfrm>
        </p:spPr>
        <p:txBody>
          <a:bodyPr/>
          <a:lstStyle/>
          <a:p>
            <a:r>
              <a:rPr lang="en-US"/>
              <a:t>Click to edit Master title style</a:t>
            </a:r>
            <a:endParaRPr lang="en-US" dirty="0"/>
          </a:p>
        </p:txBody>
      </p:sp>
      <p:sp>
        <p:nvSpPr>
          <p:cNvPr id="3" name="Text Placeholder 2"/>
          <p:cNvSpPr>
            <a:spLocks noGrp="1"/>
          </p:cNvSpPr>
          <p:nvPr>
            <p:ph type="body" sz="half" idx="1"/>
          </p:nvPr>
        </p:nvSpPr>
        <p:spPr>
          <a:xfrm>
            <a:off x="301627" y="1371602"/>
            <a:ext cx="3944939"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98970" y="1371602"/>
            <a:ext cx="3946525" cy="46243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7269163" y="6526213"/>
            <a:ext cx="1693862" cy="269875"/>
          </a:xfrm>
          <a:prstGeom prst="rect">
            <a:avLst/>
          </a:prstGeom>
        </p:spPr>
        <p:txBody>
          <a:bodyPr lIns="82945" tIns="41473" rIns="82945" bIns="41473"/>
          <a:lstStyle>
            <a:lvl1pPr>
              <a:defRPr/>
            </a:lvl1pPr>
          </a:lstStyle>
          <a:p>
            <a:fld id="{B6F15528-21DE-4FAA-801E-634DDDAF4B2B}" type="slidenum">
              <a:rPr lang="en-IN" smtClean="0"/>
              <a:t>‹#›</a:t>
            </a:fld>
            <a:endParaRPr lang="en-IN"/>
          </a:p>
        </p:txBody>
      </p:sp>
      <p:sp>
        <p:nvSpPr>
          <p:cNvPr id="6" name="Footer Placeholder 5"/>
          <p:cNvSpPr>
            <a:spLocks noGrp="1" noChangeArrowheads="1"/>
          </p:cNvSpPr>
          <p:nvPr>
            <p:ph type="ftr" sz="quarter" idx="11"/>
          </p:nvPr>
        </p:nvSpPr>
        <p:spPr>
          <a:xfrm>
            <a:off x="457200" y="6553200"/>
            <a:ext cx="6172200" cy="228600"/>
          </a:xfrm>
          <a:prstGeom prst="rect">
            <a:avLst/>
          </a:prstGeom>
        </p:spPr>
        <p:txBody>
          <a:bodyPr/>
          <a:lstStyle>
            <a:lvl1pPr>
              <a:defRPr sz="900">
                <a:latin typeface="+mn-lt"/>
              </a:defRPr>
            </a:lvl1pPr>
          </a:lstStyle>
          <a:p>
            <a:endParaRPr lang="en-IN"/>
          </a:p>
        </p:txBody>
      </p:sp>
    </p:spTree>
    <p:extLst>
      <p:ext uri="{BB962C8B-B14F-4D97-AF65-F5344CB8AC3E}">
        <p14:creationId xmlns:p14="http://schemas.microsoft.com/office/powerpoint/2010/main" val="134985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34925" y="6616700"/>
            <a:ext cx="3951288" cy="196851"/>
          </a:xfrm>
          <a:prstGeom prst="rect">
            <a:avLst/>
          </a:prstGeom>
        </p:spPr>
        <p:txBody>
          <a:bodyPr/>
          <a:lstStyle>
            <a:lvl1pPr>
              <a:defRPr/>
            </a:lvl1pPr>
          </a:lstStyle>
          <a:p>
            <a:endParaRPr lang="en-IN"/>
          </a:p>
        </p:txBody>
      </p:sp>
    </p:spTree>
    <p:extLst>
      <p:ext uri="{BB962C8B-B14F-4D97-AF65-F5344CB8AC3E}">
        <p14:creationId xmlns:p14="http://schemas.microsoft.com/office/powerpoint/2010/main" val="1903016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90" y="974760"/>
            <a:ext cx="8615227" cy="5245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320570"/>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p:nvSpPr>
        <p:spPr>
          <a:xfrm>
            <a:off x="3086253" y="6466165"/>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2" name="Picture 2" descr="C:\Users\10630824\Desktop\Microot template\LTI logo (2).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14605" y="6340066"/>
            <a:ext cx="426695" cy="332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10630824\Desktop\Microot template\corners (3).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6377" y="5210329"/>
            <a:ext cx="1430176" cy="219888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8483656" y="6432156"/>
            <a:ext cx="396262"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flipH="1">
            <a:off x="-18304" y="-49765"/>
            <a:ext cx="688705" cy="93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0806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Lst>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6115" y="2381049"/>
            <a:ext cx="2191771" cy="2095903"/>
          </a:xfrm>
          <a:prstGeom prst="rect">
            <a:avLst/>
          </a:prstGeom>
        </p:spPr>
      </p:pic>
    </p:spTree>
    <p:extLst>
      <p:ext uri="{BB962C8B-B14F-4D97-AF65-F5344CB8AC3E}">
        <p14:creationId xmlns:p14="http://schemas.microsoft.com/office/powerpoint/2010/main" val="1749380929"/>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415498"/>
          </a:xfrm>
        </p:spPr>
        <p:txBody>
          <a:bodyPr/>
          <a:lstStyle/>
          <a:p>
            <a:pPr algn="ctr"/>
            <a:r>
              <a:rPr lang="en-US" b="1" spc="35" dirty="0"/>
              <a:t>HTML</a:t>
            </a:r>
            <a:r>
              <a:rPr lang="en-US" b="1" spc="-265" dirty="0"/>
              <a:t> </a:t>
            </a:r>
            <a:r>
              <a:rPr lang="en-US" b="1" dirty="0"/>
              <a:t>Helpers</a:t>
            </a:r>
          </a:p>
        </p:txBody>
      </p:sp>
      <p:sp>
        <p:nvSpPr>
          <p:cNvPr id="5" name="Subtitle 4"/>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173650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457200"/>
            <a:ext cx="6520815" cy="398186"/>
          </a:xfrm>
          <a:prstGeom prst="rect">
            <a:avLst/>
          </a:prstGeom>
        </p:spPr>
        <p:txBody>
          <a:bodyPr vert="horz" wrap="square" lIns="0" tIns="13335" rIns="0" bIns="0" rtlCol="0">
            <a:spAutoFit/>
          </a:bodyPr>
          <a:lstStyle/>
          <a:p>
            <a:pPr marL="12700">
              <a:lnSpc>
                <a:spcPct val="100000"/>
              </a:lnSpc>
              <a:spcBef>
                <a:spcPts val="105"/>
              </a:spcBef>
            </a:pPr>
            <a:r>
              <a:rPr sz="2500" spc="35" dirty="0"/>
              <a:t>Strongly Typed HTML Helpers</a:t>
            </a:r>
          </a:p>
        </p:txBody>
      </p:sp>
      <p:sp>
        <p:nvSpPr>
          <p:cNvPr id="3" name="object 3"/>
          <p:cNvSpPr txBox="1"/>
          <p:nvPr/>
        </p:nvSpPr>
        <p:spPr>
          <a:xfrm>
            <a:off x="533400" y="1219200"/>
            <a:ext cx="7599680" cy="2026773"/>
          </a:xfrm>
          <a:prstGeom prst="rect">
            <a:avLst/>
          </a:prstGeom>
        </p:spPr>
        <p:txBody>
          <a:bodyPr vert="horz" wrap="square" lIns="0" tIns="72390" rIns="0" bIns="0" rtlCol="0">
            <a:spAutoFit/>
          </a:bodyPr>
          <a:lstStyle/>
          <a:p>
            <a:pPr marL="12700">
              <a:lnSpc>
                <a:spcPct val="100000"/>
              </a:lnSpc>
              <a:spcBef>
                <a:spcPts val="570"/>
              </a:spcBef>
            </a:pPr>
            <a:r>
              <a:rPr sz="1600" spc="-20" dirty="0">
                <a:solidFill>
                  <a:schemeClr val="accent1">
                    <a:lumMod val="50000"/>
                  </a:schemeClr>
                </a:solidFill>
                <a:latin typeface="Calibri Light" panose="020F0302020204030204" pitchFamily="34" charset="0"/>
                <a:cs typeface="Calibri Light" panose="020F0302020204030204" pitchFamily="34" charset="0"/>
              </a:rPr>
              <a:t>Hidden Field</a:t>
            </a:r>
          </a:p>
          <a:p>
            <a:pPr marL="12700" marR="4193540">
              <a:lnSpc>
                <a:spcPct val="100800"/>
              </a:lnSpc>
              <a:spcBef>
                <a:spcPts val="45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@Html.HiddenFor(m=&gt;m.UserId)  Output:</a:t>
            </a:r>
          </a:p>
          <a:p>
            <a:pPr marL="12700">
              <a:lnSpc>
                <a:spcPct val="100000"/>
              </a:lnSpc>
              <a:spcBef>
                <a:spcPts val="395"/>
              </a:spcBef>
            </a:pPr>
            <a:r>
              <a:rPr sz="1600" spc="-20" dirty="0">
                <a:solidFill>
                  <a:schemeClr val="accent1">
                    <a:lumMod val="50000"/>
                  </a:schemeClr>
                </a:solidFill>
                <a:latin typeface="Calibri Light" panose="020F0302020204030204" pitchFamily="34" charset="0"/>
                <a:cs typeface="Calibri Light" panose="020F0302020204030204" pitchFamily="34" charset="0"/>
              </a:rPr>
              <a:t>&lt;input id=" UserId" name=" UserId" type="hidden" value="UserId-val" /&gt;</a:t>
            </a:r>
          </a:p>
          <a:p>
            <a:pPr marL="12700">
              <a:lnSpc>
                <a:spcPct val="10000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CheckBox</a:t>
            </a:r>
          </a:p>
          <a:p>
            <a:pPr marL="12700">
              <a:lnSpc>
                <a:spcPct val="100000"/>
              </a:lnSpc>
              <a:spcBef>
                <a:spcPts val="39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@Html.CheckBoxFor(m=&gt;m.IsApproved)</a:t>
            </a:r>
          </a:p>
          <a:p>
            <a:pPr marL="12700" marR="5080">
              <a:lnSpc>
                <a:spcPct val="100800"/>
              </a:lnSpc>
            </a:pPr>
            <a:r>
              <a:rPr sz="1600" spc="-20" dirty="0">
                <a:solidFill>
                  <a:schemeClr val="accent1">
                    <a:lumMod val="50000"/>
                  </a:schemeClr>
                </a:solidFill>
                <a:latin typeface="Calibri Light" panose="020F0302020204030204" pitchFamily="34" charset="0"/>
                <a:cs typeface="Calibri Light" panose="020F0302020204030204" pitchFamily="34" charset="0"/>
              </a:rPr>
              <a:t>Output:&lt; input id="Checkbox1" name="Checkbox1" type="checkbox"  value="true" /&gt;&lt; input name="myCheckbox" type="hidden" value="false" /&gt;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85800"/>
            <a:ext cx="6520815" cy="398186"/>
          </a:xfrm>
          <a:prstGeom prst="rect">
            <a:avLst/>
          </a:prstGeom>
        </p:spPr>
        <p:txBody>
          <a:bodyPr vert="horz" wrap="square" lIns="0" tIns="13335" rIns="0" bIns="0" rtlCol="0">
            <a:spAutoFit/>
          </a:bodyPr>
          <a:lstStyle/>
          <a:p>
            <a:pPr marL="12700">
              <a:spcBef>
                <a:spcPts val="105"/>
              </a:spcBef>
            </a:pPr>
            <a:r>
              <a:rPr sz="2500" spc="35" dirty="0"/>
              <a:t>Strongly Typed HTML Helpers</a:t>
            </a:r>
          </a:p>
        </p:txBody>
      </p:sp>
      <p:sp>
        <p:nvSpPr>
          <p:cNvPr id="3" name="object 3"/>
          <p:cNvSpPr txBox="1">
            <a:spLocks noGrp="1"/>
          </p:cNvSpPr>
          <p:nvPr>
            <p:ph idx="1"/>
          </p:nvPr>
        </p:nvSpPr>
        <p:spPr>
          <a:xfrm>
            <a:off x="264386" y="1752600"/>
            <a:ext cx="8615227" cy="2313967"/>
          </a:xfrm>
          <a:prstGeom prst="rect">
            <a:avLst/>
          </a:prstGeom>
        </p:spPr>
        <p:txBody>
          <a:bodyPr vert="horz" wrap="square" lIns="0" tIns="72390" rIns="0" bIns="0" rtlCol="0">
            <a:spAutoFit/>
          </a:bodyPr>
          <a:lstStyle/>
          <a:p>
            <a:pPr marL="579755">
              <a:lnSpc>
                <a:spcPct val="100000"/>
              </a:lnSpc>
              <a:spcBef>
                <a:spcPts val="570"/>
              </a:spcBef>
            </a:pPr>
            <a:r>
              <a:rPr b="1" dirty="0">
                <a:latin typeface="Calibri Light" panose="020F0302020204030204" pitchFamily="34" charset="0"/>
                <a:cs typeface="Calibri Light" panose="020F0302020204030204" pitchFamily="34" charset="0"/>
              </a:rPr>
              <a:t>RadioButton</a:t>
            </a:r>
            <a:endParaRPr dirty="0">
              <a:latin typeface="Calibri Light" panose="020F0302020204030204" pitchFamily="34" charset="0"/>
              <a:cs typeface="Calibri Light" panose="020F0302020204030204" pitchFamily="34" charset="0"/>
            </a:endParaRPr>
          </a:p>
          <a:p>
            <a:pPr marL="579755">
              <a:lnSpc>
                <a:spcPct val="100000"/>
              </a:lnSpc>
              <a:spcBef>
                <a:spcPts val="470"/>
              </a:spcBef>
            </a:pPr>
            <a:r>
              <a:rPr spc="-5" dirty="0">
                <a:latin typeface="Calibri Light" panose="020F0302020204030204" pitchFamily="34" charset="0"/>
                <a:cs typeface="Calibri Light" panose="020F0302020204030204" pitchFamily="34" charset="0"/>
              </a:rPr>
              <a:t>@Html.RadioButtonFor(m=&gt;m.IsApproved,</a:t>
            </a:r>
            <a:r>
              <a:rPr spc="-30" dirty="0">
                <a:latin typeface="Calibri Light" panose="020F0302020204030204" pitchFamily="34" charset="0"/>
                <a:cs typeface="Calibri Light" panose="020F0302020204030204" pitchFamily="34" charset="0"/>
              </a:rPr>
              <a:t> </a:t>
            </a:r>
            <a:r>
              <a:rPr dirty="0">
                <a:latin typeface="Calibri Light" panose="020F0302020204030204" pitchFamily="34" charset="0"/>
                <a:cs typeface="Calibri Light" panose="020F0302020204030204" pitchFamily="34" charset="0"/>
              </a:rPr>
              <a:t>"val")</a:t>
            </a:r>
          </a:p>
          <a:p>
            <a:pPr marL="579755" marR="5080">
              <a:lnSpc>
                <a:spcPct val="100800"/>
              </a:lnSpc>
              <a:spcBef>
                <a:spcPts val="375"/>
              </a:spcBef>
            </a:pPr>
            <a:r>
              <a:rPr spc="30" dirty="0">
                <a:latin typeface="Calibri Light" panose="020F0302020204030204" pitchFamily="34" charset="0"/>
                <a:cs typeface="Calibri Light" panose="020F0302020204030204" pitchFamily="34" charset="0"/>
              </a:rPr>
              <a:t>Output:</a:t>
            </a:r>
            <a:r>
              <a:rPr spc="-175" dirty="0">
                <a:latin typeface="Calibri Light" panose="020F0302020204030204" pitchFamily="34" charset="0"/>
                <a:cs typeface="Calibri Light" panose="020F0302020204030204" pitchFamily="34" charset="0"/>
              </a:rPr>
              <a:t> </a:t>
            </a:r>
            <a:r>
              <a:rPr spc="15" dirty="0">
                <a:latin typeface="Calibri Light" panose="020F0302020204030204" pitchFamily="34" charset="0"/>
                <a:cs typeface="Calibri Light" panose="020F0302020204030204" pitchFamily="34" charset="0"/>
              </a:rPr>
              <a:t>&lt;input</a:t>
            </a:r>
            <a:r>
              <a:rPr spc="-170" dirty="0">
                <a:latin typeface="Calibri Light" panose="020F0302020204030204" pitchFamily="34" charset="0"/>
                <a:cs typeface="Calibri Light" panose="020F0302020204030204" pitchFamily="34" charset="0"/>
              </a:rPr>
              <a:t> </a:t>
            </a:r>
            <a:r>
              <a:rPr spc="5" dirty="0">
                <a:latin typeface="Calibri Light" panose="020F0302020204030204" pitchFamily="34" charset="0"/>
                <a:cs typeface="Calibri Light" panose="020F0302020204030204" pitchFamily="34" charset="0"/>
              </a:rPr>
              <a:t>checked="checked"</a:t>
            </a:r>
            <a:r>
              <a:rPr spc="-160" dirty="0">
                <a:latin typeface="Calibri Light" panose="020F0302020204030204" pitchFamily="34" charset="0"/>
                <a:cs typeface="Calibri Light" panose="020F0302020204030204" pitchFamily="34" charset="0"/>
              </a:rPr>
              <a:t> </a:t>
            </a:r>
            <a:r>
              <a:rPr spc="5" dirty="0">
                <a:latin typeface="Calibri Light" panose="020F0302020204030204" pitchFamily="34" charset="0"/>
                <a:cs typeface="Calibri Light" panose="020F0302020204030204" pitchFamily="34" charset="0"/>
              </a:rPr>
              <a:t>id="Radiobutton1"</a:t>
            </a:r>
            <a:r>
              <a:rPr spc="-160" dirty="0">
                <a:latin typeface="Calibri Light" panose="020F0302020204030204" pitchFamily="34" charset="0"/>
                <a:cs typeface="Calibri Light" panose="020F0302020204030204" pitchFamily="34" charset="0"/>
              </a:rPr>
              <a:t> </a:t>
            </a:r>
            <a:r>
              <a:rPr dirty="0">
                <a:latin typeface="Calibri Light" panose="020F0302020204030204" pitchFamily="34" charset="0"/>
                <a:cs typeface="Calibri Light" panose="020F0302020204030204" pitchFamily="34" charset="0"/>
              </a:rPr>
              <a:t>name="Radiobutton1"  type="radio" </a:t>
            </a:r>
            <a:r>
              <a:rPr spc="-10" dirty="0">
                <a:latin typeface="Calibri Light" panose="020F0302020204030204" pitchFamily="34" charset="0"/>
                <a:cs typeface="Calibri Light" panose="020F0302020204030204" pitchFamily="34" charset="0"/>
              </a:rPr>
              <a:t>value="val"</a:t>
            </a:r>
            <a:r>
              <a:rPr spc="-40" dirty="0">
                <a:latin typeface="Calibri Light" panose="020F0302020204030204" pitchFamily="34" charset="0"/>
                <a:cs typeface="Calibri Light" panose="020F0302020204030204" pitchFamily="34" charset="0"/>
              </a:rPr>
              <a:t> </a:t>
            </a:r>
            <a:r>
              <a:rPr spc="10" dirty="0">
                <a:latin typeface="Calibri Light" panose="020F0302020204030204" pitchFamily="34" charset="0"/>
                <a:cs typeface="Calibri Light" panose="020F0302020204030204" pitchFamily="34" charset="0"/>
              </a:rPr>
              <a:t>/&gt;</a:t>
            </a:r>
            <a:endParaRPr dirty="0">
              <a:latin typeface="Calibri Light" panose="020F0302020204030204" pitchFamily="34" charset="0"/>
              <a:cs typeface="Calibri Light" panose="020F0302020204030204" pitchFamily="34" charset="0"/>
            </a:endParaRPr>
          </a:p>
          <a:p>
            <a:pPr marL="579755">
              <a:lnSpc>
                <a:spcPct val="100000"/>
              </a:lnSpc>
              <a:spcBef>
                <a:spcPts val="320"/>
              </a:spcBef>
            </a:pPr>
            <a:r>
              <a:rPr b="1" spc="5" dirty="0">
                <a:latin typeface="Calibri Light" panose="020F0302020204030204" pitchFamily="34" charset="0"/>
                <a:cs typeface="Calibri Light" panose="020F0302020204030204" pitchFamily="34" charset="0"/>
              </a:rPr>
              <a:t>Drop-down</a:t>
            </a:r>
            <a:r>
              <a:rPr b="1" spc="-105" dirty="0">
                <a:latin typeface="Calibri Light" panose="020F0302020204030204" pitchFamily="34" charset="0"/>
                <a:cs typeface="Calibri Light" panose="020F0302020204030204" pitchFamily="34" charset="0"/>
              </a:rPr>
              <a:t> </a:t>
            </a:r>
            <a:r>
              <a:rPr b="1" dirty="0">
                <a:latin typeface="Calibri Light" panose="020F0302020204030204" pitchFamily="34" charset="0"/>
                <a:cs typeface="Calibri Light" panose="020F0302020204030204" pitchFamily="34" charset="0"/>
              </a:rPr>
              <a:t>list</a:t>
            </a:r>
            <a:endParaRPr dirty="0">
              <a:latin typeface="Calibri Light" panose="020F0302020204030204" pitchFamily="34" charset="0"/>
              <a:cs typeface="Calibri Light" panose="020F0302020204030204" pitchFamily="34" charset="0"/>
            </a:endParaRPr>
          </a:p>
          <a:p>
            <a:pPr marL="579755" marR="346710">
              <a:lnSpc>
                <a:spcPct val="100800"/>
              </a:lnSpc>
              <a:spcBef>
                <a:spcPts val="450"/>
              </a:spcBef>
            </a:pPr>
            <a:r>
              <a:rPr spc="-5" dirty="0">
                <a:latin typeface="Calibri Light" panose="020F0302020204030204" pitchFamily="34" charset="0"/>
                <a:cs typeface="Calibri Light" panose="020F0302020204030204" pitchFamily="34" charset="0"/>
              </a:rPr>
              <a:t>@Html.DropDownListFor(m </a:t>
            </a:r>
            <a:r>
              <a:rPr dirty="0">
                <a:latin typeface="Calibri Light" panose="020F0302020204030204" pitchFamily="34" charset="0"/>
                <a:cs typeface="Calibri Light" panose="020F0302020204030204" pitchFamily="34" charset="0"/>
              </a:rPr>
              <a:t>=&gt; m.Gender, </a:t>
            </a:r>
            <a:r>
              <a:rPr spc="5" dirty="0">
                <a:latin typeface="Calibri Light" panose="020F0302020204030204" pitchFamily="34" charset="0"/>
                <a:cs typeface="Calibri Light" panose="020F0302020204030204" pitchFamily="34" charset="0"/>
              </a:rPr>
              <a:t>new </a:t>
            </a:r>
            <a:r>
              <a:rPr dirty="0">
                <a:latin typeface="Calibri Light" panose="020F0302020204030204" pitchFamily="34" charset="0"/>
                <a:cs typeface="Calibri Light" panose="020F0302020204030204" pitchFamily="34" charset="0"/>
              </a:rPr>
              <a:t>SelectList(new </a:t>
            </a:r>
            <a:r>
              <a:rPr spc="10" dirty="0">
                <a:latin typeface="Calibri Light" panose="020F0302020204030204" pitchFamily="34" charset="0"/>
                <a:cs typeface="Calibri Light" panose="020F0302020204030204" pitchFamily="34" charset="0"/>
              </a:rPr>
              <a:t>[]</a:t>
            </a:r>
            <a:r>
              <a:rPr spc="-220" dirty="0">
                <a:latin typeface="Calibri Light" panose="020F0302020204030204" pitchFamily="34" charset="0"/>
                <a:cs typeface="Calibri Light" panose="020F0302020204030204" pitchFamily="34" charset="0"/>
              </a:rPr>
              <a:t> </a:t>
            </a:r>
            <a:r>
              <a:rPr spc="-5" dirty="0">
                <a:latin typeface="Calibri Light" panose="020F0302020204030204" pitchFamily="34" charset="0"/>
                <a:cs typeface="Calibri Light" panose="020F0302020204030204" pitchFamily="34" charset="0"/>
              </a:rPr>
              <a:t>{"Male",  </a:t>
            </a:r>
            <a:r>
              <a:rPr spc="5" dirty="0">
                <a:latin typeface="Calibri Light" panose="020F0302020204030204" pitchFamily="34" charset="0"/>
                <a:cs typeface="Calibri Light" panose="020F0302020204030204" pitchFamily="34" charset="0"/>
              </a:rPr>
              <a:t>"Female"}))</a:t>
            </a:r>
            <a:endParaRPr dirty="0">
              <a:latin typeface="Calibri Light" panose="020F0302020204030204" pitchFamily="34" charset="0"/>
              <a:cs typeface="Calibri Light" panose="020F0302020204030204" pitchFamily="34" charset="0"/>
            </a:endParaRPr>
          </a:p>
          <a:p>
            <a:pPr marL="579755" marR="483234">
              <a:lnSpc>
                <a:spcPts val="2100"/>
              </a:lnSpc>
              <a:spcBef>
                <a:spcPts val="135"/>
              </a:spcBef>
            </a:pPr>
            <a:r>
              <a:rPr spc="25" dirty="0">
                <a:latin typeface="Calibri Light" panose="020F0302020204030204" pitchFamily="34" charset="0"/>
                <a:cs typeface="Calibri Light" panose="020F0302020204030204" pitchFamily="34" charset="0"/>
              </a:rPr>
              <a:t>Output:&lt;</a:t>
            </a:r>
            <a:r>
              <a:rPr spc="-190" dirty="0">
                <a:latin typeface="Calibri Light" panose="020F0302020204030204" pitchFamily="34" charset="0"/>
                <a:cs typeface="Calibri Light" panose="020F0302020204030204" pitchFamily="34" charset="0"/>
              </a:rPr>
              <a:t> </a:t>
            </a:r>
            <a:r>
              <a:rPr spc="-5" dirty="0">
                <a:latin typeface="Calibri Light" panose="020F0302020204030204" pitchFamily="34" charset="0"/>
                <a:cs typeface="Calibri Light" panose="020F0302020204030204" pitchFamily="34" charset="0"/>
              </a:rPr>
              <a:t>select</a:t>
            </a:r>
            <a:r>
              <a:rPr dirty="0">
                <a:latin typeface="Calibri Light" panose="020F0302020204030204" pitchFamily="34" charset="0"/>
                <a:cs typeface="Calibri Light" panose="020F0302020204030204" pitchFamily="34" charset="0"/>
              </a:rPr>
              <a:t> </a:t>
            </a:r>
            <a:r>
              <a:rPr spc="10" dirty="0">
                <a:latin typeface="Calibri Light" panose="020F0302020204030204" pitchFamily="34" charset="0"/>
                <a:cs typeface="Calibri Light" panose="020F0302020204030204" pitchFamily="34" charset="0"/>
              </a:rPr>
              <a:t>id="Gender"</a:t>
            </a:r>
            <a:r>
              <a:rPr spc="-140" dirty="0">
                <a:latin typeface="Calibri Light" panose="020F0302020204030204" pitchFamily="34" charset="0"/>
                <a:cs typeface="Calibri Light" panose="020F0302020204030204" pitchFamily="34" charset="0"/>
              </a:rPr>
              <a:t> </a:t>
            </a:r>
            <a:r>
              <a:rPr spc="5" dirty="0">
                <a:latin typeface="Calibri Light" panose="020F0302020204030204" pitchFamily="34" charset="0"/>
                <a:cs typeface="Calibri Light" panose="020F0302020204030204" pitchFamily="34" charset="0"/>
              </a:rPr>
              <a:t>name="Gender"&gt;&lt;</a:t>
            </a:r>
            <a:r>
              <a:rPr spc="-110" dirty="0">
                <a:latin typeface="Calibri Light" panose="020F0302020204030204" pitchFamily="34" charset="0"/>
                <a:cs typeface="Calibri Light" panose="020F0302020204030204" pitchFamily="34" charset="0"/>
              </a:rPr>
              <a:t> </a:t>
            </a:r>
            <a:r>
              <a:rPr spc="-5" dirty="0">
                <a:latin typeface="Calibri Light" panose="020F0302020204030204" pitchFamily="34" charset="0"/>
                <a:cs typeface="Calibri Light" panose="020F0302020204030204" pitchFamily="34" charset="0"/>
              </a:rPr>
              <a:t>option&gt;Male&lt;/option&gt;&lt;  </a:t>
            </a:r>
            <a:r>
              <a:rPr dirty="0">
                <a:latin typeface="Calibri Light" panose="020F0302020204030204" pitchFamily="34" charset="0"/>
                <a:cs typeface="Calibri Light" panose="020F0302020204030204" pitchFamily="34" charset="0"/>
              </a:rPr>
              <a:t>option&gt;Female&lt;/option&gt;&lt;</a:t>
            </a:r>
            <a:r>
              <a:rPr spc="-130" dirty="0">
                <a:latin typeface="Calibri Light" panose="020F0302020204030204" pitchFamily="34" charset="0"/>
                <a:cs typeface="Calibri Light" panose="020F0302020204030204" pitchFamily="34" charset="0"/>
              </a:rPr>
              <a:t> </a:t>
            </a:r>
            <a:r>
              <a:rPr dirty="0">
                <a:latin typeface="Calibri Light" panose="020F0302020204030204" pitchFamily="34" charset="0"/>
                <a:cs typeface="Calibri Light" panose="020F0302020204030204" pitchFamily="34" charset="0"/>
              </a:rPr>
              <a:t>/select&gt;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85800"/>
            <a:ext cx="6520815" cy="398186"/>
          </a:xfrm>
          <a:prstGeom prst="rect">
            <a:avLst/>
          </a:prstGeom>
        </p:spPr>
        <p:txBody>
          <a:bodyPr vert="horz" wrap="square" lIns="0" tIns="13335" rIns="0" bIns="0" rtlCol="0">
            <a:spAutoFit/>
          </a:bodyPr>
          <a:lstStyle/>
          <a:p>
            <a:pPr marL="12700">
              <a:lnSpc>
                <a:spcPct val="100000"/>
              </a:lnSpc>
              <a:spcBef>
                <a:spcPts val="105"/>
              </a:spcBef>
            </a:pPr>
            <a:r>
              <a:rPr sz="2500" spc="35" dirty="0"/>
              <a:t>Strongly Typed HTML Helpers</a:t>
            </a:r>
          </a:p>
        </p:txBody>
      </p:sp>
      <p:sp>
        <p:nvSpPr>
          <p:cNvPr id="3" name="object 3"/>
          <p:cNvSpPr txBox="1"/>
          <p:nvPr/>
        </p:nvSpPr>
        <p:spPr>
          <a:xfrm>
            <a:off x="1219200" y="1752600"/>
            <a:ext cx="7256145" cy="1229824"/>
          </a:xfrm>
          <a:prstGeom prst="rect">
            <a:avLst/>
          </a:prstGeom>
        </p:spPr>
        <p:txBody>
          <a:bodyPr vert="horz" wrap="square" lIns="0" tIns="72390" rIns="0" bIns="0" rtlCol="0">
            <a:spAutoFit/>
          </a:bodyPr>
          <a:lstStyle/>
          <a:p>
            <a:pPr marL="12700">
              <a:lnSpc>
                <a:spcPct val="100000"/>
              </a:lnSpc>
              <a:spcBef>
                <a:spcPts val="570"/>
              </a:spcBef>
            </a:pPr>
            <a:r>
              <a:rPr sz="1600" b="1" spc="5" dirty="0">
                <a:solidFill>
                  <a:srgbClr val="000000"/>
                </a:solidFill>
                <a:latin typeface="Calibri Light" panose="020F0302020204030204" pitchFamily="34" charset="0"/>
                <a:cs typeface="Calibri Light" panose="020F0302020204030204" pitchFamily="34" charset="0"/>
              </a:rPr>
              <a:t>Multiple-select</a:t>
            </a:r>
          </a:p>
          <a:p>
            <a:pPr marL="12700" marR="5080">
              <a:lnSpc>
                <a:spcPts val="2100"/>
              </a:lnSpc>
              <a:spcBef>
                <a:spcPts val="590"/>
              </a:spcBef>
            </a:pPr>
            <a:r>
              <a:rPr sz="1600" spc="5" dirty="0">
                <a:solidFill>
                  <a:srgbClr val="000000"/>
                </a:solidFill>
                <a:latin typeface="Calibri Light" panose="020F0302020204030204" pitchFamily="34" charset="0"/>
                <a:cs typeface="Calibri Light" panose="020F0302020204030204" pitchFamily="34" charset="0"/>
              </a:rPr>
              <a:t>Html.ListBoxFor(m =&gt; m.Hobbies, new MultiSelectList(new [] {"Cricket",  "Chess"}))</a:t>
            </a:r>
          </a:p>
          <a:p>
            <a:pPr marL="12700" marR="330835">
              <a:lnSpc>
                <a:spcPts val="2180"/>
              </a:lnSpc>
              <a:spcBef>
                <a:spcPts val="15"/>
              </a:spcBef>
            </a:pPr>
            <a:r>
              <a:rPr sz="1600" spc="5" dirty="0">
                <a:solidFill>
                  <a:srgbClr val="000000"/>
                </a:solidFill>
                <a:latin typeface="Calibri Light" panose="020F0302020204030204" pitchFamily="34" charset="0"/>
                <a:cs typeface="Calibri Light" panose="020F0302020204030204" pitchFamily="34" charset="0"/>
              </a:rPr>
              <a:t>Output:&lt; select id="Hobbies" multiple="multiple" name="Hobbies"&gt;&lt;  option&gt;Cricket&lt;/option&gt;&lt; option&gt;Chess&lt;/option&gt;&lt; /select&gt;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85800"/>
            <a:ext cx="5482590" cy="398186"/>
          </a:xfrm>
          <a:prstGeom prst="rect">
            <a:avLst/>
          </a:prstGeom>
        </p:spPr>
        <p:txBody>
          <a:bodyPr vert="horz" wrap="square" lIns="0" tIns="13335" rIns="0" bIns="0" rtlCol="0">
            <a:spAutoFit/>
          </a:bodyPr>
          <a:lstStyle/>
          <a:p>
            <a:pPr marL="12700">
              <a:lnSpc>
                <a:spcPct val="100000"/>
              </a:lnSpc>
              <a:spcBef>
                <a:spcPts val="105"/>
              </a:spcBef>
            </a:pPr>
            <a:r>
              <a:rPr sz="2500" spc="35" dirty="0"/>
              <a:t>Templated HTML Helpers</a:t>
            </a:r>
          </a:p>
        </p:txBody>
      </p:sp>
      <p:sp>
        <p:nvSpPr>
          <p:cNvPr id="3" name="object 3"/>
          <p:cNvSpPr txBox="1">
            <a:spLocks noGrp="1"/>
          </p:cNvSpPr>
          <p:nvPr>
            <p:ph idx="1"/>
          </p:nvPr>
        </p:nvSpPr>
        <p:spPr>
          <a:xfrm>
            <a:off x="431409" y="1752600"/>
            <a:ext cx="8615227" cy="896271"/>
          </a:xfrm>
          <a:prstGeom prst="rect">
            <a:avLst/>
          </a:prstGeom>
        </p:spPr>
        <p:txBody>
          <a:bodyPr vert="horz" wrap="square" lIns="0" tIns="65405" rIns="0" bIns="0" rtlCol="0">
            <a:spAutoFit/>
          </a:bodyPr>
          <a:lstStyle/>
          <a:p>
            <a:pPr marL="12700" marR="271145" indent="-342900" defTabSz="914400">
              <a:lnSpc>
                <a:spcPct val="102400"/>
              </a:lnSpc>
              <a:spcBef>
                <a:spcPts val="45"/>
              </a:spcBef>
              <a:buSzPct val="76363"/>
              <a:buFont typeface="Wingdings"/>
              <a:buChar char=""/>
              <a:tabLst>
                <a:tab pos="922655" algn="l"/>
                <a:tab pos="923290" algn="l"/>
              </a:tabLst>
            </a:pPr>
            <a:r>
              <a:rPr kern="1200" spc="5" dirty="0">
                <a:latin typeface="Calibri Light" panose="020F0302020204030204" pitchFamily="34" charset="0"/>
                <a:cs typeface="Calibri Light" panose="020F0302020204030204" pitchFamily="34" charset="0"/>
              </a:rPr>
              <a:t>These helpers figure out the HTML elements  needed based on the properties of the model</a:t>
            </a:r>
          </a:p>
          <a:p>
            <a:pPr marL="12700" marR="5080" indent="-342900" defTabSz="914400">
              <a:lnSpc>
                <a:spcPct val="101299"/>
              </a:lnSpc>
              <a:spcBef>
                <a:spcPts val="715"/>
              </a:spcBef>
              <a:buSzPct val="76363"/>
              <a:buFont typeface="Wingdings"/>
              <a:buChar char=""/>
              <a:tabLst>
                <a:tab pos="922655" algn="l"/>
                <a:tab pos="923290" algn="l"/>
              </a:tabLst>
            </a:pPr>
            <a:r>
              <a:rPr kern="1200" spc="5" dirty="0">
                <a:latin typeface="Calibri Light" panose="020F0302020204030204" pitchFamily="34" charset="0"/>
                <a:cs typeface="Calibri Light" panose="020F0302020204030204" pitchFamily="34" charset="0"/>
              </a:rPr>
              <a:t>The model properties need to be set up with  DataTypes and DataAnnotations for this helper  to work effectively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5482590" cy="398186"/>
          </a:xfrm>
          <a:prstGeom prst="rect">
            <a:avLst/>
          </a:prstGeom>
        </p:spPr>
        <p:txBody>
          <a:bodyPr vert="horz" wrap="square" lIns="0" tIns="13335" rIns="0" bIns="0" rtlCol="0">
            <a:spAutoFit/>
          </a:bodyPr>
          <a:lstStyle/>
          <a:p>
            <a:pPr marL="12700">
              <a:spcBef>
                <a:spcPts val="105"/>
              </a:spcBef>
            </a:pPr>
            <a:r>
              <a:rPr sz="2500" spc="35" dirty="0"/>
              <a:t>Templated HTML Helpers</a:t>
            </a:r>
          </a:p>
        </p:txBody>
      </p:sp>
      <p:sp>
        <p:nvSpPr>
          <p:cNvPr id="3" name="object 3"/>
          <p:cNvSpPr txBox="1"/>
          <p:nvPr/>
        </p:nvSpPr>
        <p:spPr>
          <a:xfrm>
            <a:off x="609600" y="1295400"/>
            <a:ext cx="7337425" cy="1916871"/>
          </a:xfrm>
          <a:prstGeom prst="rect">
            <a:avLst/>
          </a:prstGeom>
        </p:spPr>
        <p:txBody>
          <a:bodyPr vert="horz" wrap="square" lIns="0" tIns="72390" rIns="0" bIns="0" rtlCol="0">
            <a:spAutoFit/>
          </a:bodyPr>
          <a:lstStyle/>
          <a:p>
            <a:pPr marL="12700">
              <a:lnSpc>
                <a:spcPct val="100000"/>
              </a:lnSpc>
              <a:spcBef>
                <a:spcPts val="570"/>
              </a:spcBef>
            </a:pPr>
            <a:r>
              <a:rPr sz="1600" b="1" spc="5" dirty="0">
                <a:solidFill>
                  <a:schemeClr val="accent1">
                    <a:lumMod val="50000"/>
                  </a:schemeClr>
                </a:solidFill>
                <a:latin typeface="Calibri Light" panose="020F0302020204030204" pitchFamily="34" charset="0"/>
                <a:cs typeface="Calibri Light" panose="020F0302020204030204" pitchFamily="34" charset="0"/>
              </a:rPr>
              <a:t>Display</a:t>
            </a:r>
          </a:p>
          <a:p>
            <a:pPr marL="12700" marR="5080" algn="just">
              <a:lnSpc>
                <a:spcPct val="99100"/>
              </a:lnSpc>
              <a:spcBef>
                <a:spcPts val="484"/>
              </a:spcBef>
            </a:pPr>
            <a:r>
              <a:rPr sz="1600" spc="5" dirty="0">
                <a:solidFill>
                  <a:srgbClr val="000000"/>
                </a:solidFill>
                <a:latin typeface="Calibri Light" panose="020F0302020204030204" pitchFamily="34" charset="0"/>
                <a:cs typeface="Calibri Light" panose="020F0302020204030204" pitchFamily="34" charset="0"/>
              </a:rPr>
              <a:t>Renders a read-only view of the specified model property and selects an  appropriate HTML element based on property’s data type and metadata.  Html.Display("Name")</a:t>
            </a:r>
          </a:p>
          <a:p>
            <a:pPr>
              <a:lnSpc>
                <a:spcPct val="100000"/>
              </a:lnSpc>
              <a:spcBef>
                <a:spcPts val="50"/>
              </a:spcBef>
            </a:pPr>
            <a:endParaRPr sz="1600" spc="5" dirty="0">
              <a:solidFill>
                <a:srgbClr val="000000"/>
              </a:solidFill>
              <a:latin typeface="Calibri Light" panose="020F0302020204030204" pitchFamily="34" charset="0"/>
              <a:cs typeface="Calibri Light" panose="020F0302020204030204" pitchFamily="34" charset="0"/>
            </a:endParaRPr>
          </a:p>
          <a:p>
            <a:pPr marL="12700">
              <a:lnSpc>
                <a:spcPct val="100000"/>
              </a:lnSpc>
            </a:pPr>
            <a:r>
              <a:rPr sz="1600" b="1" spc="5" dirty="0">
                <a:solidFill>
                  <a:srgbClr val="000000"/>
                </a:solidFill>
                <a:latin typeface="Calibri Light" panose="020F0302020204030204" pitchFamily="34" charset="0"/>
                <a:cs typeface="Calibri Light" panose="020F0302020204030204" pitchFamily="34" charset="0"/>
              </a:rPr>
              <a:t>DisplayFor</a:t>
            </a:r>
          </a:p>
          <a:p>
            <a:pPr marL="12700" marR="2778760">
              <a:lnSpc>
                <a:spcPct val="100800"/>
              </a:lnSpc>
              <a:spcBef>
                <a:spcPts val="380"/>
              </a:spcBef>
            </a:pPr>
            <a:r>
              <a:rPr sz="1600" spc="5" dirty="0">
                <a:solidFill>
                  <a:srgbClr val="000000"/>
                </a:solidFill>
                <a:latin typeface="Calibri Light" panose="020F0302020204030204" pitchFamily="34" charset="0"/>
                <a:cs typeface="Calibri Light" panose="020F0302020204030204" pitchFamily="34" charset="0"/>
              </a:rPr>
              <a:t>Strongly typed version of the previous helper  Html.DisplayFor(m =&gt; m. Name)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5482590" cy="398186"/>
          </a:xfrm>
          <a:prstGeom prst="rect">
            <a:avLst/>
          </a:prstGeom>
        </p:spPr>
        <p:txBody>
          <a:bodyPr vert="horz" wrap="square" lIns="0" tIns="13335" rIns="0" bIns="0" rtlCol="0">
            <a:spAutoFit/>
          </a:bodyPr>
          <a:lstStyle/>
          <a:p>
            <a:pPr marL="12700">
              <a:lnSpc>
                <a:spcPct val="100000"/>
              </a:lnSpc>
              <a:spcBef>
                <a:spcPts val="105"/>
              </a:spcBef>
            </a:pPr>
            <a:r>
              <a:rPr sz="2500" spc="35" dirty="0"/>
              <a:t>Templated HTML Helpers</a:t>
            </a:r>
          </a:p>
        </p:txBody>
      </p:sp>
      <p:sp>
        <p:nvSpPr>
          <p:cNvPr id="3" name="object 3"/>
          <p:cNvSpPr txBox="1"/>
          <p:nvPr/>
        </p:nvSpPr>
        <p:spPr>
          <a:xfrm>
            <a:off x="762000" y="1496889"/>
            <a:ext cx="7337425" cy="1916871"/>
          </a:xfrm>
          <a:prstGeom prst="rect">
            <a:avLst/>
          </a:prstGeom>
        </p:spPr>
        <p:txBody>
          <a:bodyPr vert="horz" wrap="square" lIns="0" tIns="72390" rIns="0" bIns="0" rtlCol="0">
            <a:spAutoFit/>
          </a:bodyPr>
          <a:lstStyle/>
          <a:p>
            <a:pPr marL="12700">
              <a:lnSpc>
                <a:spcPct val="100000"/>
              </a:lnSpc>
              <a:spcBef>
                <a:spcPts val="570"/>
              </a:spcBef>
            </a:pPr>
            <a:r>
              <a:rPr sz="1600" b="1" spc="5" dirty="0">
                <a:solidFill>
                  <a:srgbClr val="000000"/>
                </a:solidFill>
                <a:latin typeface="Calibri Light" panose="020F0302020204030204" pitchFamily="34" charset="0"/>
                <a:cs typeface="Calibri Light" panose="020F0302020204030204" pitchFamily="34" charset="0"/>
              </a:rPr>
              <a:t>Editor</a:t>
            </a:r>
          </a:p>
          <a:p>
            <a:pPr marL="12700" marR="5080">
              <a:lnSpc>
                <a:spcPct val="99100"/>
              </a:lnSpc>
              <a:spcBef>
                <a:spcPts val="484"/>
              </a:spcBef>
            </a:pPr>
            <a:r>
              <a:rPr sz="1600" spc="5" dirty="0">
                <a:solidFill>
                  <a:srgbClr val="000000"/>
                </a:solidFill>
                <a:latin typeface="Calibri Light" panose="020F0302020204030204" pitchFamily="34" charset="0"/>
                <a:cs typeface="Calibri Light" panose="020F0302020204030204" pitchFamily="34" charset="0"/>
              </a:rPr>
              <a:t>Renders an editor for the specified model property and selects an  appropriate HTML element based on property’s data type and metadata.  Html.Editor("Name")</a:t>
            </a:r>
          </a:p>
          <a:p>
            <a:pPr>
              <a:lnSpc>
                <a:spcPct val="100000"/>
              </a:lnSpc>
              <a:spcBef>
                <a:spcPts val="50"/>
              </a:spcBef>
            </a:pPr>
            <a:endParaRPr sz="1600" spc="5" dirty="0">
              <a:solidFill>
                <a:srgbClr val="000000"/>
              </a:solidFill>
              <a:latin typeface="Calibri Light" panose="020F0302020204030204" pitchFamily="34" charset="0"/>
              <a:cs typeface="Calibri Light" panose="020F0302020204030204" pitchFamily="34" charset="0"/>
            </a:endParaRPr>
          </a:p>
          <a:p>
            <a:pPr marL="12700">
              <a:lnSpc>
                <a:spcPct val="100000"/>
              </a:lnSpc>
            </a:pPr>
            <a:r>
              <a:rPr sz="1600" b="1" spc="5" dirty="0">
                <a:solidFill>
                  <a:srgbClr val="000000"/>
                </a:solidFill>
                <a:latin typeface="Calibri Light" panose="020F0302020204030204" pitchFamily="34" charset="0"/>
                <a:cs typeface="Calibri Light" panose="020F0302020204030204" pitchFamily="34" charset="0"/>
              </a:rPr>
              <a:t>EditorFor</a:t>
            </a:r>
          </a:p>
          <a:p>
            <a:pPr marL="12700" marR="2778760">
              <a:lnSpc>
                <a:spcPct val="100800"/>
              </a:lnSpc>
              <a:spcBef>
                <a:spcPts val="380"/>
              </a:spcBef>
            </a:pPr>
            <a:r>
              <a:rPr sz="1600" spc="5" dirty="0">
                <a:solidFill>
                  <a:srgbClr val="000000"/>
                </a:solidFill>
                <a:latin typeface="Calibri Light" panose="020F0302020204030204" pitchFamily="34" charset="0"/>
                <a:cs typeface="Calibri Light" panose="020F0302020204030204" pitchFamily="34" charset="0"/>
              </a:rPr>
              <a:t>Strongly typed version of the previous helper  Html.EditorFor(m =&gt; m.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609600"/>
            <a:ext cx="4683125" cy="398186"/>
          </a:xfrm>
          <a:prstGeom prst="rect">
            <a:avLst/>
          </a:prstGeom>
        </p:spPr>
        <p:txBody>
          <a:bodyPr vert="horz" wrap="square" lIns="0" tIns="13335" rIns="0" bIns="0" rtlCol="0">
            <a:spAutoFit/>
          </a:bodyPr>
          <a:lstStyle/>
          <a:p>
            <a:pPr marL="12700">
              <a:spcBef>
                <a:spcPts val="105"/>
              </a:spcBef>
            </a:pPr>
            <a:r>
              <a:rPr sz="2500" spc="35" dirty="0"/>
              <a:t>Custom Html Helpers</a:t>
            </a:r>
          </a:p>
        </p:txBody>
      </p:sp>
      <p:sp>
        <p:nvSpPr>
          <p:cNvPr id="3" name="object 3"/>
          <p:cNvSpPr txBox="1"/>
          <p:nvPr/>
        </p:nvSpPr>
        <p:spPr>
          <a:xfrm>
            <a:off x="762000" y="1600200"/>
            <a:ext cx="7265670" cy="508088"/>
          </a:xfrm>
          <a:prstGeom prst="rect">
            <a:avLst/>
          </a:prstGeom>
        </p:spPr>
        <p:txBody>
          <a:bodyPr vert="horz" wrap="square" lIns="0" tIns="5715" rIns="0" bIns="0" rtlCol="0">
            <a:spAutoFit/>
          </a:bodyPr>
          <a:lstStyle/>
          <a:p>
            <a:pPr marL="355600" marR="5080" indent="-342900">
              <a:lnSpc>
                <a:spcPct val="102400"/>
              </a:lnSpc>
              <a:spcBef>
                <a:spcPts val="45"/>
              </a:spcBef>
              <a:buSzPct val="76363"/>
              <a:buFont typeface="Wingdings"/>
              <a:buChar char=""/>
              <a:tabLst>
                <a:tab pos="355600" algn="l"/>
                <a:tab pos="356235" algn="l"/>
                <a:tab pos="3844925" algn="l"/>
              </a:tabLst>
            </a:pPr>
            <a:r>
              <a:rPr sz="1600" spc="5" dirty="0">
                <a:solidFill>
                  <a:srgbClr val="000000"/>
                </a:solidFill>
                <a:latin typeface="Calibri Light" panose="020F0302020204030204" pitchFamily="34" charset="0"/>
                <a:cs typeface="Calibri Light" panose="020F0302020204030204" pitchFamily="34" charset="0"/>
              </a:rPr>
              <a:t>Create your own custom helper methods by  creating an extension</a:t>
            </a:r>
            <a:r>
              <a:rPr lang="en-US" sz="1600" spc="5" dirty="0">
                <a:solidFill>
                  <a:srgbClr val="000000"/>
                </a:solidFill>
                <a:latin typeface="Calibri Light" panose="020F0302020204030204" pitchFamily="34" charset="0"/>
                <a:cs typeface="Calibri Light" panose="020F0302020204030204" pitchFamily="34" charset="0"/>
              </a:rPr>
              <a:t> </a:t>
            </a:r>
            <a:r>
              <a:rPr sz="1600" spc="5" dirty="0">
                <a:solidFill>
                  <a:srgbClr val="000000"/>
                </a:solidFill>
                <a:latin typeface="Calibri Light" panose="020F0302020204030204" pitchFamily="34" charset="0"/>
                <a:cs typeface="Calibri Light" panose="020F0302020204030204" pitchFamily="34" charset="0"/>
              </a:rPr>
              <a:t>method to the  HtmlHelper class</a:t>
            </a:r>
          </a:p>
        </p:txBody>
      </p:sp>
      <p:sp>
        <p:nvSpPr>
          <p:cNvPr id="4" name="Rectangle 3">
            <a:extLst>
              <a:ext uri="{FF2B5EF4-FFF2-40B4-BE49-F238E27FC236}">
                <a16:creationId xmlns:a16="http://schemas.microsoft.com/office/drawing/2014/main" id="{859EB2E0-F7DD-494B-9BFC-23E1A9269A27}"/>
              </a:ext>
            </a:extLst>
          </p:cNvPr>
          <p:cNvSpPr/>
          <p:nvPr/>
        </p:nvSpPr>
        <p:spPr>
          <a:xfrm>
            <a:off x="1066800" y="3276600"/>
            <a:ext cx="7620000" cy="646331"/>
          </a:xfrm>
          <a:prstGeom prst="rect">
            <a:avLst/>
          </a:prstGeom>
        </p:spPr>
        <p:txBody>
          <a:bodyPr wrap="square">
            <a:spAutoFit/>
          </a:bodyPr>
          <a:lstStyle/>
          <a:p>
            <a:r>
              <a:rPr lang="en-US" dirty="0">
                <a:solidFill>
                  <a:srgbClr val="333333"/>
                </a:solidFill>
                <a:latin typeface="Helvetica Neue"/>
              </a:rPr>
              <a:t>This helper type is created using the declaration syntax </a:t>
            </a:r>
            <a:r>
              <a:rPr lang="en-US" b="1" dirty="0">
                <a:solidFill>
                  <a:srgbClr val="333333"/>
                </a:solidFill>
                <a:latin typeface="Helvetica Neue"/>
              </a:rPr>
              <a:t>helper</a:t>
            </a:r>
            <a:r>
              <a:rPr lang="en-US" dirty="0">
                <a:solidFill>
                  <a:srgbClr val="333333"/>
                </a:solidFill>
                <a:latin typeface="Helvetica Neue"/>
              </a:rPr>
              <a:t> in .</a:t>
            </a:r>
            <a:r>
              <a:rPr lang="en-US" dirty="0" err="1">
                <a:solidFill>
                  <a:srgbClr val="333333"/>
                </a:solidFill>
                <a:latin typeface="Helvetica Neue"/>
              </a:rPr>
              <a:t>cshtml</a:t>
            </a:r>
            <a:r>
              <a:rPr lang="en-US" dirty="0">
                <a:solidFill>
                  <a:srgbClr val="333333"/>
                </a:solidFill>
                <a:latin typeface="Helvetica Neue"/>
              </a:rPr>
              <a:t> file (or .</a:t>
            </a:r>
            <a:r>
              <a:rPr lang="en-US" dirty="0" err="1">
                <a:solidFill>
                  <a:srgbClr val="333333"/>
                </a:solidFill>
                <a:latin typeface="Helvetica Neue"/>
              </a:rPr>
              <a:t>vbhtml</a:t>
            </a:r>
            <a:r>
              <a:rPr lang="en-US" dirty="0">
                <a:solidFill>
                  <a:srgbClr val="333333"/>
                </a:solidFill>
                <a:latin typeface="Helvetica Neue"/>
              </a:rPr>
              <a:t>). Same as you design a page to the Razor view engine</a:t>
            </a:r>
            <a:endParaRPr lang="en-IN" dirty="0"/>
          </a:p>
        </p:txBody>
      </p:sp>
      <p:sp>
        <p:nvSpPr>
          <p:cNvPr id="5" name="object 2">
            <a:extLst>
              <a:ext uri="{FF2B5EF4-FFF2-40B4-BE49-F238E27FC236}">
                <a16:creationId xmlns:a16="http://schemas.microsoft.com/office/drawing/2014/main" id="{DE3BCA89-268F-4C03-9399-284B965A460E}"/>
              </a:ext>
            </a:extLst>
          </p:cNvPr>
          <p:cNvSpPr txBox="1">
            <a:spLocks/>
          </p:cNvSpPr>
          <p:nvPr/>
        </p:nvSpPr>
        <p:spPr bwMode="gray">
          <a:xfrm>
            <a:off x="1057154" y="2668872"/>
            <a:ext cx="4683125" cy="398186"/>
          </a:xfrm>
          <a:prstGeom prst="rect">
            <a:avLst/>
          </a:prstGeom>
          <a:noFill/>
          <a:ln w="12700">
            <a:noFill/>
            <a:miter lim="800000"/>
            <a:headEnd/>
            <a:tailEnd/>
          </a:ln>
        </p:spPr>
        <p:txBody>
          <a:bodyPr vert="horz" wrap="square" lIns="0" tIns="13335" rIns="0" bIns="0" numCol="1" rtlCol="0" anchor="t" anchorCtr="0" compatLnSpc="1">
            <a:prstTxWarp prst="textNoShape">
              <a:avLst/>
            </a:prstTxWarp>
            <a:spAutoFit/>
          </a:bodyPr>
          <a:lstStyle>
            <a:lvl1pPr algn="l" rtl="0" eaLnBrk="1" fontAlgn="base" hangingPunct="1">
              <a:spcBef>
                <a:spcPct val="0"/>
              </a:spcBef>
              <a:spcAft>
                <a:spcPct val="0"/>
              </a:spcAft>
              <a:defRPr sz="1575"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a:lstStyle>
          <a:p>
            <a:pPr marL="12700">
              <a:spcBef>
                <a:spcPts val="105"/>
              </a:spcBef>
            </a:pPr>
            <a:r>
              <a:rPr lang="en-IN" sz="2500" kern="0" spc="35" dirty="0"/>
              <a:t>Declarative Helpers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348105" y="3126800"/>
            <a:ext cx="5561624" cy="415498"/>
          </a:xfrm>
        </p:spPr>
        <p:txBody>
          <a:bodyPr/>
          <a:lstStyle/>
          <a:p>
            <a:pPr algn="ctr"/>
            <a:r>
              <a:rPr lang="en-US" b="1" dirty="0"/>
              <a:t>Controllers and Actions </a:t>
            </a:r>
          </a:p>
        </p:txBody>
      </p:sp>
      <p:sp>
        <p:nvSpPr>
          <p:cNvPr id="5" name="Subtitle 4"/>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177590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8E27FBFE-5CE8-4810-9F54-14DAEC25C480}"/>
              </a:ext>
            </a:extLst>
          </p:cNvPr>
          <p:cNvSpPr txBox="1">
            <a:spLocks noGrp="1"/>
          </p:cNvSpPr>
          <p:nvPr>
            <p:ph type="title"/>
          </p:nvPr>
        </p:nvSpPr>
        <p:spPr>
          <a:xfrm>
            <a:off x="762000" y="609600"/>
            <a:ext cx="6705600" cy="398186"/>
          </a:xfrm>
          <a:prstGeom prst="rect">
            <a:avLst/>
          </a:prstGeom>
        </p:spPr>
        <p:txBody>
          <a:bodyPr vert="horz" wrap="square" lIns="0" tIns="13335" rIns="0" bIns="0" rtlCol="0">
            <a:spAutoFit/>
          </a:bodyPr>
          <a:lstStyle/>
          <a:p>
            <a:pPr marL="12700">
              <a:spcBef>
                <a:spcPts val="105"/>
              </a:spcBef>
            </a:pPr>
            <a:r>
              <a:rPr lang="en-US" spc="35" dirty="0" err="1"/>
              <a:t>IController</a:t>
            </a:r>
            <a:r>
              <a:rPr lang="en-US" spc="35" dirty="0"/>
              <a:t>, </a:t>
            </a:r>
            <a:r>
              <a:rPr lang="en-US" spc="35" dirty="0" err="1"/>
              <a:t>ControllerBase</a:t>
            </a:r>
            <a:r>
              <a:rPr lang="en-US" spc="35" dirty="0"/>
              <a:t>, and Controller </a:t>
            </a:r>
            <a:endParaRPr sz="2500" spc="35" dirty="0"/>
          </a:p>
        </p:txBody>
      </p:sp>
      <p:sp>
        <p:nvSpPr>
          <p:cNvPr id="9" name="Rectangle 8">
            <a:extLst>
              <a:ext uri="{FF2B5EF4-FFF2-40B4-BE49-F238E27FC236}">
                <a16:creationId xmlns:a16="http://schemas.microsoft.com/office/drawing/2014/main" id="{493B5B76-BF2E-49D1-B28F-0F05B8DC3396}"/>
              </a:ext>
            </a:extLst>
          </p:cNvPr>
          <p:cNvSpPr/>
          <p:nvPr/>
        </p:nvSpPr>
        <p:spPr>
          <a:xfrm>
            <a:off x="730135" y="1504456"/>
            <a:ext cx="8077200" cy="2308324"/>
          </a:xfrm>
          <a:prstGeom prst="rect">
            <a:avLst/>
          </a:prstGeom>
        </p:spPr>
        <p:txBody>
          <a:bodyPr wrap="square">
            <a:spAutoFit/>
          </a:bodyPr>
          <a:lstStyle/>
          <a:p>
            <a:r>
              <a:rPr lang="en-US" dirty="0" err="1">
                <a:solidFill>
                  <a:srgbClr val="000000"/>
                </a:solidFill>
                <a:latin typeface="Segoe UI" panose="020B0502040204020203" pitchFamily="34" charset="0"/>
              </a:rPr>
              <a:t>Icontroller</a:t>
            </a:r>
            <a:r>
              <a:rPr lang="en-US" dirty="0">
                <a:solidFill>
                  <a:srgbClr val="000000"/>
                </a:solidFill>
                <a:latin typeface="Segoe UI" panose="020B0502040204020203" pitchFamily="34" charset="0"/>
              </a:rPr>
              <a:t> is an interface defines the methods that are required for a controller.</a:t>
            </a:r>
          </a:p>
          <a:p>
            <a:endParaRPr lang="en-US" dirty="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err="1">
                <a:solidFill>
                  <a:schemeClr val="bg1">
                    <a:lumMod val="10000"/>
                  </a:schemeClr>
                </a:solidFill>
                <a:latin typeface="Segoe UI" panose="020B0502040204020203" pitchFamily="34" charset="0"/>
              </a:rPr>
              <a:t>ControllerBase</a:t>
            </a:r>
            <a:r>
              <a:rPr lang="en-US" dirty="0">
                <a:solidFill>
                  <a:schemeClr val="bg1">
                    <a:lumMod val="10000"/>
                  </a:schemeClr>
                </a:solidFill>
                <a:latin typeface="Segoe UI" panose="020B0502040204020203" pitchFamily="34" charset="0"/>
              </a:rPr>
              <a:t> is a</a:t>
            </a:r>
            <a:r>
              <a:rPr lang="en-US" dirty="0">
                <a:solidFill>
                  <a:schemeClr val="bg1">
                    <a:lumMod val="10000"/>
                  </a:schemeClr>
                </a:solidFill>
              </a:rPr>
              <a:t> base class for an MVC controller without view support</a:t>
            </a:r>
          </a:p>
          <a:p>
            <a:endParaRPr lang="en-US" dirty="0">
              <a:solidFill>
                <a:schemeClr val="bg1">
                  <a:lumMod val="10000"/>
                </a:schemeClr>
              </a:solidFill>
            </a:endParaRPr>
          </a:p>
          <a:p>
            <a:endParaRPr lang="en-US" dirty="0">
              <a:solidFill>
                <a:schemeClr val="bg1">
                  <a:lumMod val="10000"/>
                </a:schemeClr>
              </a:solidFill>
            </a:endParaRPr>
          </a:p>
          <a:p>
            <a:r>
              <a:rPr lang="en-US" dirty="0">
                <a:solidFill>
                  <a:schemeClr val="bg1">
                    <a:lumMod val="10000"/>
                  </a:schemeClr>
                </a:solidFill>
              </a:rPr>
              <a:t>Controllers are responsible for controlling the flow of the application execution</a:t>
            </a:r>
          </a:p>
        </p:txBody>
      </p:sp>
    </p:spTree>
    <p:extLst>
      <p:ext uri="{BB962C8B-B14F-4D97-AF65-F5344CB8AC3E}">
        <p14:creationId xmlns:p14="http://schemas.microsoft.com/office/powerpoint/2010/main" val="2282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EAB546D9-F3F3-4CDC-844B-26880068E714}"/>
              </a:ext>
            </a:extLst>
          </p:cNvPr>
          <p:cNvSpPr txBox="1">
            <a:spLocks noGrp="1"/>
          </p:cNvSpPr>
          <p:nvPr>
            <p:ph type="title"/>
          </p:nvPr>
        </p:nvSpPr>
        <p:spPr>
          <a:xfrm>
            <a:off x="762000" y="609600"/>
            <a:ext cx="6705600" cy="398186"/>
          </a:xfrm>
          <a:prstGeom prst="rect">
            <a:avLst/>
          </a:prstGeom>
        </p:spPr>
        <p:txBody>
          <a:bodyPr vert="horz" wrap="square" lIns="0" tIns="13335" rIns="0" bIns="0" rtlCol="0">
            <a:spAutoFit/>
          </a:bodyPr>
          <a:lstStyle/>
          <a:p>
            <a:pPr marL="12700">
              <a:spcBef>
                <a:spcPts val="105"/>
              </a:spcBef>
            </a:pPr>
            <a:r>
              <a:rPr lang="en-US" spc="35" dirty="0"/>
              <a:t>Defining Actions</a:t>
            </a:r>
            <a:endParaRPr sz="2500" spc="35" dirty="0"/>
          </a:p>
        </p:txBody>
      </p:sp>
      <p:sp>
        <p:nvSpPr>
          <p:cNvPr id="6" name="Rectangle 5">
            <a:extLst>
              <a:ext uri="{FF2B5EF4-FFF2-40B4-BE49-F238E27FC236}">
                <a16:creationId xmlns:a16="http://schemas.microsoft.com/office/drawing/2014/main" id="{51529F6B-3C94-4A96-A21B-8B9DA37389E1}"/>
              </a:ext>
            </a:extLst>
          </p:cNvPr>
          <p:cNvSpPr/>
          <p:nvPr/>
        </p:nvSpPr>
        <p:spPr>
          <a:xfrm>
            <a:off x="730135" y="1504456"/>
            <a:ext cx="8077200" cy="2308324"/>
          </a:xfrm>
          <a:prstGeom prst="rect">
            <a:avLst/>
          </a:prstGeom>
        </p:spPr>
        <p:txBody>
          <a:bodyPr wrap="square">
            <a:spAutoFit/>
          </a:bodyPr>
          <a:lstStyle/>
          <a:p>
            <a:r>
              <a:rPr lang="en-US" dirty="0" err="1">
                <a:solidFill>
                  <a:srgbClr val="000000"/>
                </a:solidFill>
                <a:latin typeface="Segoe UI" panose="020B0502040204020203" pitchFamily="34" charset="0"/>
              </a:rPr>
              <a:t>Icontroller</a:t>
            </a:r>
            <a:r>
              <a:rPr lang="en-US" dirty="0">
                <a:solidFill>
                  <a:srgbClr val="000000"/>
                </a:solidFill>
                <a:latin typeface="Segoe UI" panose="020B0502040204020203" pitchFamily="34" charset="0"/>
              </a:rPr>
              <a:t> is an interface defines the methods that are required for a controller.</a:t>
            </a:r>
          </a:p>
          <a:p>
            <a:endParaRPr lang="en-US" dirty="0">
              <a:solidFill>
                <a:srgbClr val="000000"/>
              </a:solidFill>
              <a:latin typeface="Segoe UI" panose="020B0502040204020203" pitchFamily="34" charset="0"/>
            </a:endParaRPr>
          </a:p>
          <a:p>
            <a:endParaRPr lang="en-US" dirty="0">
              <a:solidFill>
                <a:srgbClr val="000000"/>
              </a:solidFill>
              <a:latin typeface="Segoe UI" panose="020B0502040204020203" pitchFamily="34" charset="0"/>
            </a:endParaRPr>
          </a:p>
          <a:p>
            <a:r>
              <a:rPr lang="en-US" dirty="0" err="1">
                <a:solidFill>
                  <a:schemeClr val="bg1">
                    <a:lumMod val="10000"/>
                  </a:schemeClr>
                </a:solidFill>
                <a:latin typeface="Segoe UI" panose="020B0502040204020203" pitchFamily="34" charset="0"/>
              </a:rPr>
              <a:t>ControllerBase</a:t>
            </a:r>
            <a:r>
              <a:rPr lang="en-US" dirty="0">
                <a:solidFill>
                  <a:schemeClr val="bg1">
                    <a:lumMod val="10000"/>
                  </a:schemeClr>
                </a:solidFill>
                <a:latin typeface="Segoe UI" panose="020B0502040204020203" pitchFamily="34" charset="0"/>
              </a:rPr>
              <a:t> is a</a:t>
            </a:r>
            <a:r>
              <a:rPr lang="en-US" dirty="0">
                <a:solidFill>
                  <a:schemeClr val="bg1">
                    <a:lumMod val="10000"/>
                  </a:schemeClr>
                </a:solidFill>
              </a:rPr>
              <a:t> base class for an MVC controller without view support</a:t>
            </a:r>
          </a:p>
          <a:p>
            <a:endParaRPr lang="en-US" dirty="0">
              <a:solidFill>
                <a:schemeClr val="bg1">
                  <a:lumMod val="10000"/>
                </a:schemeClr>
              </a:solidFill>
            </a:endParaRPr>
          </a:p>
          <a:p>
            <a:endParaRPr lang="en-US" dirty="0">
              <a:solidFill>
                <a:schemeClr val="bg1">
                  <a:lumMod val="10000"/>
                </a:schemeClr>
              </a:solidFill>
            </a:endParaRPr>
          </a:p>
          <a:p>
            <a:r>
              <a:rPr lang="en-US" dirty="0">
                <a:solidFill>
                  <a:schemeClr val="bg1">
                    <a:lumMod val="10000"/>
                  </a:schemeClr>
                </a:solidFill>
              </a:rPr>
              <a:t>Controllers are responsible for controlling the flow of the application execution</a:t>
            </a:r>
          </a:p>
        </p:txBody>
      </p:sp>
    </p:spTree>
    <p:extLst>
      <p:ext uri="{BB962C8B-B14F-4D97-AF65-F5344CB8AC3E}">
        <p14:creationId xmlns:p14="http://schemas.microsoft.com/office/powerpoint/2010/main" val="4044714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433" y="304800"/>
            <a:ext cx="5071745" cy="398186"/>
          </a:xfrm>
          <a:prstGeom prst="rect">
            <a:avLst/>
          </a:prstGeom>
        </p:spPr>
        <p:txBody>
          <a:bodyPr vert="horz" wrap="square" lIns="0" tIns="13335" rIns="0" bIns="0" rtlCol="0">
            <a:spAutoFit/>
          </a:bodyPr>
          <a:lstStyle/>
          <a:p>
            <a:pPr marL="12700">
              <a:lnSpc>
                <a:spcPct val="100000"/>
              </a:lnSpc>
            </a:pPr>
            <a:r>
              <a:rPr sz="2500" spc="35" dirty="0"/>
              <a:t>Types of HTML Helpers</a:t>
            </a:r>
          </a:p>
        </p:txBody>
      </p:sp>
      <p:sp>
        <p:nvSpPr>
          <p:cNvPr id="3" name="object 3"/>
          <p:cNvSpPr txBox="1"/>
          <p:nvPr/>
        </p:nvSpPr>
        <p:spPr>
          <a:xfrm>
            <a:off x="838200" y="1372125"/>
            <a:ext cx="3948429" cy="2021706"/>
          </a:xfrm>
          <a:prstGeom prst="rect">
            <a:avLst/>
          </a:prstGeom>
        </p:spPr>
        <p:txBody>
          <a:bodyPr vert="horz" wrap="square" lIns="0" tIns="107314" rIns="0" bIns="0" rtlCol="0">
            <a:spAutoFit/>
          </a:bodyPr>
          <a:lstStyle/>
          <a:p>
            <a:pPr marL="355600" indent="-342900">
              <a:lnSpc>
                <a:spcPct val="100000"/>
              </a:lnSpc>
              <a:spcBef>
                <a:spcPts val="844"/>
              </a:spcBef>
              <a:buSzPct val="76363"/>
              <a:buFont typeface="Wingdings"/>
              <a:buChar char=""/>
              <a:tabLst>
                <a:tab pos="355600" algn="l"/>
                <a:tab pos="356235" algn="l"/>
              </a:tabLst>
            </a:pPr>
            <a:r>
              <a:rPr lang="en-US" sz="1600" spc="-30" dirty="0">
                <a:solidFill>
                  <a:schemeClr val="accent1">
                    <a:lumMod val="50000"/>
                  </a:schemeClr>
                </a:solidFill>
                <a:latin typeface="Calibri Light" panose="020F0302020204030204" pitchFamily="34" charset="0"/>
                <a:cs typeface="Calibri Light" panose="020F0302020204030204" pitchFamily="34" charset="0"/>
              </a:rPr>
              <a:t>Inline </a:t>
            </a:r>
            <a:r>
              <a:rPr lang="en-US" sz="1600" spc="30" dirty="0">
                <a:solidFill>
                  <a:schemeClr val="accent1">
                    <a:lumMod val="50000"/>
                  </a:schemeClr>
                </a:solidFill>
                <a:latin typeface="Calibri Light" panose="020F0302020204030204" pitchFamily="34" charset="0"/>
                <a:cs typeface="Calibri Light" panose="020F0302020204030204" pitchFamily="34" charset="0"/>
              </a:rPr>
              <a:t>HTML</a:t>
            </a:r>
            <a:r>
              <a:rPr lang="en-US" sz="1600" spc="-470" dirty="0">
                <a:solidFill>
                  <a:schemeClr val="accent1">
                    <a:lumMod val="50000"/>
                  </a:schemeClr>
                </a:solidFill>
                <a:latin typeface="Calibri Light" panose="020F0302020204030204" pitchFamily="34" charset="0"/>
                <a:cs typeface="Calibri Light" panose="020F0302020204030204" pitchFamily="34" charset="0"/>
              </a:rPr>
              <a:t> </a:t>
            </a:r>
            <a:r>
              <a:rPr lang="en-US" sz="1600" spc="-10" dirty="0">
                <a:solidFill>
                  <a:schemeClr val="accent1">
                    <a:lumMod val="50000"/>
                  </a:schemeClr>
                </a:solidFill>
                <a:latin typeface="Calibri Light" panose="020F0302020204030204" pitchFamily="34" charset="0"/>
                <a:cs typeface="Calibri Light" panose="020F0302020204030204" pitchFamily="34" charset="0"/>
              </a:rPr>
              <a:t>Helpers</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lnSpc>
                <a:spcPct val="100000"/>
              </a:lnSpc>
              <a:spcBef>
                <a:spcPts val="755"/>
              </a:spcBef>
              <a:buSzPct val="76363"/>
              <a:buFont typeface="Wingdings"/>
              <a:buChar char=""/>
              <a:tabLst>
                <a:tab pos="355600" algn="l"/>
                <a:tab pos="356235" algn="l"/>
                <a:tab pos="1565910" algn="l"/>
              </a:tabLst>
            </a:pPr>
            <a:r>
              <a:rPr lang="en-US" sz="1600" spc="-25" dirty="0">
                <a:solidFill>
                  <a:schemeClr val="accent1">
                    <a:lumMod val="50000"/>
                  </a:schemeClr>
                </a:solidFill>
                <a:latin typeface="Calibri Light" panose="020F0302020204030204" pitchFamily="34" charset="0"/>
                <a:cs typeface="Calibri Light" panose="020F0302020204030204" pitchFamily="34" charset="0"/>
              </a:rPr>
              <a:t>Built-In </a:t>
            </a:r>
            <a:r>
              <a:rPr lang="en-US" sz="1600" spc="30" dirty="0">
                <a:solidFill>
                  <a:schemeClr val="accent1">
                    <a:lumMod val="50000"/>
                  </a:schemeClr>
                </a:solidFill>
                <a:latin typeface="Calibri Light" panose="020F0302020204030204" pitchFamily="34" charset="0"/>
                <a:cs typeface="Calibri Light" panose="020F0302020204030204" pitchFamily="34" charset="0"/>
              </a:rPr>
              <a:t>HTML</a:t>
            </a:r>
            <a:r>
              <a:rPr lang="en-US" sz="1600" spc="-170" dirty="0">
                <a:solidFill>
                  <a:schemeClr val="accent1">
                    <a:lumMod val="50000"/>
                  </a:schemeClr>
                </a:solidFill>
                <a:latin typeface="Calibri Light" panose="020F0302020204030204" pitchFamily="34" charset="0"/>
                <a:cs typeface="Calibri Light" panose="020F0302020204030204" pitchFamily="34" charset="0"/>
              </a:rPr>
              <a:t> </a:t>
            </a:r>
            <a:r>
              <a:rPr lang="en-US" sz="1600" spc="-10" dirty="0">
                <a:solidFill>
                  <a:schemeClr val="accent1">
                    <a:lumMod val="50000"/>
                  </a:schemeClr>
                </a:solidFill>
                <a:latin typeface="Calibri Light" panose="020F0302020204030204" pitchFamily="34" charset="0"/>
                <a:cs typeface="Calibri Light" panose="020F0302020204030204" pitchFamily="34" charset="0"/>
              </a:rPr>
              <a:t>Helpers</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580"/>
              </a:spcBef>
              <a:buSzPct val="75000"/>
              <a:buChar char="–"/>
              <a:tabLst>
                <a:tab pos="756285" algn="l"/>
                <a:tab pos="756920" algn="l"/>
              </a:tabLst>
            </a:pPr>
            <a:r>
              <a:rPr lang="en-US" sz="1600" spc="-25" dirty="0">
                <a:solidFill>
                  <a:schemeClr val="accent1">
                    <a:lumMod val="50000"/>
                  </a:schemeClr>
                </a:solidFill>
                <a:latin typeface="Calibri Light" panose="020F0302020204030204" pitchFamily="34" charset="0"/>
                <a:cs typeface="Calibri Light" panose="020F0302020204030204" pitchFamily="34" charset="0"/>
              </a:rPr>
              <a:t>Standard</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575"/>
              </a:spcBef>
              <a:buSzPct val="75000"/>
              <a:buChar char="–"/>
              <a:tabLst>
                <a:tab pos="756285" algn="l"/>
                <a:tab pos="756920" algn="l"/>
              </a:tabLst>
            </a:pPr>
            <a:r>
              <a:rPr lang="en-US" sz="1600" spc="-20" dirty="0">
                <a:solidFill>
                  <a:schemeClr val="accent1">
                    <a:lumMod val="50000"/>
                  </a:schemeClr>
                </a:solidFill>
                <a:latin typeface="Calibri Light" panose="020F0302020204030204" pitchFamily="34" charset="0"/>
                <a:cs typeface="Calibri Light" panose="020F0302020204030204" pitchFamily="34" charset="0"/>
              </a:rPr>
              <a:t>Strongly</a:t>
            </a:r>
            <a:r>
              <a:rPr lang="en-US" sz="1600" spc="70" dirty="0">
                <a:solidFill>
                  <a:schemeClr val="accent1">
                    <a:lumMod val="50000"/>
                  </a:schemeClr>
                </a:solidFill>
                <a:latin typeface="Calibri Light" panose="020F0302020204030204" pitchFamily="34" charset="0"/>
                <a:cs typeface="Calibri Light" panose="020F0302020204030204" pitchFamily="34" charset="0"/>
              </a:rPr>
              <a:t> </a:t>
            </a:r>
            <a:r>
              <a:rPr lang="en-US" sz="1600" spc="-80" dirty="0">
                <a:solidFill>
                  <a:schemeClr val="accent1">
                    <a:lumMod val="50000"/>
                  </a:schemeClr>
                </a:solidFill>
                <a:latin typeface="Calibri Light" panose="020F0302020204030204" pitchFamily="34" charset="0"/>
                <a:cs typeface="Calibri Light" panose="020F0302020204030204" pitchFamily="34" charset="0"/>
              </a:rPr>
              <a:t>Typed</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756285" lvl="1" indent="-286385">
              <a:lnSpc>
                <a:spcPct val="100000"/>
              </a:lnSpc>
              <a:spcBef>
                <a:spcPts val="650"/>
              </a:spcBef>
              <a:buSzPct val="75000"/>
              <a:buChar char="–"/>
              <a:tabLst>
                <a:tab pos="756285" algn="l"/>
                <a:tab pos="756920" algn="l"/>
              </a:tabLst>
            </a:pPr>
            <a:r>
              <a:rPr lang="en-US" sz="1600" spc="-65" dirty="0">
                <a:solidFill>
                  <a:schemeClr val="accent1">
                    <a:lumMod val="50000"/>
                  </a:schemeClr>
                </a:solidFill>
                <a:latin typeface="Calibri Light" panose="020F0302020204030204" pitchFamily="34" charset="0"/>
                <a:cs typeface="Calibri Light" panose="020F0302020204030204" pitchFamily="34" charset="0"/>
              </a:rPr>
              <a:t>Templated</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a:p>
            <a:pPr marL="355600" indent="-342900">
              <a:lnSpc>
                <a:spcPct val="100000"/>
              </a:lnSpc>
              <a:spcBef>
                <a:spcPts val="675"/>
              </a:spcBef>
              <a:buSzPct val="76363"/>
              <a:buFont typeface="Wingdings"/>
              <a:buChar char=""/>
              <a:tabLst>
                <a:tab pos="355600" algn="l"/>
                <a:tab pos="356235" algn="l"/>
              </a:tabLst>
            </a:pPr>
            <a:r>
              <a:rPr lang="en-US" sz="1600" spc="15" dirty="0">
                <a:solidFill>
                  <a:schemeClr val="accent1">
                    <a:lumMod val="50000"/>
                  </a:schemeClr>
                </a:solidFill>
                <a:latin typeface="Calibri Light" panose="020F0302020204030204" pitchFamily="34" charset="0"/>
                <a:cs typeface="Calibri Light" panose="020F0302020204030204" pitchFamily="34" charset="0"/>
              </a:rPr>
              <a:t>Custom </a:t>
            </a:r>
            <a:r>
              <a:rPr lang="en-US" sz="1600" spc="30" dirty="0">
                <a:solidFill>
                  <a:schemeClr val="accent1">
                    <a:lumMod val="50000"/>
                  </a:schemeClr>
                </a:solidFill>
                <a:latin typeface="Calibri Light" panose="020F0302020204030204" pitchFamily="34" charset="0"/>
                <a:cs typeface="Calibri Light" panose="020F0302020204030204" pitchFamily="34" charset="0"/>
              </a:rPr>
              <a:t>HTML</a:t>
            </a:r>
            <a:r>
              <a:rPr lang="en-US" sz="1600" spc="-70" dirty="0">
                <a:solidFill>
                  <a:schemeClr val="accent1">
                    <a:lumMod val="50000"/>
                  </a:schemeClr>
                </a:solidFill>
                <a:latin typeface="Calibri Light" panose="020F0302020204030204" pitchFamily="34" charset="0"/>
                <a:cs typeface="Calibri Light" panose="020F0302020204030204" pitchFamily="34" charset="0"/>
              </a:rPr>
              <a:t> </a:t>
            </a:r>
            <a:r>
              <a:rPr lang="en-US" sz="1600" spc="-10" dirty="0">
                <a:solidFill>
                  <a:schemeClr val="accent1">
                    <a:lumMod val="50000"/>
                  </a:schemeClr>
                </a:solidFill>
                <a:latin typeface="Calibri Light" panose="020F0302020204030204" pitchFamily="34" charset="0"/>
                <a:cs typeface="Calibri Light" panose="020F0302020204030204" pitchFamily="34" charset="0"/>
              </a:rPr>
              <a:t>Helpers</a:t>
            </a:r>
            <a:endParaRPr lang="en-US" sz="1600" dirty="0">
              <a:solidFill>
                <a:schemeClr val="accent1">
                  <a:lumMod val="50000"/>
                </a:schemeClr>
              </a:solidFill>
              <a:latin typeface="Calibri Light" panose="020F0302020204030204" pitchFamily="34" charset="0"/>
              <a:cs typeface="Calibri Light" panose="020F03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1AD67E-B610-4BEB-8C01-4ABDD85C9427}"/>
              </a:ext>
            </a:extLst>
          </p:cNvPr>
          <p:cNvSpPr>
            <a:spLocks noGrp="1"/>
          </p:cNvSpPr>
          <p:nvPr>
            <p:ph idx="1"/>
          </p:nvPr>
        </p:nvSpPr>
        <p:spPr/>
        <p:txBody>
          <a:bodyPr/>
          <a:lstStyle/>
          <a:p>
            <a:endParaRPr lang="en-US" dirty="0"/>
          </a:p>
        </p:txBody>
      </p:sp>
      <p:sp>
        <p:nvSpPr>
          <p:cNvPr id="3" name="Title 2">
            <a:extLst>
              <a:ext uri="{FF2B5EF4-FFF2-40B4-BE49-F238E27FC236}">
                <a16:creationId xmlns:a16="http://schemas.microsoft.com/office/drawing/2014/main" id="{44B705DA-04B4-45CC-9367-FF5A1F59363D}"/>
              </a:ext>
            </a:extLst>
          </p:cNvPr>
          <p:cNvSpPr>
            <a:spLocks noGrp="1"/>
          </p:cNvSpPr>
          <p:nvPr>
            <p:ph type="title"/>
          </p:nvPr>
        </p:nvSpPr>
        <p:spPr/>
        <p:txBody>
          <a:bodyPr/>
          <a:lstStyle/>
          <a:p>
            <a:r>
              <a:rPr lang="en-US" dirty="0"/>
              <a:t>HTTP Verbs </a:t>
            </a:r>
          </a:p>
        </p:txBody>
      </p:sp>
      <p:pic>
        <p:nvPicPr>
          <p:cNvPr id="5" name="Picture 4">
            <a:extLst>
              <a:ext uri="{FF2B5EF4-FFF2-40B4-BE49-F238E27FC236}">
                <a16:creationId xmlns:a16="http://schemas.microsoft.com/office/drawing/2014/main" id="{944A85E0-D792-4DF1-8070-19C8041C1726}"/>
              </a:ext>
            </a:extLst>
          </p:cNvPr>
          <p:cNvPicPr/>
          <p:nvPr/>
        </p:nvPicPr>
        <p:blipFill rotWithShape="1">
          <a:blip r:embed="rId2"/>
          <a:srcRect l="18501" t="20315" r="27513" b="29978"/>
          <a:stretch/>
        </p:blipFill>
        <p:spPr bwMode="auto">
          <a:xfrm>
            <a:off x="533400" y="1524000"/>
            <a:ext cx="7315200" cy="408036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84668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558986-58E5-4EF3-BDC0-C5AD6C1A597B}"/>
              </a:ext>
            </a:extLst>
          </p:cNvPr>
          <p:cNvSpPr>
            <a:spLocks noGrp="1"/>
          </p:cNvSpPr>
          <p:nvPr>
            <p:ph type="title"/>
          </p:nvPr>
        </p:nvSpPr>
        <p:spPr/>
        <p:txBody>
          <a:bodyPr/>
          <a:lstStyle/>
          <a:p>
            <a:r>
              <a:rPr lang="en-US" dirty="0"/>
              <a:t>Returning Data with </a:t>
            </a:r>
            <a:r>
              <a:rPr lang="en-US" dirty="0" err="1"/>
              <a:t>ActionResult</a:t>
            </a:r>
            <a:r>
              <a:rPr lang="en-US" dirty="0"/>
              <a:t> </a:t>
            </a:r>
          </a:p>
        </p:txBody>
      </p:sp>
      <p:pic>
        <p:nvPicPr>
          <p:cNvPr id="5" name="Content Placeholder 4">
            <a:extLst>
              <a:ext uri="{FF2B5EF4-FFF2-40B4-BE49-F238E27FC236}">
                <a16:creationId xmlns:a16="http://schemas.microsoft.com/office/drawing/2014/main" id="{9309A7A4-25A1-4E67-A680-1D847DFA9F83}"/>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4720" t="29717" r="44872" b="21578"/>
          <a:stretch/>
        </p:blipFill>
        <p:spPr bwMode="auto">
          <a:xfrm>
            <a:off x="762000" y="1752600"/>
            <a:ext cx="7083774" cy="37658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0394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39261-22CB-497B-BD2E-D4B875C16FCC}"/>
              </a:ext>
            </a:extLst>
          </p:cNvPr>
          <p:cNvSpPr>
            <a:spLocks noGrp="1"/>
          </p:cNvSpPr>
          <p:nvPr>
            <p:ph idx="1"/>
          </p:nvPr>
        </p:nvSpPr>
        <p:spPr>
          <a:xfrm>
            <a:off x="258190" y="1253631"/>
            <a:ext cx="8615227" cy="1337170"/>
          </a:xfrm>
        </p:spPr>
        <p:txBody>
          <a:bodyPr/>
          <a:lstStyle/>
          <a:p>
            <a:pPr marL="0" indent="0">
              <a:buNone/>
            </a:pPr>
            <a:r>
              <a:rPr lang="en-US" dirty="0"/>
              <a:t>Model binding is a mechanism ASP.NET MVC uses to create parameter objects defined in controller action methods. The parameters can be of any type, from simple to complex ones. It simplifies working with data sent by the browser because data is automatically assigned to the specified model</a:t>
            </a:r>
          </a:p>
        </p:txBody>
      </p:sp>
      <p:sp>
        <p:nvSpPr>
          <p:cNvPr id="3" name="Title 2">
            <a:extLst>
              <a:ext uri="{FF2B5EF4-FFF2-40B4-BE49-F238E27FC236}">
                <a16:creationId xmlns:a16="http://schemas.microsoft.com/office/drawing/2014/main" id="{BE293801-F523-4C1F-A416-51454B483536}"/>
              </a:ext>
            </a:extLst>
          </p:cNvPr>
          <p:cNvSpPr>
            <a:spLocks noGrp="1"/>
          </p:cNvSpPr>
          <p:nvPr>
            <p:ph type="title"/>
          </p:nvPr>
        </p:nvSpPr>
        <p:spPr>
          <a:xfrm>
            <a:off x="269879" y="320570"/>
            <a:ext cx="8024283" cy="769441"/>
          </a:xfrm>
        </p:spPr>
        <p:txBody>
          <a:bodyPr/>
          <a:lstStyle/>
          <a:p>
            <a:r>
              <a:rPr lang="en-US" dirty="0"/>
              <a:t>Parameters and the Model Binder  </a:t>
            </a:r>
            <a:br>
              <a:rPr lang="en-US" dirty="0"/>
            </a:br>
            <a:r>
              <a:rPr lang="en-US" dirty="0"/>
              <a:t> </a:t>
            </a:r>
          </a:p>
        </p:txBody>
      </p:sp>
      <p:sp>
        <p:nvSpPr>
          <p:cNvPr id="4" name="Content Placeholder 3">
            <a:extLst>
              <a:ext uri="{FF2B5EF4-FFF2-40B4-BE49-F238E27FC236}">
                <a16:creationId xmlns:a16="http://schemas.microsoft.com/office/drawing/2014/main" id="{20063760-0EAF-4EFE-9929-7CC01A2E10ED}"/>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164556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0713"/>
            <a:ext cx="4415155" cy="398186"/>
          </a:xfrm>
          <a:prstGeom prst="rect">
            <a:avLst/>
          </a:prstGeom>
        </p:spPr>
        <p:txBody>
          <a:bodyPr vert="horz" wrap="square" lIns="0" tIns="13335" rIns="0" bIns="0" rtlCol="0">
            <a:spAutoFit/>
          </a:bodyPr>
          <a:lstStyle/>
          <a:p>
            <a:pPr marL="12700"/>
            <a:r>
              <a:rPr lang="en-IN" sz="2500" spc="35" dirty="0"/>
              <a:t>Basic Helper</a:t>
            </a:r>
            <a:endParaRPr sz="2500" spc="35" dirty="0"/>
          </a:p>
        </p:txBody>
      </p:sp>
      <p:sp>
        <p:nvSpPr>
          <p:cNvPr id="3" name="object 3"/>
          <p:cNvSpPr txBox="1"/>
          <p:nvPr/>
        </p:nvSpPr>
        <p:spPr>
          <a:xfrm>
            <a:off x="794702" y="1447800"/>
            <a:ext cx="7554595" cy="3160481"/>
          </a:xfrm>
          <a:prstGeom prst="rect">
            <a:avLst/>
          </a:prstGeom>
        </p:spPr>
        <p:txBody>
          <a:bodyPr vert="horz" wrap="square" lIns="0" tIns="5715" rIns="0" bIns="0" rtlCol="0">
            <a:spAutoFit/>
          </a:bodyPr>
          <a:lstStyle/>
          <a:p>
            <a:pPr marL="756285" marR="5080" lvl="1" indent="-286385">
              <a:spcBef>
                <a:spcPts val="575"/>
              </a:spcBef>
              <a:buSzPct val="75000"/>
              <a:buFont typeface="Wingdings"/>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They are created using the @helper syntax in  Razor</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@helper ListingItems(string[] items)</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&lt;ol&gt;</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@foreach (string item in items)</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&lt;li&gt;@item&lt;/li&gt;</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&lt;/ol&gt;</a:t>
            </a:r>
          </a:p>
          <a:p>
            <a:pPr marL="756285" lvl="1" indent="-286385">
              <a:spcBef>
                <a:spcPts val="575"/>
              </a:spcBef>
              <a:buSzPct val="75000"/>
              <a:buChar char="–"/>
              <a:tabLst>
                <a:tab pos="756285" algn="l"/>
                <a:tab pos="75692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762000"/>
            <a:ext cx="5205730" cy="398186"/>
          </a:xfrm>
          <a:prstGeom prst="rect">
            <a:avLst/>
          </a:prstGeom>
        </p:spPr>
        <p:txBody>
          <a:bodyPr vert="horz" wrap="square" lIns="0" tIns="13335" rIns="0" bIns="0" rtlCol="0">
            <a:spAutoFit/>
          </a:bodyPr>
          <a:lstStyle/>
          <a:p>
            <a:pPr marL="12700">
              <a:lnSpc>
                <a:spcPct val="100000"/>
              </a:lnSpc>
            </a:pPr>
            <a:r>
              <a:rPr sz="2500" spc="35" dirty="0"/>
              <a:t>Standard HTML Helpers</a:t>
            </a:r>
          </a:p>
        </p:txBody>
      </p:sp>
      <p:sp>
        <p:nvSpPr>
          <p:cNvPr id="3" name="object 3"/>
          <p:cNvSpPr txBox="1"/>
          <p:nvPr/>
        </p:nvSpPr>
        <p:spPr>
          <a:xfrm>
            <a:off x="838200" y="1676400"/>
            <a:ext cx="6402070" cy="2337819"/>
          </a:xfrm>
          <a:prstGeom prst="rect">
            <a:avLst/>
          </a:prstGeom>
        </p:spPr>
        <p:txBody>
          <a:bodyPr vert="horz" wrap="square" lIns="0" tIns="72390" rIns="0" bIns="0" rtlCol="0">
            <a:spAutoFit/>
          </a:bodyPr>
          <a:lstStyle/>
          <a:p>
            <a:pPr marL="12700">
              <a:lnSpc>
                <a:spcPct val="100000"/>
              </a:lnSpc>
              <a:spcBef>
                <a:spcPts val="570"/>
              </a:spcBef>
            </a:pPr>
            <a:r>
              <a:rPr sz="1600" spc="-20" dirty="0">
                <a:solidFill>
                  <a:schemeClr val="accent1">
                    <a:lumMod val="50000"/>
                  </a:schemeClr>
                </a:solidFill>
                <a:latin typeface="Calibri Light" panose="020F0302020204030204" pitchFamily="34" charset="0"/>
                <a:cs typeface="Calibri Light" panose="020F0302020204030204" pitchFamily="34" charset="0"/>
              </a:rPr>
              <a:t>BeginForm</a:t>
            </a:r>
          </a:p>
          <a:p>
            <a:pPr marL="12700">
              <a:lnSpc>
                <a:spcPct val="10000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@using (Html.BeginForm("Manage", "Account")) {…</a:t>
            </a:r>
          </a:p>
          <a:p>
            <a:pPr marL="355600" indent="-342900">
              <a:lnSpc>
                <a:spcPct val="100000"/>
              </a:lnSpc>
              <a:spcBef>
                <a:spcPts val="390"/>
              </a:spcBef>
              <a:buSzPct val="75000"/>
              <a:buChar char="-"/>
              <a:tabLst>
                <a:tab pos="355600" algn="l"/>
                <a:tab pos="356235"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Used to create a Form</a:t>
            </a:r>
          </a:p>
          <a:p>
            <a:pPr marL="355600" indent="-342900">
              <a:lnSpc>
                <a:spcPct val="100000"/>
              </a:lnSpc>
              <a:spcBef>
                <a:spcPts val="470"/>
              </a:spcBef>
              <a:buSzPct val="75000"/>
              <a:buChar char="-"/>
              <a:tabLst>
                <a:tab pos="355600" algn="l"/>
                <a:tab pos="356235"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When used without parameters it represents the post action</a:t>
            </a:r>
          </a:p>
          <a:p>
            <a:pPr>
              <a:lnSpc>
                <a:spcPct val="100000"/>
              </a:lnSpc>
              <a:spcBef>
                <a:spcPts val="30"/>
              </a:spcBef>
              <a:buChar char="-"/>
            </a:pPr>
            <a:endParaRPr sz="1600" spc="-20" dirty="0">
              <a:solidFill>
                <a:schemeClr val="accent1">
                  <a:lumMod val="50000"/>
                </a:schemeClr>
              </a:solidFill>
              <a:latin typeface="Calibri Light" panose="020F0302020204030204" pitchFamily="34" charset="0"/>
              <a:cs typeface="Calibri Light" panose="020F0302020204030204" pitchFamily="34" charset="0"/>
            </a:endParaRPr>
          </a:p>
          <a:p>
            <a:pPr marL="12700">
              <a:lnSpc>
                <a:spcPct val="100000"/>
              </a:lnSpc>
            </a:pPr>
            <a:r>
              <a:rPr sz="1600" spc="-20" dirty="0">
                <a:solidFill>
                  <a:schemeClr val="accent1">
                    <a:lumMod val="50000"/>
                  </a:schemeClr>
                </a:solidFill>
                <a:latin typeface="Calibri Light" panose="020F0302020204030204" pitchFamily="34" charset="0"/>
                <a:cs typeface="Calibri Light" panose="020F0302020204030204" pitchFamily="34" charset="0"/>
              </a:rPr>
              <a:t>ValidationSummary</a:t>
            </a:r>
          </a:p>
          <a:p>
            <a:pPr marL="12700">
              <a:lnSpc>
                <a:spcPct val="10000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@Html.ValidationSummary()</a:t>
            </a:r>
          </a:p>
          <a:p>
            <a:pPr marL="155575" indent="-142875">
              <a:lnSpc>
                <a:spcPct val="100000"/>
              </a:lnSpc>
              <a:spcBef>
                <a:spcPts val="395"/>
              </a:spcBef>
              <a:buChar char="-"/>
              <a:tabLst>
                <a:tab pos="156210"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Provides an unordered list of validation errors in the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09600"/>
            <a:ext cx="5205730" cy="398186"/>
          </a:xfrm>
          <a:prstGeom prst="rect">
            <a:avLst/>
          </a:prstGeom>
        </p:spPr>
        <p:txBody>
          <a:bodyPr vert="horz" wrap="square" lIns="0" tIns="13335" rIns="0" bIns="0" rtlCol="0">
            <a:spAutoFit/>
          </a:bodyPr>
          <a:lstStyle/>
          <a:p>
            <a:pPr marL="12700"/>
            <a:r>
              <a:rPr sz="2500" spc="35" dirty="0"/>
              <a:t>Standard HTML Helpers</a:t>
            </a:r>
          </a:p>
        </p:txBody>
      </p:sp>
      <p:sp>
        <p:nvSpPr>
          <p:cNvPr id="3" name="object 3"/>
          <p:cNvSpPr txBox="1"/>
          <p:nvPr/>
        </p:nvSpPr>
        <p:spPr>
          <a:xfrm>
            <a:off x="762000" y="1524000"/>
            <a:ext cx="7389495" cy="3254737"/>
          </a:xfrm>
          <a:prstGeom prst="rect">
            <a:avLst/>
          </a:prstGeom>
        </p:spPr>
        <p:txBody>
          <a:bodyPr vert="horz" wrap="square" lIns="0" tIns="72390" rIns="0" bIns="0" rtlCol="0">
            <a:spAutoFit/>
          </a:bodyPr>
          <a:lstStyle/>
          <a:p>
            <a:pPr marL="12700">
              <a:lnSpc>
                <a:spcPct val="100000"/>
              </a:lnSpc>
              <a:spcBef>
                <a:spcPts val="570"/>
              </a:spcBef>
            </a:pPr>
            <a:r>
              <a:rPr sz="1600" spc="-20" dirty="0">
                <a:solidFill>
                  <a:schemeClr val="accent1">
                    <a:lumMod val="50000"/>
                  </a:schemeClr>
                </a:solidFill>
                <a:latin typeface="Calibri Light" panose="020F0302020204030204" pitchFamily="34" charset="0"/>
                <a:cs typeface="Calibri Light" panose="020F0302020204030204" pitchFamily="34" charset="0"/>
              </a:rPr>
              <a:t>TextBox</a:t>
            </a:r>
          </a:p>
          <a:p>
            <a:pPr marL="12700">
              <a:lnSpc>
                <a:spcPct val="10000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@Html.TextBox("Textbox1", "val")</a:t>
            </a:r>
          </a:p>
          <a:p>
            <a:pPr marL="12700">
              <a:lnSpc>
                <a:spcPct val="100000"/>
              </a:lnSpc>
              <a:spcBef>
                <a:spcPts val="1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 &lt;input id="Textbox1" name="Textbox1" type="text" value="val" /&gt;</a:t>
            </a:r>
          </a:p>
          <a:p>
            <a:pPr>
              <a:lnSpc>
                <a:spcPct val="100000"/>
              </a:lnSpc>
              <a:spcBef>
                <a:spcPts val="30"/>
              </a:spcBef>
            </a:pPr>
            <a:endParaRPr sz="1600" spc="-20" dirty="0">
              <a:solidFill>
                <a:schemeClr val="accent1">
                  <a:lumMod val="50000"/>
                </a:schemeClr>
              </a:solidFill>
              <a:latin typeface="Calibri Light" panose="020F0302020204030204" pitchFamily="34" charset="0"/>
              <a:cs typeface="Calibri Light" panose="020F0302020204030204" pitchFamily="34" charset="0"/>
            </a:endParaRPr>
          </a:p>
          <a:p>
            <a:pPr marL="12700">
              <a:lnSpc>
                <a:spcPct val="100000"/>
              </a:lnSpc>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TextArea</a:t>
            </a:r>
          </a:p>
          <a:p>
            <a:pPr marL="12700">
              <a:lnSpc>
                <a:spcPct val="100000"/>
              </a:lnSpc>
              <a:spcBef>
                <a:spcPts val="39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@Html.TextArea("Textarea1", "val", 5, 15, null)</a:t>
            </a:r>
          </a:p>
          <a:p>
            <a:pPr marL="12700" marR="1129030">
              <a:lnSpc>
                <a:spcPct val="100800"/>
              </a:lnSpc>
            </a:pPr>
            <a:r>
              <a:rPr sz="1600" spc="-20" dirty="0">
                <a:solidFill>
                  <a:schemeClr val="accent1">
                    <a:lumMod val="50000"/>
                  </a:schemeClr>
                </a:solidFill>
                <a:latin typeface="Calibri Light" panose="020F0302020204030204" pitchFamily="34" charset="0"/>
                <a:cs typeface="Calibri Light" panose="020F0302020204030204" pitchFamily="34" charset="0"/>
              </a:rPr>
              <a:t>Output: &lt;textarea cols="15" id="Textarea1" name="Textarea1"  rows="5"&gt;val&lt;/textarea&gt;</a:t>
            </a:r>
          </a:p>
          <a:p>
            <a:pPr>
              <a:lnSpc>
                <a:spcPct val="100000"/>
              </a:lnSpc>
              <a:spcBef>
                <a:spcPts val="35"/>
              </a:spcBef>
            </a:pPr>
            <a:endParaRPr sz="1600" spc="-20" dirty="0">
              <a:solidFill>
                <a:schemeClr val="accent1">
                  <a:lumMod val="50000"/>
                </a:schemeClr>
              </a:solidFill>
              <a:latin typeface="Calibri Light" panose="020F0302020204030204" pitchFamily="34" charset="0"/>
              <a:cs typeface="Calibri Light" panose="020F0302020204030204" pitchFamily="34" charset="0"/>
            </a:endParaRPr>
          </a:p>
          <a:p>
            <a:pPr marL="12700">
              <a:lnSpc>
                <a:spcPct val="100000"/>
              </a:lnSpc>
            </a:pPr>
            <a:r>
              <a:rPr sz="1600" spc="-20" dirty="0">
                <a:solidFill>
                  <a:schemeClr val="accent1">
                    <a:lumMod val="50000"/>
                  </a:schemeClr>
                </a:solidFill>
                <a:latin typeface="Calibri Light" panose="020F0302020204030204" pitchFamily="34" charset="0"/>
                <a:cs typeface="Calibri Light" panose="020F0302020204030204" pitchFamily="34" charset="0"/>
              </a:rPr>
              <a:t>Password</a:t>
            </a:r>
          </a:p>
          <a:p>
            <a:pPr marL="12700">
              <a:lnSpc>
                <a:spcPts val="213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@Html.Password("Password1", "val")</a:t>
            </a:r>
          </a:p>
          <a:p>
            <a:pPr marL="12700" marR="410845">
              <a:lnSpc>
                <a:spcPts val="2180"/>
              </a:lnSpc>
              <a:spcBef>
                <a:spcPts val="2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 &lt;input id="Password1" name="Password1" type="password"  value="val" /&gt;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486728"/>
            <a:ext cx="5205730" cy="398186"/>
          </a:xfrm>
          <a:prstGeom prst="rect">
            <a:avLst/>
          </a:prstGeom>
        </p:spPr>
        <p:txBody>
          <a:bodyPr vert="horz" wrap="square" lIns="0" tIns="13335" rIns="0" bIns="0" rtlCol="0">
            <a:spAutoFit/>
          </a:bodyPr>
          <a:lstStyle/>
          <a:p>
            <a:pPr marL="12700">
              <a:lnSpc>
                <a:spcPct val="100000"/>
              </a:lnSpc>
            </a:pPr>
            <a:r>
              <a:rPr sz="2500" spc="35" dirty="0"/>
              <a:t>Standard HTML Helpers</a:t>
            </a:r>
          </a:p>
        </p:txBody>
      </p:sp>
      <p:sp>
        <p:nvSpPr>
          <p:cNvPr id="3" name="object 3"/>
          <p:cNvSpPr txBox="1"/>
          <p:nvPr/>
        </p:nvSpPr>
        <p:spPr>
          <a:xfrm>
            <a:off x="685800" y="1143000"/>
            <a:ext cx="7735570" cy="3273973"/>
          </a:xfrm>
          <a:prstGeom prst="rect">
            <a:avLst/>
          </a:prstGeom>
        </p:spPr>
        <p:txBody>
          <a:bodyPr vert="horz" wrap="square" lIns="0" tIns="72390" rIns="0" bIns="0" rtlCol="0">
            <a:spAutoFit/>
          </a:bodyPr>
          <a:lstStyle/>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Hidden Field</a:t>
            </a:r>
          </a:p>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@Html.Hidden("Hidden1", "val")</a:t>
            </a:r>
          </a:p>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 &lt;input id="Hidden1" name="Hidden1" type="hidden" value="val" /&gt;</a:t>
            </a:r>
          </a:p>
          <a:p>
            <a:pPr marL="12700">
              <a:spcBef>
                <a:spcPts val="5"/>
              </a:spcBef>
            </a:pPr>
            <a:endParaRPr sz="1600" spc="-20" dirty="0">
              <a:solidFill>
                <a:schemeClr val="accent1">
                  <a:lumMod val="50000"/>
                </a:schemeClr>
              </a:solidFill>
              <a:latin typeface="Calibri Light" panose="020F0302020204030204" pitchFamily="34" charset="0"/>
              <a:cs typeface="Calibri Light" panose="020F0302020204030204" pitchFamily="34" charset="0"/>
            </a:endParaRPr>
          </a:p>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CheckBox</a:t>
            </a:r>
          </a:p>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@Html.CheckBox("Checkbox1", false)</a:t>
            </a:r>
          </a:p>
          <a:p>
            <a:pPr marL="12700" marR="140335">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Output:&lt; input id="Checkbox1" name="Checkbox1" type="checkbox"  value="true" /&gt;&lt; input name="myCheckbox" type="hidden" value="false" /&gt;</a:t>
            </a:r>
          </a:p>
          <a:p>
            <a:pPr marL="12700">
              <a:spcBef>
                <a:spcPts val="5"/>
              </a:spcBef>
            </a:pPr>
            <a:endParaRPr sz="1600" spc="-20" dirty="0">
              <a:solidFill>
                <a:schemeClr val="accent1">
                  <a:lumMod val="50000"/>
                </a:schemeClr>
              </a:solidFill>
              <a:latin typeface="Calibri Light" panose="020F0302020204030204" pitchFamily="34" charset="0"/>
              <a:cs typeface="Calibri Light" panose="020F0302020204030204" pitchFamily="34" charset="0"/>
            </a:endParaRPr>
          </a:p>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RadioButton</a:t>
            </a:r>
          </a:p>
          <a:p>
            <a:pPr marL="1270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@Html.RadioButton("Radiobutton1", "val", true)</a:t>
            </a:r>
          </a:p>
          <a:p>
            <a:pPr marL="12700" marR="5080">
              <a:spcBef>
                <a:spcPts val="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 &lt;input checked="checked" id="Radiobutton1" name="Radiobutton1"  type="radio" value="val" /&gt;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457200"/>
            <a:ext cx="5205730" cy="398186"/>
          </a:xfrm>
          <a:prstGeom prst="rect">
            <a:avLst/>
          </a:prstGeom>
        </p:spPr>
        <p:txBody>
          <a:bodyPr vert="horz" wrap="square" lIns="0" tIns="13335" rIns="0" bIns="0" rtlCol="0">
            <a:spAutoFit/>
          </a:bodyPr>
          <a:lstStyle/>
          <a:p>
            <a:pPr marL="12700">
              <a:lnSpc>
                <a:spcPct val="100000"/>
              </a:lnSpc>
              <a:spcBef>
                <a:spcPts val="105"/>
              </a:spcBef>
            </a:pPr>
            <a:r>
              <a:rPr sz="2500" spc="35" dirty="0"/>
              <a:t>Standard HTML Helpers</a:t>
            </a:r>
          </a:p>
        </p:txBody>
      </p:sp>
      <p:sp>
        <p:nvSpPr>
          <p:cNvPr id="3" name="object 3"/>
          <p:cNvSpPr txBox="1"/>
          <p:nvPr/>
        </p:nvSpPr>
        <p:spPr>
          <a:xfrm>
            <a:off x="603738" y="1295400"/>
            <a:ext cx="7371715" cy="2499017"/>
          </a:xfrm>
          <a:prstGeom prst="rect">
            <a:avLst/>
          </a:prstGeom>
        </p:spPr>
        <p:txBody>
          <a:bodyPr vert="horz" wrap="square" lIns="0" tIns="72390" rIns="0" bIns="0" rtlCol="0">
            <a:spAutoFit/>
          </a:bodyPr>
          <a:lstStyle/>
          <a:p>
            <a:pPr marL="12700">
              <a:lnSpc>
                <a:spcPct val="100000"/>
              </a:lnSpc>
              <a:spcBef>
                <a:spcPts val="570"/>
              </a:spcBef>
            </a:pPr>
            <a:r>
              <a:rPr sz="1600" spc="-20" dirty="0">
                <a:solidFill>
                  <a:schemeClr val="accent1">
                    <a:lumMod val="50000"/>
                  </a:schemeClr>
                </a:solidFill>
                <a:latin typeface="Calibri Light" panose="020F0302020204030204" pitchFamily="34" charset="0"/>
                <a:cs typeface="Calibri Light" panose="020F0302020204030204" pitchFamily="34" charset="0"/>
              </a:rPr>
              <a:t>Drop-down list</a:t>
            </a:r>
          </a:p>
          <a:p>
            <a:pPr marL="12700" marR="144145">
              <a:lnSpc>
                <a:spcPct val="100800"/>
              </a:lnSpc>
              <a:spcBef>
                <a:spcPts val="45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@Html.DropDownList (“DropDownList1”, new SelectList(new [] {"Male",  "Female"}))</a:t>
            </a:r>
          </a:p>
          <a:p>
            <a:pPr marL="12700">
              <a:lnSpc>
                <a:spcPts val="2105"/>
              </a:lnSpc>
            </a:pPr>
            <a:r>
              <a:rPr sz="1600" spc="-20" dirty="0">
                <a:solidFill>
                  <a:schemeClr val="accent1">
                    <a:lumMod val="50000"/>
                  </a:schemeClr>
                </a:solidFill>
                <a:latin typeface="Calibri Light" panose="020F0302020204030204" pitchFamily="34" charset="0"/>
                <a:cs typeface="Calibri Light" panose="020F0302020204030204" pitchFamily="34" charset="0"/>
              </a:rPr>
              <a:t>Output:&lt; select id="DropDownList1" name="DropDownList1"&gt;&lt;</a:t>
            </a:r>
          </a:p>
          <a:p>
            <a:pPr marL="12700">
              <a:lnSpc>
                <a:spcPct val="100000"/>
              </a:lnSpc>
              <a:spcBef>
                <a:spcPts val="20"/>
              </a:spcBef>
            </a:pPr>
            <a:r>
              <a:rPr sz="1600" spc="-20" dirty="0">
                <a:solidFill>
                  <a:schemeClr val="accent1">
                    <a:lumMod val="50000"/>
                  </a:schemeClr>
                </a:solidFill>
                <a:latin typeface="Calibri Light" panose="020F0302020204030204" pitchFamily="34" charset="0"/>
                <a:cs typeface="Calibri Light" panose="020F0302020204030204" pitchFamily="34" charset="0"/>
              </a:rPr>
              <a:t>option&gt;M&lt;/option&gt;&lt; option&gt;F&lt;/option&gt;&lt; /select&gt;</a:t>
            </a:r>
          </a:p>
          <a:p>
            <a:pPr>
              <a:lnSpc>
                <a:spcPct val="100000"/>
              </a:lnSpc>
              <a:spcBef>
                <a:spcPts val="30"/>
              </a:spcBef>
            </a:pPr>
            <a:endParaRPr sz="1600" spc="-20" dirty="0">
              <a:solidFill>
                <a:schemeClr val="accent1">
                  <a:lumMod val="50000"/>
                </a:schemeClr>
              </a:solidFill>
              <a:latin typeface="Calibri Light" panose="020F0302020204030204" pitchFamily="34" charset="0"/>
              <a:cs typeface="Calibri Light" panose="020F0302020204030204" pitchFamily="34" charset="0"/>
            </a:endParaRPr>
          </a:p>
          <a:p>
            <a:pPr marL="12700">
              <a:lnSpc>
                <a:spcPct val="100000"/>
              </a:lnSpc>
            </a:pPr>
            <a:r>
              <a:rPr sz="1600" spc="-20" dirty="0">
                <a:solidFill>
                  <a:schemeClr val="accent1">
                    <a:lumMod val="50000"/>
                  </a:schemeClr>
                </a:solidFill>
                <a:latin typeface="Calibri Light" panose="020F0302020204030204" pitchFamily="34" charset="0"/>
                <a:cs typeface="Calibri Light" panose="020F0302020204030204" pitchFamily="34" charset="0"/>
              </a:rPr>
              <a:t>Multiple-select</a:t>
            </a:r>
          </a:p>
          <a:p>
            <a:pPr marL="12700" marR="5080">
              <a:lnSpc>
                <a:spcPct val="100899"/>
              </a:lnSpc>
              <a:spcBef>
                <a:spcPts val="45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Html.ListBox(“ListBox1”, new MultiSelectList(new [] {"Cricket", "Chess"}))  Output:&lt; select id="ListBox1" multiple="multiple" name="ListBox1"&gt;</a:t>
            </a:r>
          </a:p>
          <a:p>
            <a:pPr marL="12700">
              <a:lnSpc>
                <a:spcPct val="100000"/>
              </a:lnSpc>
              <a:spcBef>
                <a:spcPts val="390"/>
              </a:spcBef>
            </a:pPr>
            <a:r>
              <a:rPr sz="1600" spc="-20" dirty="0">
                <a:solidFill>
                  <a:schemeClr val="accent1">
                    <a:lumMod val="50000"/>
                  </a:schemeClr>
                </a:solidFill>
                <a:latin typeface="Calibri Light" panose="020F0302020204030204" pitchFamily="34" charset="0"/>
                <a:cs typeface="Calibri Light" panose="020F0302020204030204" pitchFamily="34" charset="0"/>
              </a:rPr>
              <a:t>&lt; option&gt;Cricket&lt;/option&gt;&lt; option&gt;Chess&lt;/option&gt;&lt; /select&gt;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81000"/>
            <a:ext cx="6520815" cy="398186"/>
          </a:xfrm>
          <a:prstGeom prst="rect">
            <a:avLst/>
          </a:prstGeom>
        </p:spPr>
        <p:txBody>
          <a:bodyPr vert="horz" wrap="square" lIns="0" tIns="13335" rIns="0" bIns="0" rtlCol="0">
            <a:spAutoFit/>
          </a:bodyPr>
          <a:lstStyle/>
          <a:p>
            <a:pPr marL="12700">
              <a:spcBef>
                <a:spcPts val="105"/>
              </a:spcBef>
            </a:pPr>
            <a:r>
              <a:rPr sz="2500" spc="35" dirty="0"/>
              <a:t>Strongly Typed HTML Helpers</a:t>
            </a:r>
          </a:p>
        </p:txBody>
      </p:sp>
      <p:sp>
        <p:nvSpPr>
          <p:cNvPr id="3" name="object 3"/>
          <p:cNvSpPr txBox="1"/>
          <p:nvPr/>
        </p:nvSpPr>
        <p:spPr>
          <a:xfrm>
            <a:off x="666750" y="1371600"/>
            <a:ext cx="7810500" cy="1184812"/>
          </a:xfrm>
          <a:prstGeom prst="rect">
            <a:avLst/>
          </a:prstGeom>
        </p:spPr>
        <p:txBody>
          <a:bodyPr vert="horz" wrap="square" lIns="0" tIns="5715" rIns="0" bIns="0" rtlCol="0">
            <a:spAutoFit/>
          </a:bodyPr>
          <a:lstStyle/>
          <a:p>
            <a:pPr marL="355600" marR="655320" indent="-342900">
              <a:lnSpc>
                <a:spcPct val="102400"/>
              </a:lnSpc>
              <a:spcBef>
                <a:spcPts val="45"/>
              </a:spcBef>
              <a:buSzPct val="76363"/>
              <a:buFont typeface="Wingdings"/>
              <a:buChar char=""/>
              <a:tabLst>
                <a:tab pos="355600" algn="l"/>
                <a:tab pos="356235"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These helpers are created based on Model  properties</a:t>
            </a:r>
          </a:p>
          <a:p>
            <a:pPr marL="355600" indent="-342900">
              <a:lnSpc>
                <a:spcPct val="100000"/>
              </a:lnSpc>
              <a:spcBef>
                <a:spcPts val="755"/>
              </a:spcBef>
              <a:buSzPct val="76363"/>
              <a:buFont typeface="Wingdings"/>
              <a:buChar char=""/>
              <a:tabLst>
                <a:tab pos="355600" algn="l"/>
                <a:tab pos="356235"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They can work on lambda expressions</a:t>
            </a:r>
          </a:p>
          <a:p>
            <a:pPr marL="355600" marR="5080" indent="-342900">
              <a:lnSpc>
                <a:spcPct val="101299"/>
              </a:lnSpc>
              <a:spcBef>
                <a:spcPts val="715"/>
              </a:spcBef>
              <a:buSzPct val="76363"/>
              <a:buFont typeface="Wingdings"/>
              <a:buChar char=""/>
              <a:tabLst>
                <a:tab pos="355600" algn="l"/>
                <a:tab pos="356235" algn="l"/>
                <a:tab pos="3406775" algn="l"/>
              </a:tabLst>
            </a:pPr>
            <a:r>
              <a:rPr sz="1600" spc="-20" dirty="0">
                <a:solidFill>
                  <a:schemeClr val="accent1">
                    <a:lumMod val="50000"/>
                  </a:schemeClr>
                </a:solidFill>
                <a:latin typeface="Calibri Light" panose="020F0302020204030204" pitchFamily="34" charset="0"/>
                <a:cs typeface="Calibri Light" panose="020F0302020204030204" pitchFamily="34" charset="0"/>
              </a:rPr>
              <a:t>The model object is passed as an object from  which are selected	fields or properties to be set  to id, name and value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6520815" cy="398186"/>
          </a:xfrm>
          <a:prstGeom prst="rect">
            <a:avLst/>
          </a:prstGeom>
        </p:spPr>
        <p:txBody>
          <a:bodyPr vert="horz" wrap="square" lIns="0" tIns="13335" rIns="0" bIns="0" rtlCol="0">
            <a:spAutoFit/>
          </a:bodyPr>
          <a:lstStyle/>
          <a:p>
            <a:pPr marL="12700">
              <a:lnSpc>
                <a:spcPct val="100000"/>
              </a:lnSpc>
              <a:spcBef>
                <a:spcPts val="105"/>
              </a:spcBef>
            </a:pPr>
            <a:r>
              <a:rPr sz="2500" spc="35" dirty="0"/>
              <a:t>Strongly Typed HTML Helpers</a:t>
            </a:r>
          </a:p>
        </p:txBody>
      </p:sp>
      <p:sp>
        <p:nvSpPr>
          <p:cNvPr id="3" name="object 3"/>
          <p:cNvSpPr txBox="1"/>
          <p:nvPr/>
        </p:nvSpPr>
        <p:spPr>
          <a:xfrm>
            <a:off x="533400" y="1371600"/>
            <a:ext cx="7461884" cy="2922210"/>
          </a:xfrm>
          <a:prstGeom prst="rect">
            <a:avLst/>
          </a:prstGeom>
        </p:spPr>
        <p:txBody>
          <a:bodyPr vert="horz" wrap="square" lIns="0" tIns="72390" rIns="0" bIns="0" rtlCol="0">
            <a:spAutoFit/>
          </a:bodyPr>
          <a:lstStyle/>
          <a:p>
            <a:pPr marL="12700">
              <a:lnSpc>
                <a:spcPct val="100000"/>
              </a:lnSpc>
              <a:spcBef>
                <a:spcPts val="570"/>
              </a:spcBef>
            </a:pPr>
            <a:r>
              <a:rPr sz="1600" spc="-20" dirty="0">
                <a:solidFill>
                  <a:schemeClr val="accent1">
                    <a:lumMod val="50000"/>
                  </a:schemeClr>
                </a:solidFill>
                <a:latin typeface="Calibri Light" panose="020F0302020204030204" pitchFamily="34" charset="0"/>
                <a:cs typeface="Calibri Light" panose="020F0302020204030204" pitchFamily="34" charset="0"/>
              </a:rPr>
              <a:t>TextBox</a:t>
            </a:r>
          </a:p>
          <a:p>
            <a:pPr marL="12700">
              <a:lnSpc>
                <a:spcPct val="10000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@Html.TextBoxFor(m=&gt;m.Name)</a:t>
            </a:r>
          </a:p>
          <a:p>
            <a:pPr marL="12700">
              <a:lnSpc>
                <a:spcPct val="100000"/>
              </a:lnSpc>
              <a:spcBef>
                <a:spcPts val="1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 &lt;input id="Name" name="Name" type="text" value="Name-val" /&gt;</a:t>
            </a:r>
          </a:p>
          <a:p>
            <a:pPr marL="12700">
              <a:lnSpc>
                <a:spcPct val="100000"/>
              </a:lnSpc>
              <a:spcBef>
                <a:spcPts val="395"/>
              </a:spcBef>
            </a:pPr>
            <a:r>
              <a:rPr sz="1600" spc="-20" dirty="0">
                <a:solidFill>
                  <a:schemeClr val="accent1">
                    <a:lumMod val="50000"/>
                  </a:schemeClr>
                </a:solidFill>
                <a:latin typeface="Calibri Light" panose="020F0302020204030204" pitchFamily="34" charset="0"/>
                <a:cs typeface="Calibri Light" panose="020F0302020204030204" pitchFamily="34" charset="0"/>
              </a:rPr>
              <a:t>TextArea</a:t>
            </a:r>
          </a:p>
          <a:p>
            <a:pPr marL="12700">
              <a:lnSpc>
                <a:spcPct val="10000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@Html.TextArea(m=&gt;m.Address , 5, 15, new{}))</a:t>
            </a:r>
          </a:p>
          <a:p>
            <a:pPr marL="12700" marR="1382395">
              <a:lnSpc>
                <a:spcPts val="2100"/>
              </a:lnSpc>
              <a:spcBef>
                <a:spcPts val="135"/>
              </a:spcBef>
            </a:pPr>
            <a:r>
              <a:rPr sz="1600" spc="-20" dirty="0">
                <a:solidFill>
                  <a:schemeClr val="accent1">
                    <a:lumMod val="50000"/>
                  </a:schemeClr>
                </a:solidFill>
                <a:latin typeface="Calibri Light" panose="020F0302020204030204" pitchFamily="34" charset="0"/>
                <a:cs typeface="Calibri Light" panose="020F0302020204030204" pitchFamily="34" charset="0"/>
              </a:rPr>
              <a:t>Output: &lt;textarea cols="15" id="Address" name=" Address "  rows="5"&gt;Addressvalue&lt;/textarea&gt;</a:t>
            </a:r>
          </a:p>
          <a:p>
            <a:pPr marL="12700">
              <a:lnSpc>
                <a:spcPct val="100000"/>
              </a:lnSpc>
              <a:spcBef>
                <a:spcPts val="409"/>
              </a:spcBef>
            </a:pPr>
            <a:r>
              <a:rPr sz="1600" spc="-20" dirty="0">
                <a:solidFill>
                  <a:schemeClr val="accent1">
                    <a:lumMod val="50000"/>
                  </a:schemeClr>
                </a:solidFill>
                <a:latin typeface="Calibri Light" panose="020F0302020204030204" pitchFamily="34" charset="0"/>
                <a:cs typeface="Calibri Light" panose="020F0302020204030204" pitchFamily="34" charset="0"/>
              </a:rPr>
              <a:t>Password</a:t>
            </a:r>
          </a:p>
          <a:p>
            <a:pPr marL="12700">
              <a:lnSpc>
                <a:spcPts val="2130"/>
              </a:lnSpc>
              <a:spcBef>
                <a:spcPts val="470"/>
              </a:spcBef>
            </a:pPr>
            <a:r>
              <a:rPr sz="1600" spc="-20" dirty="0">
                <a:solidFill>
                  <a:schemeClr val="accent1">
                    <a:lumMod val="50000"/>
                  </a:schemeClr>
                </a:solidFill>
                <a:latin typeface="Calibri Light" panose="020F0302020204030204" pitchFamily="34" charset="0"/>
                <a:cs typeface="Calibri Light" panose="020F0302020204030204" pitchFamily="34" charset="0"/>
              </a:rPr>
              <a:t>@Html.PasswordFor(m=&gt;m.Password)</a:t>
            </a:r>
          </a:p>
          <a:p>
            <a:pPr marL="12700">
              <a:lnSpc>
                <a:spcPts val="2130"/>
              </a:lnSpc>
            </a:pPr>
            <a:r>
              <a:rPr sz="1600" spc="-20" dirty="0">
                <a:solidFill>
                  <a:schemeClr val="accent1">
                    <a:lumMod val="50000"/>
                  </a:schemeClr>
                </a:solidFill>
                <a:latin typeface="Calibri Light" panose="020F0302020204030204" pitchFamily="34" charset="0"/>
                <a:cs typeface="Calibri Light" panose="020F0302020204030204" pitchFamily="34" charset="0"/>
              </a:rPr>
              <a:t>Output: &lt;input id="Password" name="Password" type="password"/&gt;</a:t>
            </a:r>
          </a:p>
        </p:txBody>
      </p:sp>
    </p:spTree>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ICG Fonts">
      <a:majorFont>
        <a:latin typeface="Arial"/>
        <a:ea typeface="STKaiti"/>
        <a:cs typeface=""/>
      </a:majorFont>
      <a:minorFont>
        <a:latin typeface="Arial"/>
        <a:ea typeface="STKait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LTI PPT Template</Template>
  <TotalTime>24</TotalTime>
  <Words>1075</Words>
  <Application>Microsoft Office PowerPoint</Application>
  <PresentationFormat>On-screen Show (4:3)</PresentationFormat>
  <Paragraphs>135</Paragraphs>
  <Slides>22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Calibri Light</vt:lpstr>
      <vt:lpstr>Helvetica Neue</vt:lpstr>
      <vt:lpstr>Segoe UI</vt:lpstr>
      <vt:lpstr>Symbol</vt:lpstr>
      <vt:lpstr>Wingdings</vt:lpstr>
      <vt:lpstr>L&amp;T Infotech</vt:lpstr>
      <vt:lpstr>Custom Design</vt:lpstr>
      <vt:lpstr>HTML Helpers</vt:lpstr>
      <vt:lpstr>Types of HTML Helpers</vt:lpstr>
      <vt:lpstr>Basic Helper</vt:lpstr>
      <vt:lpstr>Standard HTML Helpers</vt:lpstr>
      <vt:lpstr>Standard HTML Helpers</vt:lpstr>
      <vt:lpstr>Standard HTML Helpers</vt:lpstr>
      <vt:lpstr>Standard HTML Helpers</vt:lpstr>
      <vt:lpstr>Strongly Typed HTML Helpers</vt:lpstr>
      <vt:lpstr>Strongly Typed HTML Helpers</vt:lpstr>
      <vt:lpstr>Strongly Typed HTML Helpers</vt:lpstr>
      <vt:lpstr>Strongly Typed HTML Helpers</vt:lpstr>
      <vt:lpstr>Strongly Typed HTML Helpers</vt:lpstr>
      <vt:lpstr>Templated HTML Helpers</vt:lpstr>
      <vt:lpstr>Templated HTML Helpers</vt:lpstr>
      <vt:lpstr>Templated HTML Helpers</vt:lpstr>
      <vt:lpstr>Custom Html Helpers</vt:lpstr>
      <vt:lpstr>Controllers and Actions </vt:lpstr>
      <vt:lpstr>IController, ControllerBase, and Controller </vt:lpstr>
      <vt:lpstr>Defining Actions</vt:lpstr>
      <vt:lpstr>HTTP Verbs </vt:lpstr>
      <vt:lpstr>Returning Data with ActionResult </vt:lpstr>
      <vt:lpstr>Parameters and the Model Binder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IASTED</dc:creator>
  <cp:lastModifiedBy>Iswarya Karthik</cp:lastModifiedBy>
  <cp:revision>8</cp:revision>
  <dcterms:created xsi:type="dcterms:W3CDTF">2018-03-13T04:43:35Z</dcterms:created>
  <dcterms:modified xsi:type="dcterms:W3CDTF">2019-09-18T09:38:42Z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2016-11-16T00:00:00Z</vt:filetime>
  </property>
  <property fmtid="{D5CDD505-2E9C-101B-9397-08002B2CF9AE}" pid="3" name="Creator">
    <vt:lpwstr>Microsoft® PowerPoint® 2013</vt:lpwstr>
  </property>
  <property fmtid="{D5CDD505-2E9C-101B-9397-08002B2CF9AE}" pid="4" name="LastSaved">
    <vt:filetime>2018-03-13T00:00:00Z</vt:filetime>
  </property>
</Properties>
</file>