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6" r:id="rId2"/>
  </p:sldMasterIdLst>
  <p:sldIdLst>
    <p:sldId id="267" r:id="rId3"/>
    <p:sldId id="257" r:id="rId4"/>
    <p:sldId id="268" r:id="rId5"/>
    <p:sldId id="269" r:id="rId6"/>
    <p:sldId id="264" r:id="rId7"/>
    <p:sldId id="270" r:id="rId8"/>
    <p:sldId id="271" r:id="rId9"/>
    <p:sldId id="259" r:id="rId10"/>
    <p:sldId id="260" r:id="rId11"/>
    <p:sldId id="261" r:id="rId12"/>
    <p:sldId id="265" r:id="rId13"/>
    <p:sldId id="272"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4306924"/>
            <a:ext cx="5556738" cy="295275"/>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57650" y="6082521"/>
            <a:ext cx="1369306" cy="338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3247" y="356634"/>
            <a:ext cx="689056" cy="68082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335" y="356633"/>
            <a:ext cx="864729" cy="839752"/>
          </a:xfrm>
          <a:prstGeom prst="rect">
            <a:avLst/>
          </a:prstGeom>
        </p:spPr>
      </p:pic>
    </p:spTree>
    <p:extLst>
      <p:ext uri="{BB962C8B-B14F-4D97-AF65-F5344CB8AC3E}">
        <p14:creationId xmlns:p14="http://schemas.microsoft.com/office/powerpoint/2010/main" val="379829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6183"/>
          </a:xfrm>
          <a:prstGeom prst="rect">
            <a:avLst/>
          </a:prstGeom>
        </p:spPr>
        <p:txBody>
          <a:bodyPr/>
          <a:lstStyle/>
          <a:p>
            <a:fld id="{14E39C5E-3938-484F-9F2C-43A53F2F2C23}" type="datetimeFigureOut">
              <a:rPr lang="en-US" smtClean="0"/>
              <a:t>9/18/2019</a:t>
            </a:fld>
            <a:endParaRPr lang="en-US"/>
          </a:p>
        </p:txBody>
      </p:sp>
      <p:sp>
        <p:nvSpPr>
          <p:cNvPr id="3" name="Footer Placeholder 2"/>
          <p:cNvSpPr>
            <a:spLocks noGrp="1"/>
          </p:cNvSpPr>
          <p:nvPr>
            <p:ph type="ftr" sz="quarter" idx="11"/>
          </p:nvPr>
        </p:nvSpPr>
        <p:spPr>
          <a:xfrm>
            <a:off x="3028950" y="6356351"/>
            <a:ext cx="30861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92216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1253630"/>
            <a:ext cx="8615227"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320570"/>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908007"/>
            <a:ext cx="7964402" cy="251364"/>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323754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99585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71117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33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4622" y="159498"/>
            <a:ext cx="5678488" cy="242374"/>
          </a:xfrm>
        </p:spPr>
        <p:txBody>
          <a:bodyPr/>
          <a:lstStyle>
            <a:lvl1pPr>
              <a:defRPr sz="1575"/>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341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05101" y="76201"/>
            <a:ext cx="5657851" cy="384721"/>
          </a:xfrm>
        </p:spPr>
        <p:txBody>
          <a:bodyPr/>
          <a:lstStyle/>
          <a:p>
            <a:r>
              <a:rPr lang="en-US"/>
              <a:t>Click to edit Master title style</a:t>
            </a:r>
          </a:p>
        </p:txBody>
      </p:sp>
      <p:sp>
        <p:nvSpPr>
          <p:cNvPr id="3" name="Text Placeholder 2"/>
          <p:cNvSpPr>
            <a:spLocks noGrp="1"/>
          </p:cNvSpPr>
          <p:nvPr>
            <p:ph type="body" sz="half" idx="1"/>
          </p:nvPr>
        </p:nvSpPr>
        <p:spPr>
          <a:xfrm>
            <a:off x="301627" y="1371602"/>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398970" y="1371601"/>
            <a:ext cx="3946525" cy="223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98970" y="3759202"/>
            <a:ext cx="3946525" cy="2236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7269163" y="6526213"/>
            <a:ext cx="1693862" cy="269875"/>
          </a:xfrm>
          <a:prstGeom prst="rect">
            <a:avLst/>
          </a:prstGeom>
        </p:spPr>
        <p:txBody>
          <a:bodyPr lIns="82945" tIns="41473" rIns="82945" bIns="41473"/>
          <a:lstStyle>
            <a:lvl1pPr>
              <a:defRPr/>
            </a:lvl1pPr>
          </a:lstStyle>
          <a:p>
            <a:fld id="{B6F15528-21DE-4FAA-801E-634DDDAF4B2B}" type="slidenum">
              <a:rPr lang="en-IN" smtClean="0"/>
              <a:t>‹#›</a:t>
            </a:fld>
            <a:endParaRPr lang="en-IN"/>
          </a:p>
        </p:txBody>
      </p:sp>
      <p:sp>
        <p:nvSpPr>
          <p:cNvPr id="7" name="Rectangle 5"/>
          <p:cNvSpPr>
            <a:spLocks noGrp="1" noChangeArrowheads="1"/>
          </p:cNvSpPr>
          <p:nvPr>
            <p:ph type="ftr" sz="quarter" idx="11"/>
          </p:nvPr>
        </p:nvSpPr>
        <p:spPr>
          <a:xfrm>
            <a:off x="457200" y="6553200"/>
            <a:ext cx="6172200" cy="228600"/>
          </a:xfrm>
          <a:prstGeom prst="rect">
            <a:avLst/>
          </a:prstGeom>
        </p:spPr>
        <p:txBody>
          <a:bodyPr/>
          <a:lstStyle>
            <a:lvl1pPr>
              <a:defRPr sz="900">
                <a:latin typeface="+mn-lt"/>
              </a:defRPr>
            </a:lvl1pPr>
          </a:lstStyle>
          <a:p>
            <a:endParaRPr lang="en-IN"/>
          </a:p>
        </p:txBody>
      </p:sp>
    </p:spTree>
    <p:extLst>
      <p:ext uri="{BB962C8B-B14F-4D97-AF65-F5344CB8AC3E}">
        <p14:creationId xmlns:p14="http://schemas.microsoft.com/office/powerpoint/2010/main" val="428548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601" y="76201"/>
            <a:ext cx="5721351" cy="384721"/>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301627" y="1371602"/>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98970" y="1371602"/>
            <a:ext cx="3946525"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269163" y="6526213"/>
            <a:ext cx="1693862" cy="269875"/>
          </a:xfrm>
          <a:prstGeom prst="rect">
            <a:avLst/>
          </a:prstGeom>
        </p:spPr>
        <p:txBody>
          <a:bodyPr lIns="82945" tIns="41473" rIns="82945" bIns="41473"/>
          <a:lstStyle>
            <a:lvl1pPr>
              <a:defRPr/>
            </a:lvl1pPr>
          </a:lstStyle>
          <a:p>
            <a:fld id="{B6F15528-21DE-4FAA-801E-634DDDAF4B2B}" type="slidenum">
              <a:rPr lang="en-IN" smtClean="0"/>
              <a:t>‹#›</a:t>
            </a:fld>
            <a:endParaRPr lang="en-IN"/>
          </a:p>
        </p:txBody>
      </p:sp>
      <p:sp>
        <p:nvSpPr>
          <p:cNvPr id="6" name="Footer Placeholder 5"/>
          <p:cNvSpPr>
            <a:spLocks noGrp="1" noChangeArrowheads="1"/>
          </p:cNvSpPr>
          <p:nvPr>
            <p:ph type="ftr" sz="quarter" idx="11"/>
          </p:nvPr>
        </p:nvSpPr>
        <p:spPr>
          <a:xfrm>
            <a:off x="457200" y="6553200"/>
            <a:ext cx="6172200" cy="228600"/>
          </a:xfrm>
          <a:prstGeom prst="rect">
            <a:avLst/>
          </a:prstGeom>
        </p:spPr>
        <p:txBody>
          <a:bodyPr/>
          <a:lstStyle>
            <a:lvl1pPr>
              <a:defRPr sz="900">
                <a:latin typeface="+mn-lt"/>
              </a:defRPr>
            </a:lvl1pPr>
          </a:lstStyle>
          <a:p>
            <a:endParaRPr lang="en-IN"/>
          </a:p>
        </p:txBody>
      </p:sp>
    </p:spTree>
    <p:extLst>
      <p:ext uri="{BB962C8B-B14F-4D97-AF65-F5344CB8AC3E}">
        <p14:creationId xmlns:p14="http://schemas.microsoft.com/office/powerpoint/2010/main" val="340781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34925" y="6616700"/>
            <a:ext cx="3951288" cy="196851"/>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67999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90" y="974760"/>
            <a:ext cx="8615227"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320570"/>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18304" y="-49765"/>
            <a:ext cx="688705" cy="93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9655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6115" y="2381049"/>
            <a:ext cx="2191771" cy="2095903"/>
          </a:xfrm>
          <a:prstGeom prst="rect">
            <a:avLst/>
          </a:prstGeom>
        </p:spPr>
      </p:pic>
    </p:spTree>
    <p:extLst>
      <p:ext uri="{BB962C8B-B14F-4D97-AF65-F5344CB8AC3E}">
        <p14:creationId xmlns:p14="http://schemas.microsoft.com/office/powerpoint/2010/main" val="3436013608"/>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3126800"/>
            <a:ext cx="5561624" cy="415498"/>
          </a:xfrm>
        </p:spPr>
        <p:txBody>
          <a:bodyPr/>
          <a:lstStyle/>
          <a:p>
            <a:r>
              <a:rPr lang="en-US" spc="-10" dirty="0">
                <a:solidFill>
                  <a:srgbClr val="003366"/>
                </a:solidFill>
              </a:rPr>
              <a:t>Entity</a:t>
            </a:r>
            <a:r>
              <a:rPr lang="en-US" spc="25" dirty="0">
                <a:solidFill>
                  <a:srgbClr val="003366"/>
                </a:solidFill>
              </a:rPr>
              <a:t> </a:t>
            </a:r>
            <a:r>
              <a:rPr lang="en-US" spc="15" dirty="0">
                <a:solidFill>
                  <a:srgbClr val="003366"/>
                </a:solidFill>
              </a:rPr>
              <a:t>Framework</a:t>
            </a:r>
            <a:endParaRPr lang="en-US" dirty="0"/>
          </a:p>
        </p:txBody>
      </p:sp>
      <p:sp>
        <p:nvSpPr>
          <p:cNvPr id="5" name="Subtitle 4"/>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3417" y="533400"/>
            <a:ext cx="5678488" cy="398186"/>
          </a:xfrm>
          <a:prstGeom prst="rect">
            <a:avLst/>
          </a:prstGeom>
        </p:spPr>
        <p:txBody>
          <a:bodyPr vert="horz" wrap="square" lIns="0" tIns="13335" rIns="0" bIns="0" rtlCol="0">
            <a:spAutoFit/>
          </a:bodyPr>
          <a:lstStyle/>
          <a:p>
            <a:pPr marL="12700">
              <a:lnSpc>
                <a:spcPct val="100000"/>
              </a:lnSpc>
              <a:spcBef>
                <a:spcPts val="105"/>
              </a:spcBef>
            </a:pPr>
            <a:r>
              <a:rPr sz="2500" spc="-10" dirty="0"/>
              <a:t>Entity Framework Developer</a:t>
            </a:r>
          </a:p>
        </p:txBody>
      </p:sp>
      <p:sp>
        <p:nvSpPr>
          <p:cNvPr id="5" name="object 3">
            <a:extLst>
              <a:ext uri="{FF2B5EF4-FFF2-40B4-BE49-F238E27FC236}">
                <a16:creationId xmlns:a16="http://schemas.microsoft.com/office/drawing/2014/main" id="{206D5C48-D1A5-439B-8A03-4381DA8E9E40}"/>
              </a:ext>
            </a:extLst>
          </p:cNvPr>
          <p:cNvSpPr txBox="1">
            <a:spLocks noGrp="1"/>
          </p:cNvSpPr>
          <p:nvPr>
            <p:ph idx="1"/>
          </p:nvPr>
        </p:nvSpPr>
        <p:spPr>
          <a:xfrm>
            <a:off x="258763" y="974725"/>
            <a:ext cx="8615362" cy="1488228"/>
          </a:xfrm>
          <a:prstGeom prst="rect">
            <a:avLst/>
          </a:prstGeom>
        </p:spPr>
        <p:txBody>
          <a:bodyPr vert="horz" wrap="square" lIns="0" tIns="13335" rIns="0" bIns="0" rtlCol="0">
            <a:spAutoFit/>
          </a:bodyPr>
          <a:lstStyle/>
          <a:p>
            <a:pPr>
              <a:lnSpc>
                <a:spcPct val="100000"/>
              </a:lnSpc>
              <a:spcBef>
                <a:spcPts val="45"/>
              </a:spcBef>
            </a:pPr>
            <a:endParaRPr sz="1600" dirty="0">
              <a:solidFill>
                <a:schemeClr val="accent1">
                  <a:lumMod val="50000"/>
                </a:schemeClr>
              </a:solidFill>
              <a:latin typeface="Calibri Light" panose="020F0302020204030204" pitchFamily="34" charset="0"/>
              <a:cs typeface="Calibri Light" panose="020F0302020204030204" pitchFamily="34" charset="0"/>
            </a:endParaRPr>
          </a:p>
          <a:p>
            <a:pPr marL="355600" indent="-342900">
              <a:lnSpc>
                <a:spcPct val="100000"/>
              </a:lnSpc>
              <a:spcBef>
                <a:spcPts val="5"/>
              </a:spcBef>
              <a:buSzPct val="76363"/>
              <a:buFont typeface="Wingdings"/>
              <a:buChar char=""/>
              <a:tabLst>
                <a:tab pos="355600" algn="l"/>
                <a:tab pos="356235" algn="l"/>
              </a:tabLst>
            </a:pPr>
            <a:r>
              <a:rPr sz="1600" spc="15" dirty="0">
                <a:solidFill>
                  <a:schemeClr val="accent1">
                    <a:lumMod val="50000"/>
                  </a:schemeClr>
                </a:solidFill>
                <a:latin typeface="Calibri Light" panose="020F0302020204030204" pitchFamily="34" charset="0"/>
                <a:cs typeface="Calibri Light" panose="020F0302020204030204" pitchFamily="34" charset="0"/>
              </a:rPr>
              <a:t>Model </a:t>
            </a:r>
            <a:r>
              <a:rPr sz="1600" spc="-15" dirty="0">
                <a:solidFill>
                  <a:schemeClr val="accent1">
                    <a:lumMod val="50000"/>
                  </a:schemeClr>
                </a:solidFill>
                <a:latin typeface="Calibri Light" panose="020F0302020204030204" pitchFamily="34" charset="0"/>
                <a:cs typeface="Calibri Light" panose="020F0302020204030204" pitchFamily="34" charset="0"/>
              </a:rPr>
              <a:t>First( </a:t>
            </a:r>
            <a:r>
              <a:rPr sz="1600" i="1" spc="30" dirty="0">
                <a:solidFill>
                  <a:schemeClr val="accent1">
                    <a:lumMod val="50000"/>
                  </a:schemeClr>
                </a:solidFill>
                <a:latin typeface="Calibri Light" panose="020F0302020204030204" pitchFamily="34" charset="0"/>
                <a:cs typeface="Calibri Light" panose="020F0302020204030204" pitchFamily="34" charset="0"/>
              </a:rPr>
              <a:t>New</a:t>
            </a:r>
            <a:r>
              <a:rPr sz="1600" i="1" spc="-455" dirty="0">
                <a:solidFill>
                  <a:schemeClr val="accent1">
                    <a:lumMod val="50000"/>
                  </a:schemeClr>
                </a:solidFill>
                <a:latin typeface="Calibri Light" panose="020F0302020204030204" pitchFamily="34" charset="0"/>
                <a:cs typeface="Calibri Light" panose="020F0302020204030204" pitchFamily="34" charset="0"/>
              </a:rPr>
              <a:t> </a:t>
            </a:r>
            <a:r>
              <a:rPr sz="1600" i="1" spc="30" dirty="0">
                <a:solidFill>
                  <a:schemeClr val="accent1">
                    <a:lumMod val="50000"/>
                  </a:schemeClr>
                </a:solidFill>
                <a:latin typeface="Calibri Light" panose="020F0302020204030204" pitchFamily="34" charset="0"/>
                <a:cs typeface="Calibri Light" panose="020F0302020204030204" pitchFamily="34" charset="0"/>
              </a:rPr>
              <a:t>Database</a:t>
            </a:r>
            <a:r>
              <a:rPr sz="1600" spc="30" dirty="0">
                <a:solidFill>
                  <a:schemeClr val="accent1">
                    <a:lumMod val="50000"/>
                  </a:schemeClr>
                </a:solidFill>
                <a:latin typeface="Calibri Light" panose="020F0302020204030204" pitchFamily="34" charset="0"/>
                <a:cs typeface="Calibri Light" panose="020F0302020204030204" pitchFamily="34" charset="0"/>
              </a:rPr>
              <a:t>)</a:t>
            </a:r>
            <a:endParaRPr sz="1600" dirty="0">
              <a:solidFill>
                <a:schemeClr val="accent1">
                  <a:lumMod val="50000"/>
                </a:schemeClr>
              </a:solidFill>
              <a:latin typeface="Calibri Light" panose="020F0302020204030204" pitchFamily="34" charset="0"/>
              <a:cs typeface="Calibri Light" panose="020F0302020204030204" pitchFamily="34" charset="0"/>
            </a:endParaRPr>
          </a:p>
          <a:p>
            <a:pPr marL="756285" lvl="1" indent="-286385">
              <a:lnSpc>
                <a:spcPct val="100000"/>
              </a:lnSpc>
              <a:spcBef>
                <a:spcPts val="655"/>
              </a:spcBef>
              <a:buSzPct val="75000"/>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Create </a:t>
            </a:r>
            <a:r>
              <a:rPr sz="1600" spc="-35" dirty="0">
                <a:solidFill>
                  <a:schemeClr val="accent1">
                    <a:lumMod val="50000"/>
                  </a:schemeClr>
                </a:solidFill>
                <a:latin typeface="Calibri Light" panose="020F0302020204030204" pitchFamily="34" charset="0"/>
                <a:cs typeface="Calibri Light" panose="020F0302020204030204" pitchFamily="34" charset="0"/>
              </a:rPr>
              <a:t>model </a:t>
            </a:r>
            <a:r>
              <a:rPr sz="1600" spc="-5" dirty="0">
                <a:solidFill>
                  <a:schemeClr val="accent1">
                    <a:lumMod val="50000"/>
                  </a:schemeClr>
                </a:solidFill>
                <a:latin typeface="Calibri Light" panose="020F0302020204030204" pitchFamily="34" charset="0"/>
                <a:cs typeface="Calibri Light" panose="020F0302020204030204" pitchFamily="34" charset="0"/>
              </a:rPr>
              <a:t>in</a:t>
            </a:r>
            <a:r>
              <a:rPr sz="1600" spc="300" dirty="0">
                <a:solidFill>
                  <a:schemeClr val="accent1">
                    <a:lumMod val="50000"/>
                  </a:schemeClr>
                </a:solidFill>
                <a:latin typeface="Calibri Light" panose="020F0302020204030204" pitchFamily="34" charset="0"/>
                <a:cs typeface="Calibri Light" panose="020F0302020204030204" pitchFamily="34" charset="0"/>
              </a:rPr>
              <a:t> </a:t>
            </a:r>
            <a:r>
              <a:rPr sz="1600" spc="-35" dirty="0">
                <a:solidFill>
                  <a:schemeClr val="accent1">
                    <a:lumMod val="50000"/>
                  </a:schemeClr>
                </a:solidFill>
                <a:latin typeface="Calibri Light" panose="020F0302020204030204" pitchFamily="34" charset="0"/>
                <a:cs typeface="Calibri Light" panose="020F0302020204030204" pitchFamily="34" charset="0"/>
              </a:rPr>
              <a:t>designer</a:t>
            </a:r>
            <a:endParaRPr sz="1600" dirty="0">
              <a:solidFill>
                <a:schemeClr val="accent1">
                  <a:lumMod val="50000"/>
                </a:schemeClr>
              </a:solidFill>
              <a:latin typeface="Calibri Light" panose="020F0302020204030204" pitchFamily="34" charset="0"/>
              <a:cs typeface="Calibri Light" panose="020F0302020204030204" pitchFamily="34" charset="0"/>
            </a:endParaRPr>
          </a:p>
          <a:p>
            <a:pPr marL="756285" lvl="1" indent="-286385">
              <a:lnSpc>
                <a:spcPct val="100000"/>
              </a:lnSpc>
              <a:spcBef>
                <a:spcPts val="575"/>
              </a:spcBef>
              <a:buSzPct val="75000"/>
              <a:buChar char="–"/>
              <a:tabLst>
                <a:tab pos="756285" algn="l"/>
                <a:tab pos="756920" algn="l"/>
              </a:tabLst>
            </a:pPr>
            <a:r>
              <a:rPr sz="1600" spc="-35" dirty="0">
                <a:solidFill>
                  <a:schemeClr val="accent1">
                    <a:lumMod val="50000"/>
                  </a:schemeClr>
                </a:solidFill>
                <a:latin typeface="Calibri Light" panose="020F0302020204030204" pitchFamily="34" charset="0"/>
                <a:cs typeface="Calibri Light" panose="020F0302020204030204" pitchFamily="34" charset="0"/>
              </a:rPr>
              <a:t>Database </a:t>
            </a:r>
            <a:r>
              <a:rPr sz="1600" spc="-25" dirty="0">
                <a:solidFill>
                  <a:schemeClr val="accent1">
                    <a:lumMod val="50000"/>
                  </a:schemeClr>
                </a:solidFill>
                <a:latin typeface="Calibri Light" panose="020F0302020204030204" pitchFamily="34" charset="0"/>
                <a:cs typeface="Calibri Light" panose="020F0302020204030204" pitchFamily="34" charset="0"/>
              </a:rPr>
              <a:t>created </a:t>
            </a:r>
            <a:r>
              <a:rPr sz="1600" spc="5" dirty="0">
                <a:solidFill>
                  <a:schemeClr val="accent1">
                    <a:lumMod val="50000"/>
                  </a:schemeClr>
                </a:solidFill>
                <a:latin typeface="Calibri Light" panose="020F0302020204030204" pitchFamily="34" charset="0"/>
                <a:cs typeface="Calibri Light" panose="020F0302020204030204" pitchFamily="34" charset="0"/>
              </a:rPr>
              <a:t>from</a:t>
            </a:r>
            <a:r>
              <a:rPr sz="1600" spc="-295" dirty="0">
                <a:solidFill>
                  <a:schemeClr val="accent1">
                    <a:lumMod val="50000"/>
                  </a:schemeClr>
                </a:solidFill>
                <a:latin typeface="Calibri Light" panose="020F0302020204030204" pitchFamily="34" charset="0"/>
                <a:cs typeface="Calibri Light" panose="020F0302020204030204" pitchFamily="34" charset="0"/>
              </a:rPr>
              <a:t> </a:t>
            </a:r>
            <a:r>
              <a:rPr sz="1600" spc="-35" dirty="0">
                <a:solidFill>
                  <a:schemeClr val="accent1">
                    <a:lumMod val="50000"/>
                  </a:schemeClr>
                </a:solidFill>
                <a:latin typeface="Calibri Light" panose="020F0302020204030204" pitchFamily="34" charset="0"/>
                <a:cs typeface="Calibri Light" panose="020F0302020204030204" pitchFamily="34" charset="0"/>
              </a:rPr>
              <a:t>Model</a:t>
            </a:r>
            <a:endParaRPr sz="1600" dirty="0">
              <a:solidFill>
                <a:schemeClr val="accent1">
                  <a:lumMod val="50000"/>
                </a:schemeClr>
              </a:solidFill>
              <a:latin typeface="Calibri Light" panose="020F0302020204030204" pitchFamily="34" charset="0"/>
              <a:cs typeface="Calibri Light" panose="020F0302020204030204" pitchFamily="34" charset="0"/>
            </a:endParaRPr>
          </a:p>
          <a:p>
            <a:pPr marL="756285" lvl="1" indent="-286385">
              <a:lnSpc>
                <a:spcPct val="100000"/>
              </a:lnSpc>
              <a:spcBef>
                <a:spcPts val="575"/>
              </a:spcBef>
              <a:buSzPct val="75000"/>
              <a:buChar char="–"/>
              <a:tabLst>
                <a:tab pos="756285" algn="l"/>
                <a:tab pos="756920" algn="l"/>
              </a:tabLst>
            </a:pPr>
            <a:r>
              <a:rPr sz="1600" spc="-25" dirty="0">
                <a:solidFill>
                  <a:schemeClr val="accent1">
                    <a:lumMod val="50000"/>
                  </a:schemeClr>
                </a:solidFill>
                <a:latin typeface="Calibri Light" panose="020F0302020204030204" pitchFamily="34" charset="0"/>
                <a:cs typeface="Calibri Light" panose="020F0302020204030204" pitchFamily="34" charset="0"/>
              </a:rPr>
              <a:t>Classes </a:t>
            </a:r>
            <a:r>
              <a:rPr sz="1600" spc="-15" dirty="0">
                <a:solidFill>
                  <a:schemeClr val="accent1">
                    <a:lumMod val="50000"/>
                  </a:schemeClr>
                </a:solidFill>
                <a:latin typeface="Calibri Light" panose="020F0302020204030204" pitchFamily="34" charset="0"/>
                <a:cs typeface="Calibri Light" panose="020F0302020204030204" pitchFamily="34" charset="0"/>
              </a:rPr>
              <a:t>auto </a:t>
            </a:r>
            <a:r>
              <a:rPr sz="1600" spc="-35" dirty="0">
                <a:solidFill>
                  <a:schemeClr val="accent1">
                    <a:lumMod val="50000"/>
                  </a:schemeClr>
                </a:solidFill>
                <a:latin typeface="Calibri Light" panose="020F0302020204030204" pitchFamily="34" charset="0"/>
                <a:cs typeface="Calibri Light" panose="020F0302020204030204" pitchFamily="34" charset="0"/>
              </a:rPr>
              <a:t>generated </a:t>
            </a:r>
            <a:r>
              <a:rPr sz="1600" spc="5" dirty="0">
                <a:solidFill>
                  <a:schemeClr val="accent1">
                    <a:lumMod val="50000"/>
                  </a:schemeClr>
                </a:solidFill>
                <a:latin typeface="Calibri Light" panose="020F0302020204030204" pitchFamily="34" charset="0"/>
                <a:cs typeface="Calibri Light" panose="020F0302020204030204" pitchFamily="34" charset="0"/>
              </a:rPr>
              <a:t>from</a:t>
            </a:r>
            <a:r>
              <a:rPr sz="1600" spc="-185" dirty="0">
                <a:solidFill>
                  <a:schemeClr val="accent1">
                    <a:lumMod val="50000"/>
                  </a:schemeClr>
                </a:solidFill>
                <a:latin typeface="Calibri Light" panose="020F0302020204030204" pitchFamily="34" charset="0"/>
                <a:cs typeface="Calibri Light" panose="020F0302020204030204" pitchFamily="34" charset="0"/>
              </a:rPr>
              <a:t> </a:t>
            </a:r>
            <a:r>
              <a:rPr sz="1600" spc="-35" dirty="0">
                <a:solidFill>
                  <a:schemeClr val="accent1">
                    <a:lumMod val="50000"/>
                  </a:schemeClr>
                </a:solidFill>
                <a:latin typeface="Calibri Light" panose="020F0302020204030204" pitchFamily="34" charset="0"/>
                <a:cs typeface="Calibri Light" panose="020F0302020204030204" pitchFamily="34" charset="0"/>
              </a:rPr>
              <a:t>model</a:t>
            </a:r>
            <a:endParaRPr sz="1600" dirty="0">
              <a:solidFill>
                <a:schemeClr val="accent1">
                  <a:lumMod val="50000"/>
                </a:schemeClr>
              </a:solidFill>
              <a:latin typeface="Calibri Light" panose="020F0302020204030204" pitchFamily="34" charset="0"/>
              <a:cs typeface="Calibri Light" panose="020F0302020204030204" pitchFamily="34" charset="0"/>
            </a:endParaRPr>
          </a:p>
        </p:txBody>
      </p:sp>
      <p:sp>
        <p:nvSpPr>
          <p:cNvPr id="6" name="object 2">
            <a:extLst>
              <a:ext uri="{FF2B5EF4-FFF2-40B4-BE49-F238E27FC236}">
                <a16:creationId xmlns:a16="http://schemas.microsoft.com/office/drawing/2014/main" id="{20601532-9657-43B9-AF38-880D2BC8AD30}"/>
              </a:ext>
            </a:extLst>
          </p:cNvPr>
          <p:cNvSpPr txBox="1">
            <a:spLocks/>
          </p:cNvSpPr>
          <p:nvPr/>
        </p:nvSpPr>
        <p:spPr bwMode="gray">
          <a:xfrm>
            <a:off x="568850" y="2819400"/>
            <a:ext cx="6855459" cy="398186"/>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IN" sz="2500" kern="0" spc="-10"/>
              <a:t>System.Data.Entity Namespace</a:t>
            </a:r>
            <a:endParaRPr lang="en-IN" sz="2500" kern="0" spc="-10" dirty="0"/>
          </a:p>
        </p:txBody>
      </p:sp>
      <p:sp>
        <p:nvSpPr>
          <p:cNvPr id="7" name="object 3">
            <a:extLst>
              <a:ext uri="{FF2B5EF4-FFF2-40B4-BE49-F238E27FC236}">
                <a16:creationId xmlns:a16="http://schemas.microsoft.com/office/drawing/2014/main" id="{C7E25F7E-857C-4A1E-97BA-CF4847CA3BEE}"/>
              </a:ext>
            </a:extLst>
          </p:cNvPr>
          <p:cNvSpPr txBox="1"/>
          <p:nvPr/>
        </p:nvSpPr>
        <p:spPr>
          <a:xfrm>
            <a:off x="568850" y="3962400"/>
            <a:ext cx="7602220" cy="1351267"/>
          </a:xfrm>
          <a:prstGeom prst="rect">
            <a:avLst/>
          </a:prstGeom>
        </p:spPr>
        <p:txBody>
          <a:bodyPr vert="horz" wrap="square" lIns="0" tIns="5715" rIns="0" bIns="0" rtlCol="0">
            <a:spAutoFit/>
          </a:bodyPr>
          <a:lstStyle/>
          <a:p>
            <a:pPr marL="355600" marR="386080" indent="-342900" defTabSz="1566621" fontAlgn="base">
              <a:lnSpc>
                <a:spcPct val="102400"/>
              </a:lnSpc>
              <a:spcBef>
                <a:spcPts val="45"/>
              </a:spcBef>
              <a:spcAft>
                <a:spcPct val="0"/>
              </a:spcAft>
              <a:buSzPct val="76363"/>
              <a:buFont typeface="Wingdings"/>
              <a:buChar char=""/>
              <a:tabLst>
                <a:tab pos="355600" algn="l"/>
                <a:tab pos="356235" algn="l"/>
              </a:tabLst>
            </a:pPr>
            <a:r>
              <a:rPr sz="2000" spc="30" dirty="0">
                <a:solidFill>
                  <a:schemeClr val="accent1">
                    <a:lumMod val="50000"/>
                  </a:schemeClr>
                </a:solidFill>
                <a:latin typeface="Calibri Light" panose="020F0302020204030204" pitchFamily="34" charset="0"/>
                <a:cs typeface="Calibri Light" panose="020F0302020204030204" pitchFamily="34" charset="0"/>
              </a:rPr>
              <a:t>Contains classes that provide access to the  core functionality of the Entity framework</a:t>
            </a:r>
          </a:p>
          <a:p>
            <a:pPr marL="355600" marR="5080" indent="-342900" defTabSz="1566621" fontAlgn="base">
              <a:lnSpc>
                <a:spcPct val="102400"/>
              </a:lnSpc>
              <a:spcBef>
                <a:spcPts val="680"/>
              </a:spcBef>
              <a:spcAft>
                <a:spcPct val="0"/>
              </a:spcAft>
              <a:buSzPct val="76363"/>
              <a:buFont typeface="Wingdings"/>
              <a:buChar char=""/>
              <a:tabLst>
                <a:tab pos="355600" algn="l"/>
                <a:tab pos="356235" algn="l"/>
              </a:tabLst>
            </a:pPr>
            <a:r>
              <a:rPr sz="2000" spc="30" dirty="0">
                <a:solidFill>
                  <a:schemeClr val="accent1">
                    <a:lumMod val="50000"/>
                  </a:schemeClr>
                </a:solidFill>
                <a:latin typeface="Calibri Light" panose="020F0302020204030204" pitchFamily="34" charset="0"/>
                <a:cs typeface="Calibri Light" panose="020F0302020204030204" pitchFamily="34" charset="0"/>
              </a:rPr>
              <a:t>Enable you to query, insert, update and delete  data using CLR strongly typed objects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0"/>
            <a:ext cx="3439795" cy="398186"/>
          </a:xfrm>
          <a:prstGeom prst="rect">
            <a:avLst/>
          </a:prstGeom>
        </p:spPr>
        <p:txBody>
          <a:bodyPr vert="horz" wrap="square" lIns="0" tIns="13335" rIns="0" bIns="0" rtlCol="0">
            <a:spAutoFit/>
          </a:bodyPr>
          <a:lstStyle/>
          <a:p>
            <a:pPr marL="12700">
              <a:spcBef>
                <a:spcPts val="105"/>
              </a:spcBef>
            </a:pPr>
            <a:r>
              <a:rPr sz="2500" spc="-10" dirty="0"/>
              <a:t>DbSet&lt;TEntity&gt;</a:t>
            </a:r>
          </a:p>
        </p:txBody>
      </p:sp>
      <p:sp>
        <p:nvSpPr>
          <p:cNvPr id="3" name="object 3"/>
          <p:cNvSpPr txBox="1"/>
          <p:nvPr/>
        </p:nvSpPr>
        <p:spPr>
          <a:xfrm>
            <a:off x="739140" y="1676400"/>
            <a:ext cx="7665720" cy="622863"/>
          </a:xfrm>
          <a:prstGeom prst="rect">
            <a:avLst/>
          </a:prstGeom>
        </p:spPr>
        <p:txBody>
          <a:bodyPr vert="horz" wrap="square" lIns="0" tIns="5715" rIns="0" bIns="0" rtlCol="0">
            <a:spAutoFit/>
          </a:bodyPr>
          <a:lstStyle/>
          <a:p>
            <a:pPr marL="355600" marR="5080" indent="-342900" defTabSz="1566621" fontAlgn="base">
              <a:lnSpc>
                <a:spcPct val="102400"/>
              </a:lnSpc>
              <a:spcBef>
                <a:spcPts val="45"/>
              </a:spcBef>
              <a:spcAft>
                <a:spcPct val="0"/>
              </a:spcAft>
              <a:buSzPct val="76363"/>
              <a:buFont typeface="Wingdings"/>
              <a:buChar char=""/>
              <a:tabLst>
                <a:tab pos="355600" algn="l"/>
                <a:tab pos="356235" algn="l"/>
              </a:tabLst>
            </a:pPr>
            <a:r>
              <a:rPr sz="2000" spc="30" dirty="0">
                <a:solidFill>
                  <a:schemeClr val="accent1">
                    <a:lumMod val="50000"/>
                  </a:schemeClr>
                </a:solidFill>
                <a:latin typeface="Calibri Light" panose="020F0302020204030204" pitchFamily="34" charset="0"/>
                <a:cs typeface="Calibri Light" panose="020F0302020204030204" pitchFamily="34" charset="0"/>
              </a:rPr>
              <a:t>A DbSet represents the collection of all entities  in the context, or that can be queried from the  database, of a given type.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A112-01C3-435D-9656-58A6BC9F5A82}"/>
              </a:ext>
            </a:extLst>
          </p:cNvPr>
          <p:cNvSpPr>
            <a:spLocks noGrp="1"/>
          </p:cNvSpPr>
          <p:nvPr>
            <p:ph type="title"/>
          </p:nvPr>
        </p:nvSpPr>
        <p:spPr>
          <a:xfrm>
            <a:off x="381000" y="408722"/>
            <a:ext cx="5678488" cy="242374"/>
          </a:xfrm>
        </p:spPr>
        <p:txBody>
          <a:bodyPr/>
          <a:lstStyle/>
          <a:p>
            <a:r>
              <a:rPr lang="en-US" dirty="0"/>
              <a:t>Creating Unit Testable Applications in ASP.NET MVC </a:t>
            </a:r>
            <a:endParaRPr lang="en-IN" dirty="0"/>
          </a:p>
        </p:txBody>
      </p:sp>
      <p:sp>
        <p:nvSpPr>
          <p:cNvPr id="3" name="Content Placeholder 2">
            <a:extLst>
              <a:ext uri="{FF2B5EF4-FFF2-40B4-BE49-F238E27FC236}">
                <a16:creationId xmlns:a16="http://schemas.microsoft.com/office/drawing/2014/main" id="{5B1DC6B7-70A1-4ECB-B31B-D655DB5FA863}"/>
              </a:ext>
            </a:extLst>
          </p:cNvPr>
          <p:cNvSpPr>
            <a:spLocks noGrp="1"/>
          </p:cNvSpPr>
          <p:nvPr>
            <p:ph idx="1"/>
          </p:nvPr>
        </p:nvSpPr>
        <p:spPr/>
        <p:txBody>
          <a:bodyPr/>
          <a:lstStyle/>
          <a:p>
            <a:r>
              <a:rPr lang="en-US" dirty="0"/>
              <a:t>The primary goal of unit testing is to take the smallest piece of testable software in the application and determine whether it behaves exactly as you expect. Each unit is tested separately before integrating them into modules to test the interfaces between modules</a:t>
            </a:r>
            <a:endParaRPr lang="en-IN" dirty="0"/>
          </a:p>
        </p:txBody>
      </p:sp>
    </p:spTree>
    <p:extLst>
      <p:ext uri="{BB962C8B-B14F-4D97-AF65-F5344CB8AC3E}">
        <p14:creationId xmlns:p14="http://schemas.microsoft.com/office/powerpoint/2010/main" val="387443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5768340" cy="398186"/>
          </a:xfrm>
          <a:prstGeom prst="rect">
            <a:avLst/>
          </a:prstGeom>
        </p:spPr>
        <p:txBody>
          <a:bodyPr vert="horz" wrap="square" lIns="0" tIns="13335" rIns="0" bIns="0" rtlCol="0">
            <a:spAutoFit/>
          </a:bodyPr>
          <a:lstStyle/>
          <a:p>
            <a:pPr marL="12700">
              <a:lnSpc>
                <a:spcPct val="100000"/>
              </a:lnSpc>
              <a:spcBef>
                <a:spcPts val="105"/>
              </a:spcBef>
            </a:pPr>
            <a:r>
              <a:rPr sz="2500" spc="-10" dirty="0"/>
              <a:t>Entity </a:t>
            </a:r>
            <a:r>
              <a:rPr sz="2500" spc="15" dirty="0"/>
              <a:t>Framework </a:t>
            </a:r>
            <a:r>
              <a:rPr sz="2500" dirty="0"/>
              <a:t>–</a:t>
            </a:r>
            <a:r>
              <a:rPr sz="2500" spc="-185" dirty="0"/>
              <a:t> </a:t>
            </a:r>
            <a:r>
              <a:rPr sz="2500" spc="-5" dirty="0"/>
              <a:t>What?</a:t>
            </a:r>
          </a:p>
        </p:txBody>
      </p:sp>
      <p:sp>
        <p:nvSpPr>
          <p:cNvPr id="3" name="object 3"/>
          <p:cNvSpPr txBox="1"/>
          <p:nvPr/>
        </p:nvSpPr>
        <p:spPr>
          <a:xfrm>
            <a:off x="702683" y="1447800"/>
            <a:ext cx="7610475" cy="508088"/>
          </a:xfrm>
          <a:prstGeom prst="rect">
            <a:avLst/>
          </a:prstGeom>
        </p:spPr>
        <p:txBody>
          <a:bodyPr vert="horz" wrap="square" lIns="0" tIns="5715" rIns="0" bIns="0" rtlCol="0">
            <a:spAutoFit/>
          </a:bodyPr>
          <a:lstStyle/>
          <a:p>
            <a:pPr marL="355600" marR="5080" indent="-342900">
              <a:lnSpc>
                <a:spcPct val="102400"/>
              </a:lnSpc>
              <a:spcBef>
                <a:spcPts val="45"/>
              </a:spcBef>
              <a:buSzPct val="76363"/>
              <a:buFont typeface="Wingdings"/>
              <a:buChar char=""/>
              <a:tabLst>
                <a:tab pos="355600" algn="l"/>
                <a:tab pos="356235" algn="l"/>
                <a:tab pos="6457950"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Entity </a:t>
            </a:r>
            <a:r>
              <a:rPr sz="1600" spc="5" dirty="0">
                <a:solidFill>
                  <a:schemeClr val="accent1">
                    <a:lumMod val="50000"/>
                  </a:schemeClr>
                </a:solidFill>
                <a:latin typeface="Calibri Light" panose="020F0302020204030204" pitchFamily="34" charset="0"/>
                <a:cs typeface="Calibri Light" panose="020F0302020204030204" pitchFamily="34" charset="0"/>
              </a:rPr>
              <a:t>Framework </a:t>
            </a:r>
            <a:r>
              <a:rPr sz="1600" spc="15" dirty="0">
                <a:solidFill>
                  <a:schemeClr val="accent1">
                    <a:lumMod val="50000"/>
                  </a:schemeClr>
                </a:solidFill>
                <a:latin typeface="Calibri Light" panose="020F0302020204030204" pitchFamily="34" charset="0"/>
                <a:cs typeface="Calibri Light" panose="020F0302020204030204" pitchFamily="34" charset="0"/>
              </a:rPr>
              <a:t>(EF) </a:t>
            </a:r>
            <a:r>
              <a:rPr sz="1600" spc="-40" dirty="0">
                <a:solidFill>
                  <a:schemeClr val="accent1">
                    <a:lumMod val="50000"/>
                  </a:schemeClr>
                </a:solidFill>
                <a:latin typeface="Calibri Light" panose="020F0302020204030204" pitchFamily="34" charset="0"/>
                <a:cs typeface="Calibri Light" panose="020F0302020204030204" pitchFamily="34" charset="0"/>
              </a:rPr>
              <a:t>is </a:t>
            </a:r>
            <a:r>
              <a:rPr sz="1600" spc="-10" dirty="0">
                <a:solidFill>
                  <a:schemeClr val="accent1">
                    <a:lumMod val="50000"/>
                  </a:schemeClr>
                </a:solidFill>
                <a:latin typeface="Calibri Light" panose="020F0302020204030204" pitchFamily="34" charset="0"/>
                <a:cs typeface="Calibri Light" panose="020F0302020204030204" pitchFamily="34" charset="0"/>
              </a:rPr>
              <a:t>an </a:t>
            </a:r>
            <a:r>
              <a:rPr sz="1600" spc="5" dirty="0">
                <a:solidFill>
                  <a:schemeClr val="accent1">
                    <a:lumMod val="50000"/>
                  </a:schemeClr>
                </a:solidFill>
                <a:latin typeface="Calibri Light" panose="020F0302020204030204" pitchFamily="34" charset="0"/>
                <a:cs typeface="Calibri Light" panose="020F0302020204030204" pitchFamily="34" charset="0"/>
              </a:rPr>
              <a:t>object-relational  </a:t>
            </a:r>
            <a:r>
              <a:rPr sz="1600" spc="10" dirty="0">
                <a:solidFill>
                  <a:schemeClr val="accent1">
                    <a:lumMod val="50000"/>
                  </a:schemeClr>
                </a:solidFill>
                <a:latin typeface="Calibri Light" panose="020F0302020204030204" pitchFamily="34" charset="0"/>
                <a:cs typeface="Calibri Light" panose="020F0302020204030204" pitchFamily="34" charset="0"/>
              </a:rPr>
              <a:t>mapper </a:t>
            </a:r>
            <a:r>
              <a:rPr sz="1600" dirty="0">
                <a:solidFill>
                  <a:schemeClr val="accent1">
                    <a:lumMod val="50000"/>
                  </a:schemeClr>
                </a:solidFill>
                <a:latin typeface="Calibri Light" panose="020F0302020204030204" pitchFamily="34" charset="0"/>
                <a:cs typeface="Calibri Light" panose="020F0302020204030204" pitchFamily="34" charset="0"/>
              </a:rPr>
              <a:t>that </a:t>
            </a:r>
            <a:r>
              <a:rPr sz="1600" spc="-15" dirty="0">
                <a:solidFill>
                  <a:schemeClr val="accent1">
                    <a:lumMod val="50000"/>
                  </a:schemeClr>
                </a:solidFill>
                <a:latin typeface="Calibri Light" panose="020F0302020204030204" pitchFamily="34" charset="0"/>
                <a:cs typeface="Calibri Light" panose="020F0302020204030204" pitchFamily="34" charset="0"/>
              </a:rPr>
              <a:t>enables</a:t>
            </a:r>
            <a:r>
              <a:rPr sz="1600" spc="530" dirty="0">
                <a:solidFill>
                  <a:schemeClr val="accent1">
                    <a:lumMod val="50000"/>
                  </a:schemeClr>
                </a:solidFill>
                <a:latin typeface="Calibri Light" panose="020F0302020204030204" pitchFamily="34" charset="0"/>
                <a:cs typeface="Calibri Light" panose="020F0302020204030204" pitchFamily="34" charset="0"/>
              </a:rPr>
              <a:t> </a:t>
            </a:r>
            <a:r>
              <a:rPr sz="1600" spc="15" dirty="0">
                <a:solidFill>
                  <a:schemeClr val="accent1">
                    <a:lumMod val="50000"/>
                  </a:schemeClr>
                </a:solidFill>
                <a:latin typeface="Calibri Light" panose="020F0302020204030204" pitchFamily="34" charset="0"/>
                <a:cs typeface="Calibri Light" panose="020F0302020204030204" pitchFamily="34" charset="0"/>
              </a:rPr>
              <a:t>.NET</a:t>
            </a:r>
            <a:r>
              <a:rPr sz="1600" spc="40" dirty="0">
                <a:solidFill>
                  <a:schemeClr val="accent1">
                    <a:lumMod val="50000"/>
                  </a:schemeClr>
                </a:solidFill>
                <a:latin typeface="Calibri Light" panose="020F0302020204030204" pitchFamily="34" charset="0"/>
                <a:cs typeface="Calibri Light" panose="020F0302020204030204" pitchFamily="34" charset="0"/>
              </a:rPr>
              <a:t> </a:t>
            </a:r>
            <a:r>
              <a:rPr sz="1600" spc="-10" dirty="0">
                <a:solidFill>
                  <a:schemeClr val="accent1">
                    <a:lumMod val="50000"/>
                  </a:schemeClr>
                </a:solidFill>
                <a:latin typeface="Calibri Light" panose="020F0302020204030204" pitchFamily="34" charset="0"/>
                <a:cs typeface="Calibri Light" panose="020F0302020204030204" pitchFamily="34" charset="0"/>
              </a:rPr>
              <a:t>developers	</a:t>
            </a:r>
            <a:r>
              <a:rPr sz="1600" dirty="0">
                <a:solidFill>
                  <a:schemeClr val="accent1">
                    <a:lumMod val="50000"/>
                  </a:schemeClr>
                </a:solidFill>
                <a:latin typeface="Calibri Light" panose="020F0302020204030204" pitchFamily="34" charset="0"/>
                <a:cs typeface="Calibri Light" panose="020F0302020204030204" pitchFamily="34" charset="0"/>
              </a:rPr>
              <a:t>to</a:t>
            </a:r>
            <a:r>
              <a:rPr sz="1600" spc="-65" dirty="0">
                <a:solidFill>
                  <a:schemeClr val="accent1">
                    <a:lumMod val="50000"/>
                  </a:schemeClr>
                </a:solidFill>
                <a:latin typeface="Calibri Light" panose="020F0302020204030204" pitchFamily="34" charset="0"/>
                <a:cs typeface="Calibri Light" panose="020F0302020204030204" pitchFamily="34" charset="0"/>
              </a:rPr>
              <a:t> </a:t>
            </a:r>
            <a:r>
              <a:rPr sz="1600" spc="15" dirty="0">
                <a:solidFill>
                  <a:schemeClr val="accent1">
                    <a:lumMod val="50000"/>
                  </a:schemeClr>
                </a:solidFill>
                <a:latin typeface="Calibri Light" panose="020F0302020204030204" pitchFamily="34" charset="0"/>
                <a:cs typeface="Calibri Light" panose="020F0302020204030204" pitchFamily="34" charset="0"/>
              </a:rPr>
              <a:t>work  </a:t>
            </a:r>
            <a:r>
              <a:rPr sz="1600" spc="-15" dirty="0">
                <a:solidFill>
                  <a:schemeClr val="accent1">
                    <a:lumMod val="50000"/>
                  </a:schemeClr>
                </a:solidFill>
                <a:latin typeface="Calibri Light" panose="020F0302020204030204" pitchFamily="34" charset="0"/>
                <a:cs typeface="Calibri Light" panose="020F0302020204030204" pitchFamily="34" charset="0"/>
              </a:rPr>
              <a:t>with relational </a:t>
            </a:r>
            <a:r>
              <a:rPr sz="1600" dirty="0">
                <a:solidFill>
                  <a:schemeClr val="accent1">
                    <a:lumMod val="50000"/>
                  </a:schemeClr>
                </a:solidFill>
                <a:latin typeface="Calibri Light" panose="020F0302020204030204" pitchFamily="34" charset="0"/>
                <a:cs typeface="Calibri Light" panose="020F0302020204030204" pitchFamily="34" charset="0"/>
              </a:rPr>
              <a:t>data </a:t>
            </a:r>
            <a:r>
              <a:rPr sz="1600" spc="-5" dirty="0">
                <a:solidFill>
                  <a:schemeClr val="accent1">
                    <a:lumMod val="50000"/>
                  </a:schemeClr>
                </a:solidFill>
                <a:latin typeface="Calibri Light" panose="020F0302020204030204" pitchFamily="34" charset="0"/>
                <a:cs typeface="Calibri Light" panose="020F0302020204030204" pitchFamily="34" charset="0"/>
              </a:rPr>
              <a:t>using domain-specific  </a:t>
            </a:r>
            <a:r>
              <a:rPr sz="1600" spc="20" dirty="0">
                <a:solidFill>
                  <a:schemeClr val="accent1">
                    <a:lumMod val="50000"/>
                  </a:schemeClr>
                </a:solidFill>
                <a:latin typeface="Calibri Light" panose="020F0302020204030204" pitchFamily="34" charset="0"/>
                <a:cs typeface="Calibri Light" panose="020F0302020204030204" pitchFamily="34" charset="0"/>
              </a:rPr>
              <a:t>objects</a:t>
            </a:r>
            <a:endParaRPr sz="1600" dirty="0">
              <a:solidFill>
                <a:schemeClr val="accent1">
                  <a:lumMod val="50000"/>
                </a:schemeClr>
              </a:solidFill>
              <a:latin typeface="Calibri Light" panose="020F0302020204030204" pitchFamily="34" charset="0"/>
              <a:cs typeface="Calibri Light" panose="020F0302020204030204" pitchFamily="34" charset="0"/>
            </a:endParaRPr>
          </a:p>
        </p:txBody>
      </p:sp>
      <p:sp>
        <p:nvSpPr>
          <p:cNvPr id="4" name="object 2">
            <a:extLst>
              <a:ext uri="{FF2B5EF4-FFF2-40B4-BE49-F238E27FC236}">
                <a16:creationId xmlns:a16="http://schemas.microsoft.com/office/drawing/2014/main" id="{2D8D9DDA-6C11-4F0C-B9B9-B3F4C0EFBCB9}"/>
              </a:ext>
            </a:extLst>
          </p:cNvPr>
          <p:cNvSpPr txBox="1">
            <a:spLocks/>
          </p:cNvSpPr>
          <p:nvPr/>
        </p:nvSpPr>
        <p:spPr bwMode="gray">
          <a:xfrm>
            <a:off x="597061" y="2716422"/>
            <a:ext cx="5892800" cy="398186"/>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IN" sz="2500" kern="0" spc="-10"/>
              <a:t>Entity Framework – When?</a:t>
            </a:r>
            <a:endParaRPr lang="en-IN" sz="2500" kern="0" spc="-10" dirty="0"/>
          </a:p>
        </p:txBody>
      </p:sp>
      <p:sp>
        <p:nvSpPr>
          <p:cNvPr id="5" name="object 3">
            <a:extLst>
              <a:ext uri="{FF2B5EF4-FFF2-40B4-BE49-F238E27FC236}">
                <a16:creationId xmlns:a16="http://schemas.microsoft.com/office/drawing/2014/main" id="{0A5826B4-01F4-4FCE-9717-25122FA06D3E}"/>
              </a:ext>
            </a:extLst>
          </p:cNvPr>
          <p:cNvSpPr txBox="1"/>
          <p:nvPr/>
        </p:nvSpPr>
        <p:spPr>
          <a:xfrm>
            <a:off x="766762" y="3429000"/>
            <a:ext cx="7516495" cy="499432"/>
          </a:xfrm>
          <a:prstGeom prst="rect">
            <a:avLst/>
          </a:prstGeom>
        </p:spPr>
        <p:txBody>
          <a:bodyPr vert="horz" wrap="square" lIns="0" tIns="5715" rIns="0" bIns="0" rtlCol="0">
            <a:spAutoFit/>
          </a:bodyPr>
          <a:lstStyle/>
          <a:p>
            <a:pPr marL="355600" marR="5080" indent="-342900">
              <a:lnSpc>
                <a:spcPct val="102400"/>
              </a:lnSpc>
              <a:spcBef>
                <a:spcPts val="45"/>
              </a:spcBef>
              <a:buSzPct val="76363"/>
              <a:buFont typeface="Wingdings"/>
              <a:buChar char=""/>
              <a:tabLst>
                <a:tab pos="355600" algn="l"/>
                <a:tab pos="356235" algn="l"/>
                <a:tab pos="6457950"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When use of ORM weighs over using a  traditional DB</a:t>
            </a:r>
          </a:p>
          <a:p>
            <a:pPr marL="355600" marR="5080" indent="-342900">
              <a:lnSpc>
                <a:spcPct val="102400"/>
              </a:lnSpc>
              <a:spcBef>
                <a:spcPts val="45"/>
              </a:spcBef>
              <a:buSzPct val="76363"/>
              <a:buFont typeface="Wingdings"/>
              <a:buChar char=""/>
              <a:tabLst>
                <a:tab pos="355600" algn="l"/>
                <a:tab pos="356235" algn="l"/>
                <a:tab pos="6457950"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When the database growth is predictable and  organic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82FB-D6DB-4398-9D5D-A27C5A5FFECC}"/>
              </a:ext>
            </a:extLst>
          </p:cNvPr>
          <p:cNvSpPr>
            <a:spLocks noGrp="1"/>
          </p:cNvSpPr>
          <p:nvPr>
            <p:ph type="title"/>
          </p:nvPr>
        </p:nvSpPr>
        <p:spPr>
          <a:xfrm>
            <a:off x="762000" y="381000"/>
            <a:ext cx="5678488" cy="242374"/>
          </a:xfrm>
        </p:spPr>
        <p:txBody>
          <a:bodyPr/>
          <a:lstStyle/>
          <a:p>
            <a:r>
              <a:rPr lang="en-IN"/>
              <a:t>EF Architecture </a:t>
            </a:r>
            <a:endParaRPr lang="en-IN" dirty="0"/>
          </a:p>
        </p:txBody>
      </p:sp>
      <p:pic>
        <p:nvPicPr>
          <p:cNvPr id="4" name="Content Placeholder 3">
            <a:extLst>
              <a:ext uri="{FF2B5EF4-FFF2-40B4-BE49-F238E27FC236}">
                <a16:creationId xmlns:a16="http://schemas.microsoft.com/office/drawing/2014/main" id="{13969436-27BB-4B5D-9B5F-DE107055A62D}"/>
              </a:ext>
            </a:extLst>
          </p:cNvPr>
          <p:cNvPicPr>
            <a:picLocks noGrp="1" noChangeAspect="1"/>
          </p:cNvPicPr>
          <p:nvPr>
            <p:ph idx="1"/>
          </p:nvPr>
        </p:nvPicPr>
        <p:blipFill>
          <a:blip r:embed="rId2"/>
          <a:stretch>
            <a:fillRect/>
          </a:stretch>
        </p:blipFill>
        <p:spPr>
          <a:xfrm>
            <a:off x="846931" y="1516062"/>
            <a:ext cx="7439025" cy="4162425"/>
          </a:xfrm>
          <a:prstGeom prst="rect">
            <a:avLst/>
          </a:prstGeom>
        </p:spPr>
      </p:pic>
    </p:spTree>
    <p:extLst>
      <p:ext uri="{BB962C8B-B14F-4D97-AF65-F5344CB8AC3E}">
        <p14:creationId xmlns:p14="http://schemas.microsoft.com/office/powerpoint/2010/main" val="113511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C581-5E40-481C-941A-21AAC9E25F21}"/>
              </a:ext>
            </a:extLst>
          </p:cNvPr>
          <p:cNvSpPr>
            <a:spLocks noGrp="1"/>
          </p:cNvSpPr>
          <p:nvPr>
            <p:ph type="title"/>
          </p:nvPr>
        </p:nvSpPr>
        <p:spPr>
          <a:xfrm>
            <a:off x="381000" y="381000"/>
            <a:ext cx="5678488" cy="242374"/>
          </a:xfrm>
        </p:spPr>
        <p:txBody>
          <a:bodyPr/>
          <a:lstStyle/>
          <a:p>
            <a:r>
              <a:rPr lang="en-IN" dirty="0"/>
              <a:t>Creating Entity Data Model </a:t>
            </a:r>
          </a:p>
        </p:txBody>
      </p:sp>
      <p:sp>
        <p:nvSpPr>
          <p:cNvPr id="3" name="Content Placeholder 2">
            <a:extLst>
              <a:ext uri="{FF2B5EF4-FFF2-40B4-BE49-F238E27FC236}">
                <a16:creationId xmlns:a16="http://schemas.microsoft.com/office/drawing/2014/main" id="{0447C364-22C3-48B3-9C84-7C5CD9848BFE}"/>
              </a:ext>
            </a:extLst>
          </p:cNvPr>
          <p:cNvSpPr>
            <a:spLocks noGrp="1"/>
          </p:cNvSpPr>
          <p:nvPr>
            <p:ph idx="1"/>
          </p:nvPr>
        </p:nvSpPr>
        <p:spPr>
          <a:xfrm>
            <a:off x="258190" y="974760"/>
            <a:ext cx="8615227" cy="701640"/>
          </a:xfrm>
        </p:spPr>
        <p:txBody>
          <a:bodyPr/>
          <a:lstStyle/>
          <a:p>
            <a:r>
              <a:rPr lang="en-US" dirty="0"/>
              <a:t>Entity Framework uses EDM for all the database-related operations. Entity Data Model is a model that describes entities and the relationships between them</a:t>
            </a:r>
            <a:endParaRPr lang="en-IN" dirty="0"/>
          </a:p>
        </p:txBody>
      </p:sp>
      <p:sp>
        <p:nvSpPr>
          <p:cNvPr id="4" name="Rectangle 3">
            <a:extLst>
              <a:ext uri="{FF2B5EF4-FFF2-40B4-BE49-F238E27FC236}">
                <a16:creationId xmlns:a16="http://schemas.microsoft.com/office/drawing/2014/main" id="{783F4164-1189-4380-A158-1A0022AA33C5}"/>
              </a:ext>
            </a:extLst>
          </p:cNvPr>
          <p:cNvSpPr/>
          <p:nvPr/>
        </p:nvSpPr>
        <p:spPr>
          <a:xfrm>
            <a:off x="381000" y="2662178"/>
            <a:ext cx="8382000" cy="1477328"/>
          </a:xfrm>
          <a:prstGeom prst="rect">
            <a:avLst/>
          </a:prstGeom>
        </p:spPr>
        <p:txBody>
          <a:bodyPr wrap="square">
            <a:spAutoFit/>
          </a:bodyPr>
          <a:lstStyle/>
          <a:p>
            <a:pPr algn="just"/>
            <a:r>
              <a:rPr lang="en-US" dirty="0">
                <a:solidFill>
                  <a:srgbClr val="181717"/>
                </a:solidFill>
                <a:latin typeface="Verdana" panose="020B0604030504040204" pitchFamily="34" charset="0"/>
              </a:rPr>
              <a:t>The Model Browser gives you information about all the objects and functions EDM has created. To open the Model Browser, right click the empty surface of the EDM designer and select Model Browser from the context menu. Model Browser will appear in the area where you normally find Solution Explorer and Properties.</a:t>
            </a:r>
            <a:endParaRPr lang="en-IN" dirty="0"/>
          </a:p>
        </p:txBody>
      </p:sp>
      <p:sp>
        <p:nvSpPr>
          <p:cNvPr id="6" name="Title 1">
            <a:extLst>
              <a:ext uri="{FF2B5EF4-FFF2-40B4-BE49-F238E27FC236}">
                <a16:creationId xmlns:a16="http://schemas.microsoft.com/office/drawing/2014/main" id="{0A23E6D8-6890-403A-BB81-499D9E74811C}"/>
              </a:ext>
            </a:extLst>
          </p:cNvPr>
          <p:cNvSpPr txBox="1">
            <a:spLocks/>
          </p:cNvSpPr>
          <p:nvPr/>
        </p:nvSpPr>
        <p:spPr bwMode="gray">
          <a:xfrm>
            <a:off x="457200" y="2048102"/>
            <a:ext cx="5678488" cy="242374"/>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IN" kern="0" dirty="0"/>
              <a:t>Model Browser</a:t>
            </a:r>
          </a:p>
        </p:txBody>
      </p:sp>
    </p:spTree>
    <p:extLst>
      <p:ext uri="{BB962C8B-B14F-4D97-AF65-F5344CB8AC3E}">
        <p14:creationId xmlns:p14="http://schemas.microsoft.com/office/powerpoint/2010/main" val="147635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57200"/>
            <a:ext cx="2341245" cy="398186"/>
          </a:xfrm>
          <a:prstGeom prst="rect">
            <a:avLst/>
          </a:prstGeom>
        </p:spPr>
        <p:txBody>
          <a:bodyPr vert="horz" wrap="square" lIns="0" tIns="13335" rIns="0" bIns="0" rtlCol="0">
            <a:spAutoFit/>
          </a:bodyPr>
          <a:lstStyle/>
          <a:p>
            <a:pPr marL="12700">
              <a:spcBef>
                <a:spcPts val="105"/>
              </a:spcBef>
            </a:pPr>
            <a:r>
              <a:rPr sz="2500" spc="-10" dirty="0"/>
              <a:t>DbContext</a:t>
            </a:r>
          </a:p>
        </p:txBody>
      </p:sp>
      <p:sp>
        <p:nvSpPr>
          <p:cNvPr id="3" name="object 3"/>
          <p:cNvSpPr txBox="1"/>
          <p:nvPr/>
        </p:nvSpPr>
        <p:spPr>
          <a:xfrm>
            <a:off x="685800" y="1447800"/>
            <a:ext cx="7652384" cy="1250727"/>
          </a:xfrm>
          <a:prstGeom prst="rect">
            <a:avLst/>
          </a:prstGeom>
        </p:spPr>
        <p:txBody>
          <a:bodyPr vert="horz" wrap="square" lIns="0" tIns="5715" rIns="0" bIns="0" rtlCol="0">
            <a:spAutoFit/>
          </a:bodyPr>
          <a:lstStyle/>
          <a:p>
            <a:pPr marL="355600" marR="5080" indent="-342900" defTabSz="1566621" fontAlgn="base">
              <a:lnSpc>
                <a:spcPct val="102400"/>
              </a:lnSpc>
              <a:spcBef>
                <a:spcPts val="45"/>
              </a:spcBef>
              <a:spcAft>
                <a:spcPct val="0"/>
              </a:spcAft>
              <a:buSzPct val="76363"/>
              <a:buFont typeface="Wingdings"/>
              <a:buChar char=""/>
              <a:tabLst>
                <a:tab pos="355600" algn="l"/>
                <a:tab pos="356235" algn="l"/>
              </a:tabLst>
            </a:pPr>
            <a:r>
              <a:rPr sz="2000" spc="30" dirty="0">
                <a:solidFill>
                  <a:schemeClr val="accent1">
                    <a:lumMod val="50000"/>
                  </a:schemeClr>
                </a:solidFill>
                <a:latin typeface="Calibri Light" panose="020F0302020204030204" pitchFamily="34" charset="0"/>
                <a:cs typeface="Calibri Light" panose="020F0302020204030204" pitchFamily="34" charset="0"/>
              </a:rPr>
              <a:t>DbContext instance represents a combination  of the Unit Of Work and Repository patterns  such that it can be used to query from a  database and group together changes that will  then be written back to the store as a unit</a:t>
            </a:r>
          </a:p>
        </p:txBody>
      </p:sp>
      <p:sp>
        <p:nvSpPr>
          <p:cNvPr id="4" name="Rectangle 3">
            <a:extLst>
              <a:ext uri="{FF2B5EF4-FFF2-40B4-BE49-F238E27FC236}">
                <a16:creationId xmlns:a16="http://schemas.microsoft.com/office/drawing/2014/main" id="{AF35886D-298E-4EF7-9BB1-EAE6F4EC137B}"/>
              </a:ext>
            </a:extLst>
          </p:cNvPr>
          <p:cNvSpPr/>
          <p:nvPr/>
        </p:nvSpPr>
        <p:spPr>
          <a:xfrm>
            <a:off x="685800" y="3378875"/>
            <a:ext cx="7848600" cy="1200329"/>
          </a:xfrm>
          <a:prstGeom prst="rect">
            <a:avLst/>
          </a:prstGeom>
        </p:spPr>
        <p:txBody>
          <a:bodyPr wrap="square">
            <a:spAutoFit/>
          </a:bodyPr>
          <a:lstStyle/>
          <a:p>
            <a:pPr algn="just"/>
            <a:r>
              <a:rPr lang="en-US" dirty="0">
                <a:solidFill>
                  <a:srgbClr val="181717"/>
                </a:solidFill>
                <a:latin typeface="Verdana" panose="020B0604030504040204" pitchFamily="34" charset="0"/>
              </a:rPr>
              <a:t>Eager loading is the process whereby a query for one type of entity also loads related entities as part of the query, so that we don't need to execute a separate query for related entities. Eager loading is achieved using the </a:t>
            </a:r>
            <a:r>
              <a:rPr lang="en-US" b="1" dirty="0">
                <a:solidFill>
                  <a:srgbClr val="181717"/>
                </a:solidFill>
                <a:latin typeface="Verdana" panose="020B0604030504040204" pitchFamily="34" charset="0"/>
              </a:rPr>
              <a:t>Include()</a:t>
            </a:r>
            <a:r>
              <a:rPr lang="en-US" dirty="0">
                <a:solidFill>
                  <a:srgbClr val="181717"/>
                </a:solidFill>
                <a:latin typeface="Verdana" panose="020B0604030504040204" pitchFamily="34" charset="0"/>
              </a:rPr>
              <a:t> method</a:t>
            </a:r>
            <a:endParaRPr lang="en-IN" dirty="0"/>
          </a:p>
        </p:txBody>
      </p:sp>
      <p:sp>
        <p:nvSpPr>
          <p:cNvPr id="5" name="Rectangle 4">
            <a:extLst>
              <a:ext uri="{FF2B5EF4-FFF2-40B4-BE49-F238E27FC236}">
                <a16:creationId xmlns:a16="http://schemas.microsoft.com/office/drawing/2014/main" id="{C1433006-FB00-4693-8A89-706A5561B1A0}"/>
              </a:ext>
            </a:extLst>
          </p:cNvPr>
          <p:cNvSpPr/>
          <p:nvPr/>
        </p:nvSpPr>
        <p:spPr>
          <a:xfrm>
            <a:off x="741044" y="4659387"/>
            <a:ext cx="7945755" cy="646331"/>
          </a:xfrm>
          <a:prstGeom prst="rect">
            <a:avLst/>
          </a:prstGeom>
        </p:spPr>
        <p:txBody>
          <a:bodyPr wrap="square">
            <a:spAutoFit/>
          </a:bodyPr>
          <a:lstStyle/>
          <a:p>
            <a:r>
              <a:rPr lang="en-US" dirty="0">
                <a:solidFill>
                  <a:srgbClr val="181717"/>
                </a:solidFill>
                <a:latin typeface="Verdana" panose="020B0604030504040204" pitchFamily="34" charset="0"/>
              </a:rPr>
              <a:t>Lazy loading is delaying the loading of related data, until you specifically request for it. It is the opposite of </a:t>
            </a:r>
            <a:r>
              <a:rPr lang="en-US" dirty="0">
                <a:solidFill>
                  <a:schemeClr val="bg1">
                    <a:lumMod val="10000"/>
                  </a:schemeClr>
                </a:solidFill>
                <a:latin typeface="Verdana" panose="020B0604030504040204" pitchFamily="34" charset="0"/>
              </a:rPr>
              <a:t>eager loading</a:t>
            </a:r>
            <a:endParaRPr lang="en-IN" dirty="0">
              <a:solidFill>
                <a:schemeClr val="bg1">
                  <a:lumMod val="10000"/>
                </a:schemeClr>
              </a:solidFill>
            </a:endParaRPr>
          </a:p>
        </p:txBody>
      </p:sp>
      <p:sp>
        <p:nvSpPr>
          <p:cNvPr id="7" name="object 2">
            <a:extLst>
              <a:ext uri="{FF2B5EF4-FFF2-40B4-BE49-F238E27FC236}">
                <a16:creationId xmlns:a16="http://schemas.microsoft.com/office/drawing/2014/main" id="{49DD93F7-8C50-49A2-ACB4-66DB14A33750}"/>
              </a:ext>
            </a:extLst>
          </p:cNvPr>
          <p:cNvSpPr txBox="1">
            <a:spLocks/>
          </p:cNvSpPr>
          <p:nvPr/>
        </p:nvSpPr>
        <p:spPr bwMode="gray">
          <a:xfrm>
            <a:off x="741044" y="2839608"/>
            <a:ext cx="3505201" cy="398186"/>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IN" sz="2500" kern="0" spc="-10" dirty="0"/>
              <a:t>Eager and Lazy Loading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A9F6-9AF1-496C-B3FE-446891D7F05E}"/>
              </a:ext>
            </a:extLst>
          </p:cNvPr>
          <p:cNvSpPr>
            <a:spLocks noGrp="1"/>
          </p:cNvSpPr>
          <p:nvPr>
            <p:ph type="title"/>
          </p:nvPr>
        </p:nvSpPr>
        <p:spPr>
          <a:xfrm>
            <a:off x="609600" y="304800"/>
            <a:ext cx="5678488" cy="242374"/>
          </a:xfrm>
        </p:spPr>
        <p:txBody>
          <a:bodyPr/>
          <a:lstStyle/>
          <a:p>
            <a:r>
              <a:rPr lang="en-IN" dirty="0"/>
              <a:t>Types of Entity </a:t>
            </a:r>
          </a:p>
        </p:txBody>
      </p:sp>
      <p:sp>
        <p:nvSpPr>
          <p:cNvPr id="3" name="Content Placeholder 2">
            <a:extLst>
              <a:ext uri="{FF2B5EF4-FFF2-40B4-BE49-F238E27FC236}">
                <a16:creationId xmlns:a16="http://schemas.microsoft.com/office/drawing/2014/main" id="{E80C31D8-CC25-48BB-A065-3CF7862A363E}"/>
              </a:ext>
            </a:extLst>
          </p:cNvPr>
          <p:cNvSpPr>
            <a:spLocks noGrp="1"/>
          </p:cNvSpPr>
          <p:nvPr>
            <p:ph idx="1"/>
          </p:nvPr>
        </p:nvSpPr>
        <p:spPr/>
        <p:txBody>
          <a:bodyPr/>
          <a:lstStyle/>
          <a:p>
            <a:r>
              <a:rPr lang="en-US" dirty="0"/>
              <a:t>POCO Entities (Plain Old CLR Object)</a:t>
            </a:r>
          </a:p>
          <a:p>
            <a:pPr lvl="1"/>
            <a:r>
              <a:rPr lang="en-US" dirty="0"/>
              <a:t>A POCO entity is a class that doesn't depend on any framework-specific base class. It is like any other normal .NET CLR class, which is why it is called "Plain Old CLR Objects".</a:t>
            </a:r>
          </a:p>
          <a:p>
            <a:r>
              <a:rPr lang="en-IN" dirty="0"/>
              <a:t>Dynamic Proxy Entities (POCO Proxy)</a:t>
            </a:r>
          </a:p>
          <a:p>
            <a:pPr lvl="1"/>
            <a:r>
              <a:rPr lang="en-IN" dirty="0"/>
              <a:t>Dynamic Proxy is a runtime proxy class which wraps POCO entity. Dynamic proxy entities allow </a:t>
            </a:r>
            <a:r>
              <a:rPr lang="en-IN" b="1" dirty="0"/>
              <a:t>lazy loading</a:t>
            </a:r>
            <a:r>
              <a:rPr lang="en-IN" dirty="0"/>
              <a:t>.</a:t>
            </a:r>
          </a:p>
          <a:p>
            <a:endParaRPr lang="en-IN" dirty="0"/>
          </a:p>
        </p:txBody>
      </p:sp>
    </p:spTree>
    <p:extLst>
      <p:ext uri="{BB962C8B-B14F-4D97-AF65-F5344CB8AC3E}">
        <p14:creationId xmlns:p14="http://schemas.microsoft.com/office/powerpoint/2010/main" val="242331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683-9E79-4D30-B8D5-827E8E5E76A5}"/>
              </a:ext>
            </a:extLst>
          </p:cNvPr>
          <p:cNvSpPr>
            <a:spLocks noGrp="1"/>
          </p:cNvSpPr>
          <p:nvPr>
            <p:ph type="title"/>
          </p:nvPr>
        </p:nvSpPr>
        <p:spPr>
          <a:xfrm>
            <a:off x="533400" y="228600"/>
            <a:ext cx="5678488" cy="242374"/>
          </a:xfrm>
        </p:spPr>
        <p:txBody>
          <a:bodyPr/>
          <a:lstStyle/>
          <a:p>
            <a:r>
              <a:rPr lang="en-IN" dirty="0"/>
              <a:t>Entity Lifecycle </a:t>
            </a:r>
          </a:p>
        </p:txBody>
      </p:sp>
      <p:sp>
        <p:nvSpPr>
          <p:cNvPr id="3" name="Content Placeholder 2">
            <a:extLst>
              <a:ext uri="{FF2B5EF4-FFF2-40B4-BE49-F238E27FC236}">
                <a16:creationId xmlns:a16="http://schemas.microsoft.com/office/drawing/2014/main" id="{DA27FC32-A347-41BA-AFA5-FD0F26DA71F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C538B80-A1C8-4E64-9A43-7051F550374E}"/>
              </a:ext>
            </a:extLst>
          </p:cNvPr>
          <p:cNvPicPr>
            <a:picLocks noChangeAspect="1"/>
          </p:cNvPicPr>
          <p:nvPr/>
        </p:nvPicPr>
        <p:blipFill>
          <a:blip r:embed="rId2"/>
          <a:stretch>
            <a:fillRect/>
          </a:stretch>
        </p:blipFill>
        <p:spPr>
          <a:xfrm>
            <a:off x="1371600" y="1211571"/>
            <a:ext cx="5886450" cy="4772025"/>
          </a:xfrm>
          <a:prstGeom prst="rect">
            <a:avLst/>
          </a:prstGeom>
        </p:spPr>
      </p:pic>
    </p:spTree>
    <p:extLst>
      <p:ext uri="{BB962C8B-B14F-4D97-AF65-F5344CB8AC3E}">
        <p14:creationId xmlns:p14="http://schemas.microsoft.com/office/powerpoint/2010/main" val="87517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0"/>
            <a:ext cx="5678488" cy="444352"/>
          </a:xfrm>
          <a:prstGeom prst="rect">
            <a:avLst/>
          </a:prstGeom>
        </p:spPr>
        <p:txBody>
          <a:bodyPr vert="horz" wrap="square" lIns="0" tIns="13335" rIns="0" bIns="0" rtlCol="0">
            <a:spAutoFit/>
          </a:bodyPr>
          <a:lstStyle/>
          <a:p>
            <a:pPr marL="12700" algn="ctr">
              <a:lnSpc>
                <a:spcPct val="100000"/>
              </a:lnSpc>
              <a:spcBef>
                <a:spcPts val="105"/>
              </a:spcBef>
            </a:pPr>
            <a:r>
              <a:rPr lang="en-IN" sz="2800" b="1" spc="-10" dirty="0"/>
              <a:t>Model Binding</a:t>
            </a:r>
            <a:endParaRPr sz="2800" b="1" spc="-10" dirty="0"/>
          </a:p>
        </p:txBody>
      </p:sp>
      <p:sp>
        <p:nvSpPr>
          <p:cNvPr id="4" name="Rectangle 3">
            <a:extLst>
              <a:ext uri="{FF2B5EF4-FFF2-40B4-BE49-F238E27FC236}">
                <a16:creationId xmlns:a16="http://schemas.microsoft.com/office/drawing/2014/main" id="{8FB7384E-A09D-4B4B-B55E-0FA9172F8E3A}"/>
              </a:ext>
            </a:extLst>
          </p:cNvPr>
          <p:cNvSpPr/>
          <p:nvPr/>
        </p:nvSpPr>
        <p:spPr>
          <a:xfrm>
            <a:off x="381000" y="2000346"/>
            <a:ext cx="7588170" cy="1477328"/>
          </a:xfrm>
          <a:prstGeom prst="rect">
            <a:avLst/>
          </a:prstGeom>
        </p:spPr>
        <p:txBody>
          <a:bodyPr wrap="square">
            <a:spAutoFit/>
          </a:bodyPr>
          <a:lstStyle/>
          <a:p>
            <a:pPr algn="just"/>
            <a:r>
              <a:rPr lang="en-US" b="1" dirty="0">
                <a:solidFill>
                  <a:srgbClr val="222222"/>
                </a:solidFill>
                <a:latin typeface="arial" panose="020B0604020202020204" pitchFamily="34" charset="0"/>
              </a:rPr>
              <a:t>Entity Framework</a:t>
            </a:r>
            <a:r>
              <a:rPr lang="en-US" dirty="0">
                <a:solidFill>
                  <a:srgbClr val="222222"/>
                </a:solidFill>
                <a:latin typeface="arial" panose="020B0604020202020204" pitchFamily="34" charset="0"/>
              </a:rPr>
              <a:t> is an </a:t>
            </a:r>
            <a:r>
              <a:rPr lang="en-US" b="1" dirty="0">
                <a:solidFill>
                  <a:srgbClr val="222222"/>
                </a:solidFill>
                <a:latin typeface="arial" panose="020B0604020202020204" pitchFamily="34" charset="0"/>
              </a:rPr>
              <a:t>Object Relational Mapper</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ORM</a:t>
            </a:r>
            <a:r>
              <a:rPr lang="en-US" dirty="0">
                <a:solidFill>
                  <a:srgbClr val="222222"/>
                </a:solidFill>
                <a:latin typeface="arial" panose="020B0604020202020204" pitchFamily="34" charset="0"/>
              </a:rPr>
              <a:t>) which is a type of tool that simplifies </a:t>
            </a:r>
            <a:r>
              <a:rPr lang="en-US" b="1" dirty="0">
                <a:solidFill>
                  <a:srgbClr val="222222"/>
                </a:solidFill>
                <a:latin typeface="arial" panose="020B0604020202020204" pitchFamily="34" charset="0"/>
              </a:rPr>
              <a:t>mapping</a:t>
            </a:r>
            <a:r>
              <a:rPr lang="en-US" dirty="0">
                <a:solidFill>
                  <a:srgbClr val="222222"/>
                </a:solidFill>
                <a:latin typeface="arial" panose="020B0604020202020204" pitchFamily="34" charset="0"/>
              </a:rPr>
              <a:t> between </a:t>
            </a:r>
            <a:r>
              <a:rPr lang="en-US" b="1" dirty="0">
                <a:solidFill>
                  <a:srgbClr val="222222"/>
                </a:solidFill>
                <a:latin typeface="arial" panose="020B0604020202020204" pitchFamily="34" charset="0"/>
              </a:rPr>
              <a:t>objects</a:t>
            </a:r>
            <a:r>
              <a:rPr lang="en-US" dirty="0">
                <a:solidFill>
                  <a:srgbClr val="222222"/>
                </a:solidFill>
                <a:latin typeface="arial" panose="020B0604020202020204" pitchFamily="34" charset="0"/>
              </a:rPr>
              <a:t> in your software to the tables and columns of a </a:t>
            </a:r>
            <a:r>
              <a:rPr lang="en-US" b="1" dirty="0">
                <a:solidFill>
                  <a:srgbClr val="222222"/>
                </a:solidFill>
                <a:latin typeface="arial" panose="020B0604020202020204" pitchFamily="34" charset="0"/>
              </a:rPr>
              <a:t>relational</a:t>
            </a:r>
            <a:r>
              <a:rPr lang="en-US" dirty="0">
                <a:solidFill>
                  <a:srgbClr val="222222"/>
                </a:solidFill>
                <a:latin typeface="arial" panose="020B0604020202020204" pitchFamily="34" charset="0"/>
              </a:rPr>
              <a:t> database. </a:t>
            </a:r>
            <a:r>
              <a:rPr lang="en-US" b="1" dirty="0">
                <a:solidFill>
                  <a:srgbClr val="222222"/>
                </a:solidFill>
                <a:latin typeface="arial" panose="020B0604020202020204" pitchFamily="34" charset="0"/>
              </a:rPr>
              <a:t>Entity Framework</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EF</a:t>
            </a:r>
            <a:r>
              <a:rPr lang="en-US" dirty="0">
                <a:solidFill>
                  <a:srgbClr val="222222"/>
                </a:solidFill>
                <a:latin typeface="arial" panose="020B0604020202020204" pitchFamily="34" charset="0"/>
              </a:rPr>
              <a:t>) is an open source </a:t>
            </a:r>
            <a:r>
              <a:rPr lang="en-US" b="1" dirty="0">
                <a:solidFill>
                  <a:srgbClr val="222222"/>
                </a:solidFill>
                <a:latin typeface="arial" panose="020B0604020202020204" pitchFamily="34" charset="0"/>
              </a:rPr>
              <a:t>ORM framework</a:t>
            </a:r>
            <a:r>
              <a:rPr lang="en-US" dirty="0">
                <a:solidFill>
                  <a:srgbClr val="222222"/>
                </a:solidFill>
                <a:latin typeface="arial" panose="020B0604020202020204" pitchFamily="34" charset="0"/>
              </a:rPr>
              <a:t> for ADO.NET which is a part of .NET </a:t>
            </a:r>
            <a:r>
              <a:rPr lang="en-US" b="1" dirty="0">
                <a:solidFill>
                  <a:srgbClr val="222222"/>
                </a:solidFill>
                <a:latin typeface="arial" panose="020B0604020202020204" pitchFamily="34" charset="0"/>
              </a:rPr>
              <a:t>Framework</a:t>
            </a:r>
            <a:endParaRPr lang="en-IN" dirty="0"/>
          </a:p>
        </p:txBody>
      </p:sp>
      <p:sp>
        <p:nvSpPr>
          <p:cNvPr id="5" name="object 2">
            <a:extLst>
              <a:ext uri="{FF2B5EF4-FFF2-40B4-BE49-F238E27FC236}">
                <a16:creationId xmlns:a16="http://schemas.microsoft.com/office/drawing/2014/main" id="{CE537EFB-48DB-456A-B6C1-05C98103D200}"/>
              </a:ext>
            </a:extLst>
          </p:cNvPr>
          <p:cNvSpPr txBox="1">
            <a:spLocks/>
          </p:cNvSpPr>
          <p:nvPr/>
        </p:nvSpPr>
        <p:spPr bwMode="gray">
          <a:xfrm>
            <a:off x="614394" y="1173311"/>
            <a:ext cx="5678488" cy="398186"/>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IN" sz="2500" kern="0" spc="-10" dirty="0"/>
              <a:t>Object Relational Mapping (ORM)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0"/>
            <a:ext cx="5678488" cy="398186"/>
          </a:xfrm>
          <a:prstGeom prst="rect">
            <a:avLst/>
          </a:prstGeom>
        </p:spPr>
        <p:txBody>
          <a:bodyPr vert="horz" wrap="square" lIns="0" tIns="13335" rIns="0" bIns="0" rtlCol="0">
            <a:spAutoFit/>
          </a:bodyPr>
          <a:lstStyle/>
          <a:p>
            <a:pPr marL="12700">
              <a:spcBef>
                <a:spcPts val="105"/>
              </a:spcBef>
            </a:pPr>
            <a:r>
              <a:rPr sz="2500" spc="-10" dirty="0"/>
              <a:t>Entity Framework Developer</a:t>
            </a:r>
          </a:p>
        </p:txBody>
      </p:sp>
      <p:sp>
        <p:nvSpPr>
          <p:cNvPr id="3" name="object 3"/>
          <p:cNvSpPr txBox="1"/>
          <p:nvPr/>
        </p:nvSpPr>
        <p:spPr>
          <a:xfrm>
            <a:off x="762000" y="1065876"/>
            <a:ext cx="5902325" cy="1534394"/>
          </a:xfrm>
          <a:prstGeom prst="rect">
            <a:avLst/>
          </a:prstGeom>
        </p:spPr>
        <p:txBody>
          <a:bodyPr vert="horz" wrap="square" lIns="0" tIns="13335" rIns="0" bIns="0" rtlCol="0">
            <a:spAutoFit/>
          </a:bodyPr>
          <a:lstStyle/>
          <a:p>
            <a:pPr marL="12700">
              <a:spcBef>
                <a:spcPts val="105"/>
              </a:spcBef>
            </a:pPr>
            <a:r>
              <a:rPr sz="2000" spc="-5" dirty="0">
                <a:solidFill>
                  <a:schemeClr val="accent1">
                    <a:lumMod val="50000"/>
                  </a:schemeClr>
                </a:solidFill>
                <a:latin typeface="Calibri Light" panose="020F0302020204030204" pitchFamily="34" charset="0"/>
                <a:cs typeface="Calibri Light" panose="020F0302020204030204" pitchFamily="34" charset="0"/>
              </a:rPr>
              <a:t>Workflows</a:t>
            </a:r>
          </a:p>
          <a:p>
            <a:pPr>
              <a:spcBef>
                <a:spcPts val="45"/>
              </a:spcBef>
            </a:pPr>
            <a:endParaRPr sz="2000" spc="-5" dirty="0">
              <a:solidFill>
                <a:schemeClr val="accent1">
                  <a:lumMod val="50000"/>
                </a:schemeClr>
              </a:solidFill>
              <a:latin typeface="Calibri Light" panose="020F0302020204030204" pitchFamily="34" charset="0"/>
              <a:cs typeface="Calibri Light" panose="020F0302020204030204" pitchFamily="34" charset="0"/>
            </a:endParaRPr>
          </a:p>
          <a:p>
            <a:pPr marL="355600" indent="-342900">
              <a:spcBef>
                <a:spcPts val="5"/>
              </a:spcBef>
              <a:buSzPct val="76363"/>
              <a:buFont typeface="Wingdings"/>
              <a:buChar char=""/>
              <a:tabLst>
                <a:tab pos="355600" algn="l"/>
                <a:tab pos="35623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Database First (Existing Database)</a:t>
            </a:r>
          </a:p>
          <a:p>
            <a:pPr marL="756285" lvl="1" indent="-286385">
              <a:spcBef>
                <a:spcPts val="655"/>
              </a:spcBef>
              <a:buSzPct val="75000"/>
              <a:buChar char="–"/>
              <a:tabLst>
                <a:tab pos="756285" algn="l"/>
                <a:tab pos="756920"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Reverse engineer model in designer</a:t>
            </a:r>
          </a:p>
          <a:p>
            <a:pPr marL="756285" lvl="1" indent="-286385">
              <a:spcBef>
                <a:spcPts val="575"/>
              </a:spcBef>
              <a:buSzPct val="75000"/>
              <a:buChar char="–"/>
              <a:tabLst>
                <a:tab pos="756285" algn="l"/>
                <a:tab pos="756920"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Classes auto generated from model</a:t>
            </a:r>
          </a:p>
        </p:txBody>
      </p:sp>
      <p:sp>
        <p:nvSpPr>
          <p:cNvPr id="4" name="object 3">
            <a:extLst>
              <a:ext uri="{FF2B5EF4-FFF2-40B4-BE49-F238E27FC236}">
                <a16:creationId xmlns:a16="http://schemas.microsoft.com/office/drawing/2014/main" id="{41D69E7A-A656-4C4B-B89B-FA515610BC54}"/>
              </a:ext>
            </a:extLst>
          </p:cNvPr>
          <p:cNvSpPr txBox="1">
            <a:spLocks noGrp="1"/>
          </p:cNvSpPr>
          <p:nvPr>
            <p:ph idx="1"/>
          </p:nvPr>
        </p:nvSpPr>
        <p:spPr>
          <a:xfrm>
            <a:off x="685800" y="2950621"/>
            <a:ext cx="8615227" cy="2188420"/>
          </a:xfrm>
          <a:prstGeom prst="rect">
            <a:avLst/>
          </a:prstGeom>
        </p:spPr>
        <p:txBody>
          <a:bodyPr vert="horz" wrap="square" lIns="0" tIns="13335" rIns="0" bIns="0" rtlCol="0">
            <a:spAutoFit/>
          </a:bodyPr>
          <a:lstStyle/>
          <a:p>
            <a:pPr marL="0" indent="0">
              <a:lnSpc>
                <a:spcPct val="100000"/>
              </a:lnSpc>
              <a:spcBef>
                <a:spcPts val="45"/>
              </a:spcBef>
              <a:buNone/>
            </a:pPr>
            <a:endParaRPr sz="3750" dirty="0">
              <a:latin typeface="Times New Roman"/>
              <a:cs typeface="Times New Roman"/>
            </a:endParaRPr>
          </a:p>
          <a:p>
            <a:pPr marL="355600" indent="-342900">
              <a:lnSpc>
                <a:spcPct val="100000"/>
              </a:lnSpc>
              <a:spcBef>
                <a:spcPts val="5"/>
              </a:spcBef>
              <a:buSzPct val="76363"/>
              <a:buFont typeface="Wingdings"/>
              <a:buChar char=""/>
              <a:tabLst>
                <a:tab pos="355600" algn="l"/>
                <a:tab pos="356235" algn="l"/>
              </a:tabLst>
            </a:pPr>
            <a:r>
              <a:rPr sz="2000" b="0" spc="30" dirty="0">
                <a:solidFill>
                  <a:schemeClr val="accent1">
                    <a:lumMod val="50000"/>
                  </a:schemeClr>
                </a:solidFill>
                <a:latin typeface="Calibri Light" panose="020F0302020204030204" pitchFamily="34" charset="0"/>
                <a:cs typeface="Calibri Light" panose="020F0302020204030204" pitchFamily="34" charset="0"/>
              </a:rPr>
              <a:t>Code </a:t>
            </a:r>
            <a:r>
              <a:rPr sz="2000" b="0" spc="-20" dirty="0">
                <a:solidFill>
                  <a:schemeClr val="accent1">
                    <a:lumMod val="50000"/>
                  </a:schemeClr>
                </a:solidFill>
                <a:latin typeface="Calibri Light" panose="020F0302020204030204" pitchFamily="34" charset="0"/>
                <a:cs typeface="Calibri Light" panose="020F0302020204030204" pitchFamily="34" charset="0"/>
              </a:rPr>
              <a:t>First </a:t>
            </a:r>
            <a:r>
              <a:rPr sz="2000" b="0" spc="20" dirty="0">
                <a:solidFill>
                  <a:schemeClr val="accent1">
                    <a:lumMod val="50000"/>
                  </a:schemeClr>
                </a:solidFill>
                <a:latin typeface="Calibri Light" panose="020F0302020204030204" pitchFamily="34" charset="0"/>
                <a:cs typeface="Calibri Light" panose="020F0302020204030204" pitchFamily="34" charset="0"/>
              </a:rPr>
              <a:t>(</a:t>
            </a:r>
            <a:r>
              <a:rPr sz="2000" b="0" i="1" spc="20" dirty="0">
                <a:solidFill>
                  <a:schemeClr val="accent1">
                    <a:lumMod val="50000"/>
                  </a:schemeClr>
                </a:solidFill>
                <a:latin typeface="Calibri Light" panose="020F0302020204030204" pitchFamily="34" charset="0"/>
                <a:cs typeface="Calibri Light" panose="020F0302020204030204" pitchFamily="34" charset="0"/>
              </a:rPr>
              <a:t>New</a:t>
            </a:r>
            <a:r>
              <a:rPr sz="2000" b="0" i="1" spc="185" dirty="0">
                <a:solidFill>
                  <a:schemeClr val="accent1">
                    <a:lumMod val="50000"/>
                  </a:schemeClr>
                </a:solidFill>
                <a:latin typeface="Calibri Light" panose="020F0302020204030204" pitchFamily="34" charset="0"/>
                <a:cs typeface="Calibri Light" panose="020F0302020204030204" pitchFamily="34" charset="0"/>
              </a:rPr>
              <a:t> </a:t>
            </a:r>
            <a:r>
              <a:rPr sz="2000" b="0" i="1" spc="35" dirty="0">
                <a:solidFill>
                  <a:schemeClr val="accent1">
                    <a:lumMod val="50000"/>
                  </a:schemeClr>
                </a:solidFill>
                <a:latin typeface="Calibri Light" panose="020F0302020204030204" pitchFamily="34" charset="0"/>
                <a:cs typeface="Calibri Light" panose="020F0302020204030204" pitchFamily="34" charset="0"/>
              </a:rPr>
              <a:t>Database</a:t>
            </a:r>
            <a:r>
              <a:rPr sz="2000" b="0" spc="35" dirty="0">
                <a:solidFill>
                  <a:schemeClr val="accent1">
                    <a:lumMod val="50000"/>
                  </a:schemeClr>
                </a:solidFill>
                <a:latin typeface="Calibri Light" panose="020F0302020204030204" pitchFamily="34" charset="0"/>
                <a:cs typeface="Calibri Light" panose="020F0302020204030204" pitchFamily="34" charset="0"/>
              </a:rPr>
              <a:t>)</a:t>
            </a:r>
            <a:endParaRPr lang="en-US" sz="2000" b="0" spc="35" dirty="0">
              <a:solidFill>
                <a:schemeClr val="accent1">
                  <a:lumMod val="50000"/>
                </a:schemeClr>
              </a:solidFill>
              <a:latin typeface="Calibri Light" panose="020F0302020204030204" pitchFamily="34" charset="0"/>
              <a:cs typeface="Calibri Light" panose="020F0302020204030204" pitchFamily="34" charset="0"/>
            </a:endParaRPr>
          </a:p>
          <a:p>
            <a:pPr marL="355600" indent="-342900">
              <a:lnSpc>
                <a:spcPct val="100000"/>
              </a:lnSpc>
              <a:spcBef>
                <a:spcPts val="5"/>
              </a:spcBef>
              <a:buSzPct val="76363"/>
              <a:buFont typeface="Wingdings"/>
              <a:buChar char=""/>
              <a:tabLst>
                <a:tab pos="355600" algn="l"/>
                <a:tab pos="356235" algn="l"/>
              </a:tabLst>
            </a:pPr>
            <a:endParaRPr sz="2000" dirty="0">
              <a:solidFill>
                <a:schemeClr val="accent1">
                  <a:lumMod val="50000"/>
                </a:schemeClr>
              </a:solidFill>
              <a:latin typeface="Calibri Light" panose="020F0302020204030204" pitchFamily="34" charset="0"/>
              <a:cs typeface="Calibri Light" panose="020F0302020204030204" pitchFamily="34" charset="0"/>
            </a:endParaRPr>
          </a:p>
          <a:p>
            <a:pPr marL="756285" lvl="1" indent="-286385">
              <a:lnSpc>
                <a:spcPct val="100000"/>
              </a:lnSpc>
              <a:spcBef>
                <a:spcPts val="655"/>
              </a:spcBef>
              <a:buSzPct val="75000"/>
              <a:buChar char="–"/>
              <a:tabLst>
                <a:tab pos="756285" algn="l"/>
                <a:tab pos="756920" algn="l"/>
              </a:tabLst>
            </a:pPr>
            <a:r>
              <a:rPr dirty="0">
                <a:solidFill>
                  <a:schemeClr val="accent1">
                    <a:lumMod val="50000"/>
                  </a:schemeClr>
                </a:solidFill>
                <a:latin typeface="Calibri Light" panose="020F0302020204030204" pitchFamily="34" charset="0"/>
                <a:cs typeface="Calibri Light" panose="020F0302020204030204" pitchFamily="34" charset="0"/>
              </a:rPr>
              <a:t>Define </a:t>
            </a:r>
            <a:r>
              <a:rPr spc="-20" dirty="0">
                <a:solidFill>
                  <a:schemeClr val="accent1">
                    <a:lumMod val="50000"/>
                  </a:schemeClr>
                </a:solidFill>
                <a:latin typeface="Calibri Light" panose="020F0302020204030204" pitchFamily="34" charset="0"/>
                <a:cs typeface="Calibri Light" panose="020F0302020204030204" pitchFamily="34" charset="0"/>
              </a:rPr>
              <a:t>classes and </a:t>
            </a:r>
            <a:r>
              <a:rPr spc="-25" dirty="0">
                <a:solidFill>
                  <a:schemeClr val="accent1">
                    <a:lumMod val="50000"/>
                  </a:schemeClr>
                </a:solidFill>
                <a:latin typeface="Calibri Light" panose="020F0302020204030204" pitchFamily="34" charset="0"/>
                <a:cs typeface="Calibri Light" panose="020F0302020204030204" pitchFamily="34" charset="0"/>
              </a:rPr>
              <a:t>mapping </a:t>
            </a:r>
            <a:r>
              <a:rPr spc="-5" dirty="0">
                <a:solidFill>
                  <a:schemeClr val="accent1">
                    <a:lumMod val="50000"/>
                  </a:schemeClr>
                </a:solidFill>
                <a:latin typeface="Calibri Light" panose="020F0302020204030204" pitchFamily="34" charset="0"/>
                <a:cs typeface="Calibri Light" panose="020F0302020204030204" pitchFamily="34" charset="0"/>
              </a:rPr>
              <a:t>in</a:t>
            </a:r>
            <a:r>
              <a:rPr spc="315" dirty="0">
                <a:solidFill>
                  <a:schemeClr val="accent1">
                    <a:lumMod val="50000"/>
                  </a:schemeClr>
                </a:solidFill>
                <a:latin typeface="Calibri Light" panose="020F0302020204030204" pitchFamily="34" charset="0"/>
                <a:cs typeface="Calibri Light" panose="020F0302020204030204" pitchFamily="34" charset="0"/>
              </a:rPr>
              <a:t> </a:t>
            </a:r>
            <a:r>
              <a:rPr spc="-35" dirty="0">
                <a:solidFill>
                  <a:schemeClr val="accent1">
                    <a:lumMod val="50000"/>
                  </a:schemeClr>
                </a:solidFill>
                <a:latin typeface="Calibri Light" panose="020F0302020204030204" pitchFamily="34" charset="0"/>
                <a:cs typeface="Calibri Light" panose="020F0302020204030204" pitchFamily="34" charset="0"/>
              </a:rPr>
              <a:t>code</a:t>
            </a:r>
            <a:endParaRPr dirty="0">
              <a:solidFill>
                <a:schemeClr val="accent1">
                  <a:lumMod val="50000"/>
                </a:schemeClr>
              </a:solidFill>
              <a:latin typeface="Calibri Light" panose="020F0302020204030204" pitchFamily="34" charset="0"/>
              <a:cs typeface="Calibri Light" panose="020F0302020204030204" pitchFamily="34" charset="0"/>
            </a:endParaRPr>
          </a:p>
          <a:p>
            <a:pPr marL="756285" lvl="1" indent="-286385">
              <a:lnSpc>
                <a:spcPct val="100000"/>
              </a:lnSpc>
              <a:spcBef>
                <a:spcPts val="575"/>
              </a:spcBef>
              <a:buSzPct val="75000"/>
              <a:buChar char="–"/>
              <a:tabLst>
                <a:tab pos="756285" algn="l"/>
                <a:tab pos="756920" algn="l"/>
              </a:tabLst>
            </a:pPr>
            <a:r>
              <a:rPr spc="-35" dirty="0">
                <a:solidFill>
                  <a:schemeClr val="accent1">
                    <a:lumMod val="50000"/>
                  </a:schemeClr>
                </a:solidFill>
                <a:latin typeface="Calibri Light" panose="020F0302020204030204" pitchFamily="34" charset="0"/>
                <a:cs typeface="Calibri Light" panose="020F0302020204030204" pitchFamily="34" charset="0"/>
              </a:rPr>
              <a:t>Database </a:t>
            </a:r>
            <a:r>
              <a:rPr spc="-25" dirty="0">
                <a:solidFill>
                  <a:schemeClr val="accent1">
                    <a:lumMod val="50000"/>
                  </a:schemeClr>
                </a:solidFill>
                <a:latin typeface="Calibri Light" panose="020F0302020204030204" pitchFamily="34" charset="0"/>
                <a:cs typeface="Calibri Light" panose="020F0302020204030204" pitchFamily="34" charset="0"/>
              </a:rPr>
              <a:t>created </a:t>
            </a:r>
            <a:r>
              <a:rPr spc="5" dirty="0">
                <a:solidFill>
                  <a:schemeClr val="accent1">
                    <a:lumMod val="50000"/>
                  </a:schemeClr>
                </a:solidFill>
                <a:latin typeface="Calibri Light" panose="020F0302020204030204" pitchFamily="34" charset="0"/>
                <a:cs typeface="Calibri Light" panose="020F0302020204030204" pitchFamily="34" charset="0"/>
              </a:rPr>
              <a:t>from</a:t>
            </a:r>
            <a:r>
              <a:rPr spc="-290" dirty="0">
                <a:solidFill>
                  <a:schemeClr val="accent1">
                    <a:lumMod val="50000"/>
                  </a:schemeClr>
                </a:solidFill>
                <a:latin typeface="Calibri Light" panose="020F0302020204030204" pitchFamily="34" charset="0"/>
                <a:cs typeface="Calibri Light" panose="020F0302020204030204" pitchFamily="34" charset="0"/>
              </a:rPr>
              <a:t> </a:t>
            </a:r>
            <a:r>
              <a:rPr spc="-35" dirty="0">
                <a:solidFill>
                  <a:schemeClr val="accent1">
                    <a:lumMod val="50000"/>
                  </a:schemeClr>
                </a:solidFill>
                <a:latin typeface="Calibri Light" panose="020F0302020204030204" pitchFamily="34" charset="0"/>
                <a:cs typeface="Calibri Light" panose="020F0302020204030204" pitchFamily="34" charset="0"/>
              </a:rPr>
              <a:t>Model</a:t>
            </a:r>
            <a:endParaRPr dirty="0">
              <a:solidFill>
                <a:schemeClr val="accent1">
                  <a:lumMod val="50000"/>
                </a:schemeClr>
              </a:solidFill>
              <a:latin typeface="Calibri Light" panose="020F0302020204030204" pitchFamily="34" charset="0"/>
              <a:cs typeface="Calibri Light" panose="020F0302020204030204" pitchFamily="34" charset="0"/>
            </a:endParaRPr>
          </a:p>
          <a:p>
            <a:pPr marL="756285" lvl="1" indent="-286385">
              <a:lnSpc>
                <a:spcPct val="100000"/>
              </a:lnSpc>
              <a:spcBef>
                <a:spcPts val="575"/>
              </a:spcBef>
              <a:buSzPct val="75000"/>
              <a:buChar char="–"/>
              <a:tabLst>
                <a:tab pos="756285" algn="l"/>
                <a:tab pos="756920" algn="l"/>
              </a:tabLst>
            </a:pPr>
            <a:r>
              <a:rPr spc="-5" dirty="0">
                <a:solidFill>
                  <a:schemeClr val="accent1">
                    <a:lumMod val="50000"/>
                  </a:schemeClr>
                </a:solidFill>
                <a:latin typeface="Calibri Light" panose="020F0302020204030204" pitchFamily="34" charset="0"/>
                <a:cs typeface="Calibri Light" panose="020F0302020204030204" pitchFamily="34" charset="0"/>
              </a:rPr>
              <a:t>Use </a:t>
            </a:r>
            <a:r>
              <a:rPr spc="-15" dirty="0">
                <a:solidFill>
                  <a:schemeClr val="accent1">
                    <a:lumMod val="50000"/>
                  </a:schemeClr>
                </a:solidFill>
                <a:latin typeface="Calibri Light" panose="020F0302020204030204" pitchFamily="34" charset="0"/>
                <a:cs typeface="Calibri Light" panose="020F0302020204030204" pitchFamily="34" charset="0"/>
              </a:rPr>
              <a:t>Migrations </a:t>
            </a:r>
            <a:r>
              <a:rPr dirty="0">
                <a:solidFill>
                  <a:schemeClr val="accent1">
                    <a:lumMod val="50000"/>
                  </a:schemeClr>
                </a:solidFill>
                <a:latin typeface="Calibri Light" panose="020F0302020204030204" pitchFamily="34" charset="0"/>
                <a:cs typeface="Calibri Light" panose="020F0302020204030204" pitchFamily="34" charset="0"/>
              </a:rPr>
              <a:t>to </a:t>
            </a:r>
            <a:r>
              <a:rPr spc="-50" dirty="0">
                <a:solidFill>
                  <a:schemeClr val="accent1">
                    <a:lumMod val="50000"/>
                  </a:schemeClr>
                </a:solidFill>
                <a:latin typeface="Calibri Light" panose="020F0302020204030204" pitchFamily="34" charset="0"/>
                <a:cs typeface="Calibri Light" panose="020F0302020204030204" pitchFamily="34" charset="0"/>
              </a:rPr>
              <a:t>evolve </a:t>
            </a:r>
            <a:r>
              <a:rPr spc="5" dirty="0">
                <a:solidFill>
                  <a:schemeClr val="accent1">
                    <a:lumMod val="50000"/>
                  </a:schemeClr>
                </a:solidFill>
                <a:latin typeface="Calibri Light" panose="020F0302020204030204" pitchFamily="34" charset="0"/>
                <a:cs typeface="Calibri Light" panose="020F0302020204030204" pitchFamily="34" charset="0"/>
              </a:rPr>
              <a:t>the</a:t>
            </a:r>
            <a:r>
              <a:rPr spc="-215" dirty="0">
                <a:solidFill>
                  <a:schemeClr val="accent1">
                    <a:lumMod val="50000"/>
                  </a:schemeClr>
                </a:solidFill>
                <a:latin typeface="Calibri Light" panose="020F0302020204030204" pitchFamily="34" charset="0"/>
                <a:cs typeface="Calibri Light" panose="020F0302020204030204" pitchFamily="34" charset="0"/>
              </a:rPr>
              <a:t> </a:t>
            </a:r>
            <a:r>
              <a:rPr spc="-35" dirty="0">
                <a:solidFill>
                  <a:schemeClr val="accent1">
                    <a:lumMod val="50000"/>
                  </a:schemeClr>
                </a:solidFill>
                <a:latin typeface="Calibri Light" panose="020F0302020204030204" pitchFamily="34" charset="0"/>
                <a:cs typeface="Calibri Light" panose="020F0302020204030204" pitchFamily="34" charset="0"/>
              </a:rPr>
              <a:t>model</a:t>
            </a:r>
            <a:endParaRPr dirty="0">
              <a:solidFill>
                <a:schemeClr val="accent1">
                  <a:lumMod val="50000"/>
                </a:schemeClr>
              </a:solidFill>
              <a:latin typeface="Calibri Light" panose="020F0302020204030204" pitchFamily="34" charset="0"/>
              <a:cs typeface="Calibri Light" panose="020F0302020204030204" pitchFamily="34" charset="0"/>
            </a:endParaRPr>
          </a:p>
        </p:txBody>
      </p:sp>
    </p:spTree>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LTI PPT Template</Template>
  <TotalTime>1</TotalTime>
  <Words>509</Words>
  <Application>Microsoft Office PowerPoint</Application>
  <PresentationFormat>On-screen Show (4:3)</PresentationFormat>
  <Paragraphs>51</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Arial</vt:lpstr>
      <vt:lpstr>Calibri</vt:lpstr>
      <vt:lpstr>Calibri Light</vt:lpstr>
      <vt:lpstr>Symbol</vt:lpstr>
      <vt:lpstr>Times New Roman</vt:lpstr>
      <vt:lpstr>Verdana</vt:lpstr>
      <vt:lpstr>Wingdings</vt:lpstr>
      <vt:lpstr>L&amp;T Infotech</vt:lpstr>
      <vt:lpstr>Custom Design</vt:lpstr>
      <vt:lpstr>Entity Framework</vt:lpstr>
      <vt:lpstr>Entity Framework – What?</vt:lpstr>
      <vt:lpstr>EF Architecture </vt:lpstr>
      <vt:lpstr>Creating Entity Data Model </vt:lpstr>
      <vt:lpstr>DbContext</vt:lpstr>
      <vt:lpstr>Types of Entity </vt:lpstr>
      <vt:lpstr>Entity Lifecycle </vt:lpstr>
      <vt:lpstr>Model Binding</vt:lpstr>
      <vt:lpstr>Entity Framework Developer</vt:lpstr>
      <vt:lpstr>Entity Framework Developer</vt:lpstr>
      <vt:lpstr>DbSet&lt;TEntity&gt;</vt:lpstr>
      <vt:lpstr>Creating Unit Testable Applications in ASP.NET MVC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Iswarya Karthik</cp:lastModifiedBy>
  <cp:revision>10</cp:revision>
  <dcterms:created xsi:type="dcterms:W3CDTF">2018-03-13T04:50:19Z</dcterms:created>
  <dcterms:modified xsi:type="dcterms:W3CDTF">2019-09-18T09:39:59Z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2016-11-17T00:00:00Z</vt:filetime>
  </property>
  <property fmtid="{D5CDD505-2E9C-101B-9397-08002B2CF9AE}" pid="3" name="Creator">
    <vt:lpwstr>Microsoft® PowerPoint® 2013</vt:lpwstr>
  </property>
  <property fmtid="{D5CDD505-2E9C-101B-9397-08002B2CF9AE}" pid="4" name="LastSaved">
    <vt:filetime>2018-03-13T00:00:00Z</vt:filetime>
  </property>
</Properties>
</file>