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6" r:id="rId2"/>
  </p:sldMasterIdLst>
  <p:sldIdLst>
    <p:sldId id="262" r:id="rId3"/>
    <p:sldId id="257" r:id="rId4"/>
    <p:sldId id="258" r:id="rId5"/>
    <p:sldId id="259" r:id="rId6"/>
    <p:sldId id="260" r:id="rId7"/>
    <p:sldId id="261" r:id="rId8"/>
    <p:sldId id="264" r:id="rId9"/>
    <p:sldId id="263" r:id="rId10"/>
    <p:sldId id="265"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4306924"/>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7650" y="6082521"/>
            <a:ext cx="1369306"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3247" y="356634"/>
            <a:ext cx="689056" cy="68082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335" y="356633"/>
            <a:ext cx="864729" cy="839752"/>
          </a:xfrm>
          <a:prstGeom prst="rect">
            <a:avLst/>
          </a:prstGeom>
        </p:spPr>
      </p:pic>
    </p:spTree>
    <p:extLst>
      <p:ext uri="{BB962C8B-B14F-4D97-AF65-F5344CB8AC3E}">
        <p14:creationId xmlns:p14="http://schemas.microsoft.com/office/powerpoint/2010/main" val="301576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6183"/>
          </a:xfrm>
          <a:prstGeom prst="rect">
            <a:avLst/>
          </a:prstGeom>
        </p:spPr>
        <p:txBody>
          <a:bodyPr/>
          <a:lstStyle/>
          <a:p>
            <a:fld id="{14E39C5E-3938-484F-9F2C-43A53F2F2C23}" type="datetimeFigureOut">
              <a:rPr lang="en-US" smtClean="0"/>
              <a:t>9/18/2019</a:t>
            </a:fld>
            <a:endParaRPr lang="en-US"/>
          </a:p>
        </p:txBody>
      </p:sp>
      <p:sp>
        <p:nvSpPr>
          <p:cNvPr id="3" name="Footer Placeholder 2"/>
          <p:cNvSpPr>
            <a:spLocks noGrp="1"/>
          </p:cNvSpPr>
          <p:nvPr>
            <p:ph type="ftr" sz="quarter" idx="11"/>
          </p:nvPr>
        </p:nvSpPr>
        <p:spPr>
          <a:xfrm>
            <a:off x="3028950" y="6356351"/>
            <a:ext cx="30861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36742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1253630"/>
            <a:ext cx="8615227"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56376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84926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6511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86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8"/>
            <a:ext cx="5678488" cy="242374"/>
          </a:xfrm>
        </p:spPr>
        <p:txBody>
          <a:bodyPr/>
          <a:lstStyle>
            <a:lvl1pPr>
              <a:defRPr sz="157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131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5101" y="76201"/>
            <a:ext cx="5657851" cy="384721"/>
          </a:xfrm>
        </p:spPr>
        <p:txBody>
          <a:bodyPr/>
          <a:lstStyle/>
          <a:p>
            <a:r>
              <a:rPr lang="en-US"/>
              <a:t>Click to edit Master title style</a:t>
            </a:r>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98970" y="1371601"/>
            <a:ext cx="3946525" cy="223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98970" y="3759202"/>
            <a:ext cx="3946525" cy="2236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7" name="Rectangle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98253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01" y="76201"/>
            <a:ext cx="5721351" cy="384721"/>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70" y="1371602"/>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6" name="Footer Placeholder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317880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4925" y="6616700"/>
            <a:ext cx="3951288" cy="196851"/>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121822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73206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6115" y="2381049"/>
            <a:ext cx="2191771" cy="2095903"/>
          </a:xfrm>
          <a:prstGeom prst="rect">
            <a:avLst/>
          </a:prstGeom>
        </p:spPr>
      </p:pic>
    </p:spTree>
    <p:extLst>
      <p:ext uri="{BB962C8B-B14F-4D97-AF65-F5344CB8AC3E}">
        <p14:creationId xmlns:p14="http://schemas.microsoft.com/office/powerpoint/2010/main" val="3083136281"/>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jqueryvalidation.org/"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415498"/>
          </a:xfrm>
        </p:spPr>
        <p:txBody>
          <a:bodyPr/>
          <a:lstStyle/>
          <a:p>
            <a:r>
              <a:rPr lang="en-US" spc="10" dirty="0"/>
              <a:t>Model </a:t>
            </a:r>
            <a:r>
              <a:rPr lang="en-US" spc="-35" dirty="0"/>
              <a:t>Validation</a:t>
            </a:r>
            <a:endParaRPr lang="en-US" dirty="0"/>
          </a:p>
        </p:txBody>
      </p:sp>
      <p:sp>
        <p:nvSpPr>
          <p:cNvPr id="5" name="Subtitle 4"/>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6333490" cy="428964"/>
          </a:xfrm>
          <a:prstGeom prst="rect">
            <a:avLst/>
          </a:prstGeom>
        </p:spPr>
        <p:txBody>
          <a:bodyPr vert="horz" wrap="square" lIns="0" tIns="13335" rIns="0" bIns="0" rtlCol="0">
            <a:spAutoFit/>
          </a:bodyPr>
          <a:lstStyle/>
          <a:p>
            <a:pPr marL="12700">
              <a:lnSpc>
                <a:spcPct val="100000"/>
              </a:lnSpc>
              <a:spcBef>
                <a:spcPts val="105"/>
              </a:spcBef>
            </a:pPr>
            <a:r>
              <a:rPr sz="2700" spc="10" dirty="0"/>
              <a:t>Using Validation Annotations</a:t>
            </a:r>
          </a:p>
        </p:txBody>
      </p:sp>
      <p:sp>
        <p:nvSpPr>
          <p:cNvPr id="3" name="object 3"/>
          <p:cNvSpPr txBox="1"/>
          <p:nvPr/>
        </p:nvSpPr>
        <p:spPr>
          <a:xfrm>
            <a:off x="914400" y="1423686"/>
            <a:ext cx="3328035" cy="1401024"/>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Required</a:t>
            </a: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lnSpc>
                <a:spcPct val="100000"/>
              </a:lnSpc>
              <a:spcBef>
                <a:spcPts val="755"/>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StringLength</a:t>
            </a: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lnSpc>
                <a:spcPct val="100000"/>
              </a:lnSpc>
              <a:spcBef>
                <a:spcPts val="755"/>
              </a:spcBef>
              <a:buSzPct val="76363"/>
              <a:buFont typeface="Wingdings"/>
              <a:buChar char=""/>
              <a:tabLst>
                <a:tab pos="355600" algn="l"/>
                <a:tab pos="356235" algn="l"/>
              </a:tabLst>
            </a:pPr>
            <a:r>
              <a:rPr sz="1600" dirty="0">
                <a:solidFill>
                  <a:schemeClr val="accent1">
                    <a:lumMod val="50000"/>
                  </a:schemeClr>
                </a:solidFill>
                <a:latin typeface="Calibri Light" panose="020F0302020204030204" pitchFamily="34" charset="0"/>
                <a:cs typeface="Calibri Light" panose="020F0302020204030204" pitchFamily="34" charset="0"/>
              </a:rPr>
              <a:t>RegularExpression</a:t>
            </a:r>
          </a:p>
          <a:p>
            <a:pPr marL="355600" indent="-342900">
              <a:lnSpc>
                <a:spcPct val="100000"/>
              </a:lnSpc>
              <a:spcBef>
                <a:spcPts val="755"/>
              </a:spcBef>
              <a:buSzPct val="76363"/>
              <a:buFont typeface="Wingdings"/>
              <a:buChar char=""/>
              <a:tabLst>
                <a:tab pos="355600" algn="l"/>
                <a:tab pos="356235"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Range</a:t>
            </a:r>
            <a:endParaRPr sz="1600" dirty="0">
              <a:solidFill>
                <a:schemeClr val="accent1">
                  <a:lumMod val="50000"/>
                </a:schemeClr>
              </a:solidFill>
              <a:latin typeface="Calibri Light" panose="020F0302020204030204" pitchFamily="34" charset="0"/>
              <a:cs typeface="Calibri Light" panose="020F0302020204030204" pitchFamily="34" charset="0"/>
            </a:endParaRPr>
          </a:p>
        </p:txBody>
      </p:sp>
      <p:sp>
        <p:nvSpPr>
          <p:cNvPr id="4" name="object 2">
            <a:extLst>
              <a:ext uri="{FF2B5EF4-FFF2-40B4-BE49-F238E27FC236}">
                <a16:creationId xmlns:a16="http://schemas.microsoft.com/office/drawing/2014/main" id="{430C5082-1C4C-43F6-B9AB-2DC12632FCC0}"/>
              </a:ext>
            </a:extLst>
          </p:cNvPr>
          <p:cNvSpPr txBox="1">
            <a:spLocks/>
          </p:cNvSpPr>
          <p:nvPr/>
        </p:nvSpPr>
        <p:spPr bwMode="gray">
          <a:xfrm>
            <a:off x="502285" y="3286032"/>
            <a:ext cx="6395720" cy="428964"/>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700" kern="0" spc="10"/>
              <a:t>Validation and Model Binding</a:t>
            </a:r>
            <a:endParaRPr lang="en-IN" sz="2700" kern="0" spc="10" dirty="0"/>
          </a:p>
        </p:txBody>
      </p:sp>
      <p:sp>
        <p:nvSpPr>
          <p:cNvPr id="5" name="object 3">
            <a:extLst>
              <a:ext uri="{FF2B5EF4-FFF2-40B4-BE49-F238E27FC236}">
                <a16:creationId xmlns:a16="http://schemas.microsoft.com/office/drawing/2014/main" id="{4CC32B02-D33B-4632-B1CB-F7898EDDC8F9}"/>
              </a:ext>
            </a:extLst>
          </p:cNvPr>
          <p:cNvSpPr txBox="1"/>
          <p:nvPr/>
        </p:nvSpPr>
        <p:spPr>
          <a:xfrm>
            <a:off x="898967" y="4213936"/>
            <a:ext cx="7751445" cy="1272783"/>
          </a:xfrm>
          <a:prstGeom prst="rect">
            <a:avLst/>
          </a:prstGeom>
        </p:spPr>
        <p:txBody>
          <a:bodyPr vert="horz" wrap="square" lIns="0" tIns="107314" rIns="0" bIns="0" rtlCol="0">
            <a:spAutoFit/>
          </a:bodyPr>
          <a:lstStyle/>
          <a:p>
            <a:pPr marL="355600" indent="-342900">
              <a:spcBef>
                <a:spcPts val="844"/>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Validations</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run implicitly during model binding</a:t>
            </a:r>
          </a:p>
          <a:p>
            <a:pPr marL="355600" marR="198755" indent="-342900">
              <a:spcBef>
                <a:spcPts val="675"/>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Model Binder uses the model metadata to get  all the validators</a:t>
            </a:r>
          </a:p>
          <a:p>
            <a:pPr marL="355600" marR="5080" indent="-342900">
              <a:spcBef>
                <a:spcPts val="715"/>
              </a:spcBef>
              <a:buSzPct val="76363"/>
              <a:buFont typeface="Wingdings"/>
              <a:buChar char=""/>
              <a:tabLst>
                <a:tab pos="355600" algn="l"/>
                <a:tab pos="356235" algn="l"/>
              </a:tabLst>
            </a:pPr>
            <a:r>
              <a:rPr sz="1600" spc="-5" dirty="0" err="1">
                <a:solidFill>
                  <a:schemeClr val="accent1">
                    <a:lumMod val="50000"/>
                  </a:schemeClr>
                </a:solidFill>
                <a:latin typeface="Calibri Light" panose="020F0302020204030204" pitchFamily="34" charset="0"/>
                <a:cs typeface="Calibri Light" panose="020F0302020204030204" pitchFamily="34" charset="0"/>
              </a:rPr>
              <a:t>DataAnnotations</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err="1">
                <a:solidFill>
                  <a:schemeClr val="accent1">
                    <a:lumMod val="50000"/>
                  </a:schemeClr>
                </a:solidFill>
                <a:latin typeface="Calibri Light" panose="020F0302020204030204" pitchFamily="34" charset="0"/>
                <a:cs typeface="Calibri Light" panose="020F0302020204030204" pitchFamily="34" charset="0"/>
              </a:rPr>
              <a:t>ModelValidator</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can find all the  validation</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attributes</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and execute the logic  inside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2E17D-2210-458D-A898-35F90B0E3A85}"/>
              </a:ext>
            </a:extLst>
          </p:cNvPr>
          <p:cNvSpPr>
            <a:spLocks noGrp="1"/>
          </p:cNvSpPr>
          <p:nvPr>
            <p:ph type="title"/>
          </p:nvPr>
        </p:nvSpPr>
        <p:spPr>
          <a:xfrm>
            <a:off x="457200" y="304800"/>
            <a:ext cx="5678488" cy="533400"/>
          </a:xfrm>
        </p:spPr>
        <p:txBody>
          <a:bodyPr/>
          <a:lstStyle/>
          <a:p>
            <a:r>
              <a:rPr lang="en-IN" dirty="0"/>
              <a:t>Validation HTML Helpers   </a:t>
            </a:r>
          </a:p>
        </p:txBody>
      </p:sp>
      <p:sp>
        <p:nvSpPr>
          <p:cNvPr id="5" name="Rectangle 4">
            <a:extLst>
              <a:ext uri="{FF2B5EF4-FFF2-40B4-BE49-F238E27FC236}">
                <a16:creationId xmlns:a16="http://schemas.microsoft.com/office/drawing/2014/main" id="{6D821B44-7819-46D4-AE83-1DE1FB2016D0}"/>
              </a:ext>
            </a:extLst>
          </p:cNvPr>
          <p:cNvSpPr/>
          <p:nvPr/>
        </p:nvSpPr>
        <p:spPr>
          <a:xfrm>
            <a:off x="457200" y="990600"/>
            <a:ext cx="8534400" cy="923330"/>
          </a:xfrm>
          <a:prstGeom prst="rect">
            <a:avLst/>
          </a:prstGeom>
        </p:spPr>
        <p:txBody>
          <a:bodyPr wrap="square">
            <a:spAutoFit/>
          </a:bodyPr>
          <a:lstStyle/>
          <a:p>
            <a:pPr algn="just"/>
            <a:r>
              <a:rPr lang="en-US" dirty="0">
                <a:solidFill>
                  <a:srgbClr val="181717"/>
                </a:solidFill>
                <a:latin typeface="Verdana" panose="020B0604030504040204" pitchFamily="34" charset="0"/>
              </a:rPr>
              <a:t>The </a:t>
            </a:r>
            <a:r>
              <a:rPr lang="en-US" dirty="0" err="1">
                <a:solidFill>
                  <a:srgbClr val="181717"/>
                </a:solidFill>
                <a:latin typeface="Verdana" panose="020B0604030504040204" pitchFamily="34" charset="0"/>
              </a:rPr>
              <a:t>Html.ValidationMessage</a:t>
            </a:r>
            <a:r>
              <a:rPr lang="en-US" dirty="0">
                <a:solidFill>
                  <a:srgbClr val="181717"/>
                </a:solidFill>
                <a:latin typeface="Verdana" panose="020B0604030504040204" pitchFamily="34" charset="0"/>
              </a:rPr>
              <a:t>() is an extension method, that is a loosely typed method. It displays a validation message if an error exists for the specified field in the </a:t>
            </a:r>
            <a:r>
              <a:rPr lang="en-US" dirty="0" err="1">
                <a:solidFill>
                  <a:srgbClr val="181717"/>
                </a:solidFill>
                <a:latin typeface="Verdana" panose="020B0604030504040204" pitchFamily="34" charset="0"/>
              </a:rPr>
              <a:t>ModelStateDictionary</a:t>
            </a:r>
            <a:r>
              <a:rPr lang="en-US" dirty="0">
                <a:solidFill>
                  <a:srgbClr val="181717"/>
                </a:solidFill>
                <a:latin typeface="Verdana" panose="020B0604030504040204" pitchFamily="34" charset="0"/>
              </a:rPr>
              <a:t> object</a:t>
            </a:r>
            <a:endParaRPr lang="en-IN" dirty="0"/>
          </a:p>
        </p:txBody>
      </p:sp>
      <p:sp>
        <p:nvSpPr>
          <p:cNvPr id="6" name="Rectangle 5">
            <a:extLst>
              <a:ext uri="{FF2B5EF4-FFF2-40B4-BE49-F238E27FC236}">
                <a16:creationId xmlns:a16="http://schemas.microsoft.com/office/drawing/2014/main" id="{E2EB5806-B40E-4F26-A2D1-D3FD38F2441C}"/>
              </a:ext>
            </a:extLst>
          </p:cNvPr>
          <p:cNvSpPr/>
          <p:nvPr/>
        </p:nvSpPr>
        <p:spPr>
          <a:xfrm>
            <a:off x="609600" y="2438400"/>
            <a:ext cx="7696200" cy="1200329"/>
          </a:xfrm>
          <a:prstGeom prst="rect">
            <a:avLst/>
          </a:prstGeom>
        </p:spPr>
        <p:txBody>
          <a:bodyPr wrap="square">
            <a:spAutoFit/>
          </a:bodyPr>
          <a:lstStyle/>
          <a:p>
            <a:r>
              <a:rPr lang="en-IN" dirty="0">
                <a:solidFill>
                  <a:srgbClr val="000000"/>
                </a:solidFill>
                <a:latin typeface="SFMono-Regular"/>
              </a:rPr>
              <a:t>SYNTAX:</a:t>
            </a:r>
          </a:p>
          <a:p>
            <a:endParaRPr lang="en-IN" dirty="0">
              <a:solidFill>
                <a:srgbClr val="000000"/>
              </a:solidFill>
              <a:latin typeface="SFMono-Regular"/>
            </a:endParaRPr>
          </a:p>
          <a:p>
            <a:r>
              <a:rPr lang="en-IN" dirty="0" err="1">
                <a:solidFill>
                  <a:srgbClr val="000000"/>
                </a:solidFill>
                <a:latin typeface="SFMono-Regular"/>
              </a:rPr>
              <a:t>MvcHtmlString</a:t>
            </a:r>
            <a:r>
              <a:rPr lang="en-IN" dirty="0">
                <a:solidFill>
                  <a:srgbClr val="000000"/>
                </a:solidFill>
                <a:latin typeface="SFMono-Regular"/>
              </a:rPr>
              <a:t> </a:t>
            </a:r>
            <a:r>
              <a:rPr lang="en-IN" dirty="0" err="1">
                <a:solidFill>
                  <a:srgbClr val="000000"/>
                </a:solidFill>
                <a:latin typeface="SFMono-Regular"/>
              </a:rPr>
              <a:t>ValidateMessage</a:t>
            </a:r>
            <a:r>
              <a:rPr lang="en-IN" dirty="0">
                <a:solidFill>
                  <a:srgbClr val="000000"/>
                </a:solidFill>
                <a:latin typeface="SFMono-Regular"/>
              </a:rPr>
              <a:t>(string </a:t>
            </a:r>
            <a:r>
              <a:rPr lang="en-IN" dirty="0" err="1">
                <a:solidFill>
                  <a:srgbClr val="000000"/>
                </a:solidFill>
                <a:latin typeface="SFMono-Regular"/>
              </a:rPr>
              <a:t>modelName</a:t>
            </a:r>
            <a:r>
              <a:rPr lang="en-IN" dirty="0">
                <a:solidFill>
                  <a:srgbClr val="000000"/>
                </a:solidFill>
                <a:latin typeface="SFMono-Regular"/>
              </a:rPr>
              <a:t>, string </a:t>
            </a:r>
            <a:r>
              <a:rPr lang="en-IN" dirty="0" err="1">
                <a:solidFill>
                  <a:srgbClr val="000000"/>
                </a:solidFill>
                <a:latin typeface="SFMono-Regular"/>
              </a:rPr>
              <a:t>validationMessage</a:t>
            </a:r>
            <a:r>
              <a:rPr lang="en-IN" dirty="0">
                <a:solidFill>
                  <a:srgbClr val="000000"/>
                </a:solidFill>
                <a:latin typeface="SFMono-Regular"/>
              </a:rPr>
              <a:t>, object </a:t>
            </a:r>
            <a:r>
              <a:rPr lang="en-IN" dirty="0" err="1">
                <a:solidFill>
                  <a:srgbClr val="000000"/>
                </a:solidFill>
                <a:latin typeface="SFMono-Regular"/>
              </a:rPr>
              <a:t>htmlAttributes</a:t>
            </a:r>
            <a:r>
              <a:rPr lang="en-IN" dirty="0">
                <a:solidFill>
                  <a:srgbClr val="000000"/>
                </a:solidFill>
                <a:latin typeface="SFMono-Regular"/>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2472055" cy="428964"/>
          </a:xfrm>
          <a:prstGeom prst="rect">
            <a:avLst/>
          </a:prstGeom>
        </p:spPr>
        <p:txBody>
          <a:bodyPr vert="horz" wrap="square" lIns="0" tIns="13335" rIns="0" bIns="0" rtlCol="0">
            <a:spAutoFit/>
          </a:bodyPr>
          <a:lstStyle/>
          <a:p>
            <a:pPr marL="12700">
              <a:spcBef>
                <a:spcPts val="105"/>
              </a:spcBef>
            </a:pPr>
            <a:r>
              <a:rPr sz="2700" spc="10" dirty="0"/>
              <a:t>ModelState</a:t>
            </a:r>
          </a:p>
        </p:txBody>
      </p:sp>
      <p:sp>
        <p:nvSpPr>
          <p:cNvPr id="3" name="object 3"/>
          <p:cNvSpPr txBox="1"/>
          <p:nvPr/>
        </p:nvSpPr>
        <p:spPr>
          <a:xfrm>
            <a:off x="609600" y="1371600"/>
            <a:ext cx="7752080" cy="597856"/>
          </a:xfrm>
          <a:prstGeom prst="rect">
            <a:avLst/>
          </a:prstGeom>
        </p:spPr>
        <p:txBody>
          <a:bodyPr vert="horz" wrap="square" lIns="0" tIns="5715" rIns="0" bIns="0" rtlCol="0">
            <a:spAutoFit/>
          </a:bodyPr>
          <a:lstStyle/>
          <a:p>
            <a:pPr marL="355600" marR="727710" indent="-342900">
              <a:lnSpc>
                <a:spcPct val="102400"/>
              </a:lnSpc>
              <a:spcBef>
                <a:spcPts val="45"/>
              </a:spcBef>
              <a:buSzPct val="76363"/>
              <a:buFont typeface="Wingdings"/>
              <a:buChar char=""/>
              <a:tabLst>
                <a:tab pos="355600" algn="l"/>
                <a:tab pos="356235" algn="l"/>
                <a:tab pos="215836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ModelState contains the values and errors  associated</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with each property</a:t>
            </a:r>
          </a:p>
          <a:p>
            <a:pPr marL="355600" marR="5080" indent="-342900">
              <a:lnSpc>
                <a:spcPct val="102400"/>
              </a:lnSpc>
              <a:spcBef>
                <a:spcPts val="680"/>
              </a:spcBef>
              <a:buSzPct val="76363"/>
              <a:buFont typeface="Wingdings"/>
              <a:buChar char=""/>
              <a:tabLst>
                <a:tab pos="355600" algn="l"/>
                <a:tab pos="356235" algn="l"/>
                <a:tab pos="6649084"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In case of errors the </a:t>
            </a:r>
            <a:r>
              <a:rPr sz="1600" spc="-5" dirty="0" err="1">
                <a:solidFill>
                  <a:schemeClr val="accent1">
                    <a:lumMod val="50000"/>
                  </a:schemeClr>
                </a:solidFill>
                <a:latin typeface="Calibri Light" panose="020F0302020204030204" pitchFamily="34" charset="0"/>
                <a:cs typeface="Calibri Light" panose="020F0302020204030204" pitchFamily="34" charset="0"/>
              </a:rPr>
              <a:t>ModelState</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.is</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Valid</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returns  a false</a:t>
            </a:r>
          </a:p>
        </p:txBody>
      </p:sp>
      <p:sp>
        <p:nvSpPr>
          <p:cNvPr id="4" name="object 2">
            <a:extLst>
              <a:ext uri="{FF2B5EF4-FFF2-40B4-BE49-F238E27FC236}">
                <a16:creationId xmlns:a16="http://schemas.microsoft.com/office/drawing/2014/main" id="{FA86FAFA-D9BA-4805-BB59-5AE922859F8D}"/>
              </a:ext>
            </a:extLst>
          </p:cNvPr>
          <p:cNvSpPr txBox="1">
            <a:spLocks/>
          </p:cNvSpPr>
          <p:nvPr/>
        </p:nvSpPr>
        <p:spPr bwMode="gray">
          <a:xfrm>
            <a:off x="512376" y="2667000"/>
            <a:ext cx="3978910" cy="428964"/>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700" kern="0" spc="10"/>
              <a:t>Controller Actions</a:t>
            </a:r>
            <a:endParaRPr lang="en-IN" sz="2700" kern="0" spc="10" dirty="0"/>
          </a:p>
        </p:txBody>
      </p:sp>
      <p:sp>
        <p:nvSpPr>
          <p:cNvPr id="5" name="object 3">
            <a:extLst>
              <a:ext uri="{FF2B5EF4-FFF2-40B4-BE49-F238E27FC236}">
                <a16:creationId xmlns:a16="http://schemas.microsoft.com/office/drawing/2014/main" id="{20EEBF41-A372-48D1-8FF1-5B6706BB8152}"/>
              </a:ext>
            </a:extLst>
          </p:cNvPr>
          <p:cNvSpPr txBox="1">
            <a:spLocks noGrp="1"/>
          </p:cNvSpPr>
          <p:nvPr>
            <p:ph idx="1"/>
          </p:nvPr>
        </p:nvSpPr>
        <p:spPr>
          <a:xfrm>
            <a:off x="512376" y="3657600"/>
            <a:ext cx="8615227" cy="589200"/>
          </a:xfrm>
          <a:prstGeom prst="rect">
            <a:avLst/>
          </a:prstGeom>
        </p:spPr>
        <p:txBody>
          <a:bodyPr vert="horz" wrap="square" lIns="0" tIns="5715" rIns="0" bIns="0" rtlCol="0">
            <a:spAutoFit/>
          </a:bodyPr>
          <a:lstStyle/>
          <a:p>
            <a:pPr marL="355600" marR="45085" indent="-342900" defTabSz="914400">
              <a:lnSpc>
                <a:spcPct val="102400"/>
              </a:lnSpc>
              <a:spcBef>
                <a:spcPts val="45"/>
              </a:spcBef>
              <a:buSzPct val="76363"/>
              <a:buFont typeface="Wingdings"/>
              <a:buChar char=""/>
              <a:tabLst>
                <a:tab pos="817244" algn="l"/>
                <a:tab pos="817880" algn="l"/>
                <a:tab pos="3154680" algn="l"/>
                <a:tab pos="5452745" algn="l"/>
              </a:tabLst>
            </a:pPr>
            <a:r>
              <a:rPr kern="1200" spc="-5" dirty="0">
                <a:solidFill>
                  <a:schemeClr val="accent1">
                    <a:lumMod val="50000"/>
                  </a:schemeClr>
                </a:solidFill>
                <a:latin typeface="Calibri Light" panose="020F0302020204030204" pitchFamily="34" charset="0"/>
                <a:cs typeface="Calibri Light" panose="020F0302020204030204" pitchFamily="34" charset="0"/>
              </a:rPr>
              <a:t>Controller actions can decide when the model  state is invalid</a:t>
            </a:r>
            <a:r>
              <a:rPr lang="en-IN" kern="1200" spc="-5" dirty="0">
                <a:solidFill>
                  <a:schemeClr val="accent1">
                    <a:lumMod val="50000"/>
                  </a:schemeClr>
                </a:solidFill>
                <a:latin typeface="Calibri Light" panose="020F0302020204030204" pitchFamily="34" charset="0"/>
                <a:cs typeface="Calibri Light" panose="020F0302020204030204" pitchFamily="34" charset="0"/>
              </a:rPr>
              <a:t> </a:t>
            </a:r>
            <a:r>
              <a:rPr kern="1200" spc="-5" dirty="0">
                <a:solidFill>
                  <a:schemeClr val="accent1">
                    <a:lumMod val="50000"/>
                  </a:schemeClr>
                </a:solidFill>
                <a:latin typeface="Calibri Light" panose="020F0302020204030204" pitchFamily="34" charset="0"/>
                <a:cs typeface="Calibri Light" panose="020F0302020204030204" pitchFamily="34" charset="0"/>
              </a:rPr>
              <a:t>and validation</a:t>
            </a:r>
            <a:r>
              <a:rPr lang="en-IN" kern="1200" spc="-5" dirty="0">
                <a:solidFill>
                  <a:schemeClr val="accent1">
                    <a:lumMod val="50000"/>
                  </a:schemeClr>
                </a:solidFill>
                <a:latin typeface="Calibri Light" panose="020F0302020204030204" pitchFamily="34" charset="0"/>
                <a:cs typeface="Calibri Light" panose="020F0302020204030204" pitchFamily="34" charset="0"/>
              </a:rPr>
              <a:t> </a:t>
            </a:r>
            <a:r>
              <a:rPr kern="1200" spc="-5" dirty="0">
                <a:solidFill>
                  <a:schemeClr val="accent1">
                    <a:lumMod val="50000"/>
                  </a:schemeClr>
                </a:solidFill>
                <a:latin typeface="Calibri Light" panose="020F0302020204030204" pitchFamily="34" charset="0"/>
                <a:cs typeface="Calibri Light" panose="020F0302020204030204" pitchFamily="34" charset="0"/>
              </a:rPr>
              <a:t>has failed</a:t>
            </a:r>
            <a:r>
              <a:rPr lang="en-IN" kern="1200" spc="-5" dirty="0">
                <a:solidFill>
                  <a:schemeClr val="accent1">
                    <a:lumMod val="50000"/>
                  </a:schemeClr>
                </a:solidFill>
                <a:latin typeface="Calibri Light" panose="020F0302020204030204" pitchFamily="34" charset="0"/>
                <a:cs typeface="Calibri Light" panose="020F0302020204030204" pitchFamily="34" charset="0"/>
              </a:rPr>
              <a:t>.</a:t>
            </a:r>
            <a:endParaRPr kern="1200" spc="-5" dirty="0">
              <a:solidFill>
                <a:schemeClr val="accent1">
                  <a:lumMod val="50000"/>
                </a:schemeClr>
              </a:solidFill>
              <a:latin typeface="Calibri Light" panose="020F0302020204030204" pitchFamily="34" charset="0"/>
              <a:cs typeface="Calibri Light" panose="020F0302020204030204" pitchFamily="34" charset="0"/>
            </a:endParaRPr>
          </a:p>
          <a:p>
            <a:pPr marL="355600" marR="5080" indent="-342900" defTabSz="914400">
              <a:lnSpc>
                <a:spcPct val="102400"/>
              </a:lnSpc>
              <a:spcBef>
                <a:spcPts val="680"/>
              </a:spcBef>
              <a:buSzPct val="76363"/>
              <a:buFont typeface="Wingdings"/>
              <a:buChar char=""/>
              <a:tabLst>
                <a:tab pos="817244" algn="l"/>
                <a:tab pos="817880" algn="l"/>
                <a:tab pos="3448685" algn="l"/>
              </a:tabLst>
            </a:pPr>
            <a:r>
              <a:rPr kern="1200" spc="-5" dirty="0">
                <a:solidFill>
                  <a:schemeClr val="accent1">
                    <a:lumMod val="50000"/>
                  </a:schemeClr>
                </a:solidFill>
                <a:latin typeface="Calibri Light" panose="020F0302020204030204" pitchFamily="34" charset="0"/>
                <a:cs typeface="Calibri Light" panose="020F0302020204030204" pitchFamily="34" charset="0"/>
              </a:rPr>
              <a:t>When validation</a:t>
            </a:r>
            <a:r>
              <a:rPr lang="en-IN" kern="1200" spc="-5" dirty="0">
                <a:solidFill>
                  <a:schemeClr val="accent1">
                    <a:lumMod val="50000"/>
                  </a:schemeClr>
                </a:solidFill>
                <a:latin typeface="Calibri Light" panose="020F0302020204030204" pitchFamily="34" charset="0"/>
                <a:cs typeface="Calibri Light" panose="020F0302020204030204" pitchFamily="34" charset="0"/>
              </a:rPr>
              <a:t> </a:t>
            </a:r>
            <a:r>
              <a:rPr kern="1200" spc="-5" dirty="0">
                <a:solidFill>
                  <a:schemeClr val="accent1">
                    <a:lumMod val="50000"/>
                  </a:schemeClr>
                </a:solidFill>
                <a:latin typeface="Calibri Light" panose="020F0302020204030204" pitchFamily="34" charset="0"/>
                <a:cs typeface="Calibri Light" panose="020F0302020204030204" pitchFamily="34" charset="0"/>
              </a:rPr>
              <a:t>fails the action re-renders the  same view that posted the values</a:t>
            </a:r>
            <a:r>
              <a:rPr lang="en-IN" kern="1200" spc="-5" dirty="0">
                <a:solidFill>
                  <a:schemeClr val="accent1">
                    <a:lumMod val="50000"/>
                  </a:schemeClr>
                </a:solidFill>
                <a:latin typeface="Calibri Light" panose="020F0302020204030204" pitchFamily="34" charset="0"/>
                <a:cs typeface="Calibri Light" panose="020F0302020204030204" pitchFamily="34" charset="0"/>
              </a:rPr>
              <a:t>.</a:t>
            </a:r>
            <a:endParaRPr kern="1200" spc="-5" dirty="0">
              <a:solidFill>
                <a:schemeClr val="accent1">
                  <a:lumMod val="50000"/>
                </a:schemeClr>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282450-3B96-4D5B-9A36-24DC85A5D82B}"/>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EC10C239-C3F7-484A-9925-5999420D99F1}"/>
              </a:ext>
            </a:extLst>
          </p:cNvPr>
          <p:cNvSpPr>
            <a:spLocks noGrp="1"/>
          </p:cNvSpPr>
          <p:nvPr>
            <p:ph idx="1"/>
          </p:nvPr>
        </p:nvSpPr>
        <p:spPr/>
        <p:txBody>
          <a:bodyPr/>
          <a:lstStyle/>
          <a:p>
            <a:r>
              <a:rPr lang="en-US" dirty="0"/>
              <a:t>ASP.NET MVC client side validation is based on the </a:t>
            </a:r>
            <a:r>
              <a:rPr lang="en-US" dirty="0">
                <a:hlinkClick r:id="rId2"/>
              </a:rPr>
              <a:t>jQuery validation</a:t>
            </a:r>
            <a:r>
              <a:rPr lang="en-US" dirty="0"/>
              <a:t> plugin. It can be said that MVC’s client-side validation is an opinionated version of how jQuery validation should work in an ASP.NET MVC project</a:t>
            </a:r>
            <a:endParaRPr lang="en-IN" dirty="0"/>
          </a:p>
        </p:txBody>
      </p:sp>
      <p:sp>
        <p:nvSpPr>
          <p:cNvPr id="7" name="Rectangle 6">
            <a:extLst>
              <a:ext uri="{FF2B5EF4-FFF2-40B4-BE49-F238E27FC236}">
                <a16:creationId xmlns:a16="http://schemas.microsoft.com/office/drawing/2014/main" id="{CE365EB6-1D28-4EFA-9AD1-CFD42893ECF1}"/>
              </a:ext>
            </a:extLst>
          </p:cNvPr>
          <p:cNvSpPr/>
          <p:nvPr/>
        </p:nvSpPr>
        <p:spPr>
          <a:xfrm>
            <a:off x="318622" y="2133600"/>
            <a:ext cx="7377578" cy="2031325"/>
          </a:xfrm>
          <a:prstGeom prst="rect">
            <a:avLst/>
          </a:prstGeom>
        </p:spPr>
        <p:txBody>
          <a:bodyPr wrap="square">
            <a:spAutoFit/>
          </a:bodyPr>
          <a:lstStyle/>
          <a:p>
            <a:r>
              <a:rPr lang="en-US" dirty="0">
                <a:solidFill>
                  <a:schemeClr val="bg1">
                    <a:lumMod val="10000"/>
                  </a:schemeClr>
                </a:solidFill>
                <a:latin typeface="Segoe UI" panose="020B0502040204020203" pitchFamily="34" charset="0"/>
              </a:rPr>
              <a:t>In </a:t>
            </a:r>
            <a:r>
              <a:rPr lang="en-US" dirty="0" err="1">
                <a:solidFill>
                  <a:schemeClr val="bg1">
                    <a:lumMod val="10000"/>
                  </a:schemeClr>
                </a:solidFill>
                <a:latin typeface="Segoe UI" panose="020B0502040204020203" pitchFamily="34" charset="0"/>
              </a:rPr>
              <a:t>Web.Config</a:t>
            </a:r>
            <a:r>
              <a:rPr lang="en-US" dirty="0">
                <a:solidFill>
                  <a:schemeClr val="bg1">
                    <a:lumMod val="10000"/>
                  </a:schemeClr>
                </a:solidFill>
                <a:latin typeface="Segoe UI" panose="020B0502040204020203" pitchFamily="34" charset="0"/>
              </a:rPr>
              <a:t> file</a:t>
            </a:r>
          </a:p>
          <a:p>
            <a:r>
              <a:rPr lang="en-US" dirty="0">
                <a:solidFill>
                  <a:srgbClr val="0000FF"/>
                </a:solidFill>
                <a:latin typeface="Segoe UI" panose="020B0502040204020203" pitchFamily="34" charset="0"/>
              </a:rPr>
              <a:t>&lt;</a:t>
            </a:r>
            <a:r>
              <a:rPr lang="en-US" dirty="0">
                <a:solidFill>
                  <a:srgbClr val="A31515"/>
                </a:solidFill>
                <a:latin typeface="Segoe UI" panose="020B0502040204020203" pitchFamily="34" charset="0"/>
              </a:rPr>
              <a:t>configuration</a:t>
            </a:r>
            <a:r>
              <a:rPr lang="en-US" dirty="0">
                <a:solidFill>
                  <a:srgbClr val="0000FF"/>
                </a:solidFill>
                <a:latin typeface="Segoe UI" panose="020B0502040204020203" pitchFamily="34" charset="0"/>
              </a:rPr>
              <a:t>&gt;</a:t>
            </a:r>
            <a:br>
              <a:rPr lang="en-US" dirty="0">
                <a:solidFill>
                  <a:srgbClr val="0000FF"/>
                </a:solidFill>
                <a:latin typeface="Segoe UI" panose="020B0502040204020203" pitchFamily="34" charset="0"/>
              </a:rPr>
            </a:br>
            <a:r>
              <a:rPr lang="en-US" dirty="0">
                <a:solidFill>
                  <a:srgbClr val="0000FF"/>
                </a:solidFill>
                <a:latin typeface="Segoe UI" panose="020B0502040204020203" pitchFamily="34" charset="0"/>
              </a:rPr>
              <a:t>  &lt;</a:t>
            </a:r>
            <a:r>
              <a:rPr lang="en-US" dirty="0" err="1">
                <a:solidFill>
                  <a:srgbClr val="A31515"/>
                </a:solidFill>
                <a:latin typeface="Segoe UI" panose="020B0502040204020203" pitchFamily="34" charset="0"/>
              </a:rPr>
              <a:t>appSettings</a:t>
            </a:r>
            <a:r>
              <a:rPr lang="en-US" dirty="0">
                <a:solidFill>
                  <a:srgbClr val="0000FF"/>
                </a:solidFill>
                <a:latin typeface="Segoe UI" panose="020B0502040204020203" pitchFamily="34" charset="0"/>
              </a:rPr>
              <a:t>&gt;  </a:t>
            </a:r>
            <a:br>
              <a:rPr lang="en-US" dirty="0">
                <a:solidFill>
                  <a:srgbClr val="0000FF"/>
                </a:solidFill>
                <a:latin typeface="Segoe UI" panose="020B0502040204020203" pitchFamily="34" charset="0"/>
              </a:rPr>
            </a:br>
            <a:r>
              <a:rPr lang="en-US" dirty="0">
                <a:solidFill>
                  <a:srgbClr val="0000FF"/>
                </a:solidFill>
                <a:latin typeface="Segoe UI" panose="020B0502040204020203" pitchFamily="34" charset="0"/>
              </a:rPr>
              <a:t>    &lt;</a:t>
            </a:r>
            <a:r>
              <a:rPr lang="en-US" dirty="0">
                <a:solidFill>
                  <a:srgbClr val="A31515"/>
                </a:solidFill>
                <a:latin typeface="Segoe UI" panose="020B0502040204020203" pitchFamily="34" charset="0"/>
              </a:rPr>
              <a:t>add</a:t>
            </a:r>
            <a:r>
              <a:rPr lang="en-US" dirty="0">
                <a:solidFill>
                  <a:srgbClr val="0000FF"/>
                </a:solidFill>
                <a:latin typeface="Segoe UI" panose="020B0502040204020203" pitchFamily="34" charset="0"/>
              </a:rPr>
              <a:t> </a:t>
            </a:r>
            <a:r>
              <a:rPr lang="en-US" dirty="0">
                <a:solidFill>
                  <a:srgbClr val="FF0000"/>
                </a:solidFill>
                <a:latin typeface="Segoe UI" panose="020B0502040204020203" pitchFamily="34" charset="0"/>
              </a:rPr>
              <a:t>key</a:t>
            </a:r>
            <a:r>
              <a:rPr lang="en-US" dirty="0">
                <a:solidFill>
                  <a:srgbClr val="0000FF"/>
                </a:solidFill>
                <a:latin typeface="Segoe UI" panose="020B0502040204020203" pitchFamily="34" charset="0"/>
              </a:rPr>
              <a:t>=</a:t>
            </a:r>
            <a:r>
              <a:rPr lang="en-US" dirty="0">
                <a:solidFill>
                  <a:srgbClr val="212121"/>
                </a:solidFill>
                <a:latin typeface="Segoe UI" panose="020B0502040204020203" pitchFamily="34" charset="0"/>
              </a:rPr>
              <a:t>"</a:t>
            </a:r>
            <a:r>
              <a:rPr lang="en-US" dirty="0" err="1">
                <a:solidFill>
                  <a:srgbClr val="0000FF"/>
                </a:solidFill>
                <a:latin typeface="Segoe UI" panose="020B0502040204020203" pitchFamily="34" charset="0"/>
              </a:rPr>
              <a:t>ClientValidationEnabled</a:t>
            </a:r>
            <a:r>
              <a:rPr lang="en-US" dirty="0">
                <a:solidFill>
                  <a:srgbClr val="212121"/>
                </a:solidFill>
                <a:latin typeface="Segoe UI" panose="020B0502040204020203" pitchFamily="34" charset="0"/>
              </a:rPr>
              <a:t>"</a:t>
            </a:r>
            <a:r>
              <a:rPr lang="en-US" dirty="0">
                <a:solidFill>
                  <a:srgbClr val="0000FF"/>
                </a:solidFill>
                <a:latin typeface="Segoe UI" panose="020B0502040204020203" pitchFamily="34" charset="0"/>
              </a:rPr>
              <a:t> </a:t>
            </a:r>
            <a:r>
              <a:rPr lang="en-US" dirty="0">
                <a:solidFill>
                  <a:srgbClr val="FF0000"/>
                </a:solidFill>
                <a:latin typeface="Segoe UI" panose="020B0502040204020203" pitchFamily="34" charset="0"/>
              </a:rPr>
              <a:t>value</a:t>
            </a:r>
            <a:r>
              <a:rPr lang="en-US" dirty="0">
                <a:solidFill>
                  <a:srgbClr val="0000FF"/>
                </a:solidFill>
                <a:latin typeface="Segoe UI" panose="020B0502040204020203" pitchFamily="34" charset="0"/>
              </a:rPr>
              <a:t>=</a:t>
            </a:r>
            <a:r>
              <a:rPr lang="en-US" dirty="0">
                <a:solidFill>
                  <a:srgbClr val="212121"/>
                </a:solidFill>
                <a:latin typeface="Segoe UI" panose="020B0502040204020203" pitchFamily="34" charset="0"/>
              </a:rPr>
              <a:t>"</a:t>
            </a:r>
            <a:r>
              <a:rPr lang="en-US" dirty="0">
                <a:solidFill>
                  <a:srgbClr val="0000FF"/>
                </a:solidFill>
                <a:latin typeface="Segoe UI" panose="020B0502040204020203" pitchFamily="34" charset="0"/>
              </a:rPr>
              <a:t>true</a:t>
            </a:r>
            <a:r>
              <a:rPr lang="en-US" dirty="0">
                <a:solidFill>
                  <a:srgbClr val="212121"/>
                </a:solidFill>
                <a:latin typeface="Segoe UI" panose="020B0502040204020203" pitchFamily="34" charset="0"/>
              </a:rPr>
              <a:t>"</a:t>
            </a:r>
            <a:r>
              <a:rPr lang="en-US" dirty="0">
                <a:solidFill>
                  <a:srgbClr val="0000FF"/>
                </a:solidFill>
                <a:latin typeface="Segoe UI" panose="020B0502040204020203" pitchFamily="34" charset="0"/>
              </a:rPr>
              <a:t> /&gt;</a:t>
            </a:r>
            <a:br>
              <a:rPr lang="en-US" dirty="0">
                <a:solidFill>
                  <a:srgbClr val="0000FF"/>
                </a:solidFill>
                <a:latin typeface="Segoe UI" panose="020B0502040204020203" pitchFamily="34" charset="0"/>
              </a:rPr>
            </a:br>
            <a:r>
              <a:rPr lang="en-US" dirty="0">
                <a:solidFill>
                  <a:srgbClr val="0000FF"/>
                </a:solidFill>
                <a:latin typeface="Segoe UI" panose="020B0502040204020203" pitchFamily="34" charset="0"/>
              </a:rPr>
              <a:t>    &lt;</a:t>
            </a:r>
            <a:r>
              <a:rPr lang="en-US" dirty="0">
                <a:solidFill>
                  <a:srgbClr val="A31515"/>
                </a:solidFill>
                <a:latin typeface="Segoe UI" panose="020B0502040204020203" pitchFamily="34" charset="0"/>
              </a:rPr>
              <a:t>add</a:t>
            </a:r>
            <a:r>
              <a:rPr lang="en-US" dirty="0">
                <a:solidFill>
                  <a:srgbClr val="0000FF"/>
                </a:solidFill>
                <a:latin typeface="Segoe UI" panose="020B0502040204020203" pitchFamily="34" charset="0"/>
              </a:rPr>
              <a:t> </a:t>
            </a:r>
            <a:r>
              <a:rPr lang="en-US" dirty="0">
                <a:solidFill>
                  <a:srgbClr val="FF0000"/>
                </a:solidFill>
                <a:latin typeface="Segoe UI" panose="020B0502040204020203" pitchFamily="34" charset="0"/>
              </a:rPr>
              <a:t>key</a:t>
            </a:r>
            <a:r>
              <a:rPr lang="en-US" dirty="0">
                <a:solidFill>
                  <a:srgbClr val="0000FF"/>
                </a:solidFill>
                <a:latin typeface="Segoe UI" panose="020B0502040204020203" pitchFamily="34" charset="0"/>
              </a:rPr>
              <a:t>=</a:t>
            </a:r>
            <a:r>
              <a:rPr lang="en-US" dirty="0">
                <a:solidFill>
                  <a:srgbClr val="212121"/>
                </a:solidFill>
                <a:latin typeface="Segoe UI" panose="020B0502040204020203" pitchFamily="34" charset="0"/>
              </a:rPr>
              <a:t>"</a:t>
            </a:r>
            <a:r>
              <a:rPr lang="en-US" dirty="0" err="1">
                <a:solidFill>
                  <a:srgbClr val="0000FF"/>
                </a:solidFill>
                <a:latin typeface="Segoe UI" panose="020B0502040204020203" pitchFamily="34" charset="0"/>
              </a:rPr>
              <a:t>UnobtrusiveJavaScriptEnabled</a:t>
            </a:r>
            <a:r>
              <a:rPr lang="en-US" dirty="0">
                <a:solidFill>
                  <a:srgbClr val="212121"/>
                </a:solidFill>
                <a:latin typeface="Segoe UI" panose="020B0502040204020203" pitchFamily="34" charset="0"/>
              </a:rPr>
              <a:t>"</a:t>
            </a:r>
            <a:r>
              <a:rPr lang="en-US" dirty="0">
                <a:solidFill>
                  <a:srgbClr val="0000FF"/>
                </a:solidFill>
                <a:latin typeface="Segoe UI" panose="020B0502040204020203" pitchFamily="34" charset="0"/>
              </a:rPr>
              <a:t> </a:t>
            </a:r>
            <a:r>
              <a:rPr lang="en-US" dirty="0">
                <a:solidFill>
                  <a:srgbClr val="FF0000"/>
                </a:solidFill>
                <a:latin typeface="Segoe UI" panose="020B0502040204020203" pitchFamily="34" charset="0"/>
              </a:rPr>
              <a:t>value</a:t>
            </a:r>
            <a:r>
              <a:rPr lang="en-US" dirty="0">
                <a:solidFill>
                  <a:srgbClr val="0000FF"/>
                </a:solidFill>
                <a:latin typeface="Segoe UI" panose="020B0502040204020203" pitchFamily="34" charset="0"/>
              </a:rPr>
              <a:t>=</a:t>
            </a:r>
            <a:r>
              <a:rPr lang="en-US" dirty="0">
                <a:solidFill>
                  <a:srgbClr val="212121"/>
                </a:solidFill>
                <a:latin typeface="Segoe UI" panose="020B0502040204020203" pitchFamily="34" charset="0"/>
              </a:rPr>
              <a:t>"</a:t>
            </a:r>
            <a:r>
              <a:rPr lang="en-US" dirty="0">
                <a:solidFill>
                  <a:srgbClr val="0000FF"/>
                </a:solidFill>
                <a:latin typeface="Segoe UI" panose="020B0502040204020203" pitchFamily="34" charset="0"/>
              </a:rPr>
              <a:t>true</a:t>
            </a:r>
            <a:r>
              <a:rPr lang="en-US" dirty="0">
                <a:solidFill>
                  <a:srgbClr val="212121"/>
                </a:solidFill>
                <a:latin typeface="Segoe UI" panose="020B0502040204020203" pitchFamily="34" charset="0"/>
              </a:rPr>
              <a:t>"</a:t>
            </a:r>
            <a:r>
              <a:rPr lang="en-US" dirty="0">
                <a:solidFill>
                  <a:srgbClr val="0000FF"/>
                </a:solidFill>
                <a:latin typeface="Segoe UI" panose="020B0502040204020203" pitchFamily="34" charset="0"/>
              </a:rPr>
              <a:t> /&gt;</a:t>
            </a:r>
            <a:br>
              <a:rPr lang="en-US" dirty="0">
                <a:solidFill>
                  <a:srgbClr val="0000FF"/>
                </a:solidFill>
                <a:latin typeface="Segoe UI" panose="020B0502040204020203" pitchFamily="34" charset="0"/>
              </a:rPr>
            </a:br>
            <a:r>
              <a:rPr lang="en-US" dirty="0">
                <a:solidFill>
                  <a:srgbClr val="0000FF"/>
                </a:solidFill>
                <a:latin typeface="Segoe UI" panose="020B0502040204020203" pitchFamily="34" charset="0"/>
              </a:rPr>
              <a:t>  &lt;/</a:t>
            </a:r>
            <a:r>
              <a:rPr lang="en-US" dirty="0" err="1">
                <a:solidFill>
                  <a:srgbClr val="A31515"/>
                </a:solidFill>
                <a:latin typeface="Segoe UI" panose="020B0502040204020203" pitchFamily="34" charset="0"/>
              </a:rPr>
              <a:t>appSettings</a:t>
            </a:r>
            <a:r>
              <a:rPr lang="en-US" dirty="0">
                <a:solidFill>
                  <a:srgbClr val="0000FF"/>
                </a:solidFill>
                <a:latin typeface="Segoe UI" panose="020B0502040204020203" pitchFamily="34" charset="0"/>
              </a:rPr>
              <a:t>&gt;</a:t>
            </a:r>
            <a:br>
              <a:rPr lang="en-US" dirty="0">
                <a:solidFill>
                  <a:srgbClr val="0000FF"/>
                </a:solidFill>
                <a:latin typeface="Segoe UI" panose="020B0502040204020203" pitchFamily="34" charset="0"/>
              </a:rPr>
            </a:br>
            <a:r>
              <a:rPr lang="en-US" dirty="0">
                <a:solidFill>
                  <a:srgbClr val="0000FF"/>
                </a:solidFill>
                <a:latin typeface="Segoe UI" panose="020B0502040204020203" pitchFamily="34" charset="0"/>
              </a:rPr>
              <a:t>&lt;/</a:t>
            </a:r>
            <a:r>
              <a:rPr lang="en-US" dirty="0">
                <a:solidFill>
                  <a:srgbClr val="A31515"/>
                </a:solidFill>
                <a:latin typeface="Segoe UI" panose="020B0502040204020203" pitchFamily="34" charset="0"/>
              </a:rPr>
              <a:t>configuration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4475480" cy="428964"/>
          </a:xfrm>
          <a:prstGeom prst="rect">
            <a:avLst/>
          </a:prstGeom>
        </p:spPr>
        <p:txBody>
          <a:bodyPr vert="horz" wrap="square" lIns="0" tIns="13335" rIns="0" bIns="0" rtlCol="0">
            <a:spAutoFit/>
          </a:bodyPr>
          <a:lstStyle/>
          <a:p>
            <a:pPr marL="12700">
              <a:spcBef>
                <a:spcPts val="105"/>
              </a:spcBef>
            </a:pPr>
            <a:r>
              <a:rPr sz="2700" spc="10" dirty="0"/>
              <a:t>Custom Annotations</a:t>
            </a:r>
          </a:p>
        </p:txBody>
      </p:sp>
      <p:sp>
        <p:nvSpPr>
          <p:cNvPr id="3" name="object 3"/>
          <p:cNvSpPr txBox="1"/>
          <p:nvPr/>
        </p:nvSpPr>
        <p:spPr>
          <a:xfrm>
            <a:off x="661670" y="1143000"/>
            <a:ext cx="7820659" cy="1282466"/>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Derive from class ValidationAttribute</a:t>
            </a:r>
          </a:p>
          <a:p>
            <a:pPr marL="355600" indent="-342900">
              <a:lnSpc>
                <a:spcPct val="100000"/>
              </a:lnSpc>
              <a:spcBef>
                <a:spcPts val="755"/>
              </a:spcBef>
              <a:buSzPct val="76363"/>
              <a:buFont typeface="Wingdings"/>
              <a:buChar char=""/>
              <a:tabLst>
                <a:tab pos="355600" algn="l"/>
                <a:tab pos="356235" algn="l"/>
                <a:tab pos="1824355" algn="l"/>
                <a:tab pos="354012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Override</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the is</a:t>
            </a:r>
            <a:r>
              <a:rPr lang="en-US" sz="1600" spc="-5" dirty="0">
                <a:solidFill>
                  <a:schemeClr val="accent1">
                    <a:lumMod val="50000"/>
                  </a:schemeClr>
                </a:solidFill>
                <a:latin typeface="Calibri Light" panose="020F0302020204030204" pitchFamily="34" charset="0"/>
                <a:cs typeface="Calibri Light" panose="020F0302020204030204" pitchFamily="34" charset="0"/>
              </a:rPr>
              <a:t> V</a:t>
            </a:r>
            <a:r>
              <a:rPr sz="1600" spc="-5" dirty="0">
                <a:solidFill>
                  <a:schemeClr val="accent1">
                    <a:lumMod val="50000"/>
                  </a:schemeClr>
                </a:solidFill>
                <a:latin typeface="Calibri Light" panose="020F0302020204030204" pitchFamily="34" charset="0"/>
                <a:cs typeface="Calibri Light" panose="020F0302020204030204" pitchFamily="34" charset="0"/>
              </a:rPr>
              <a:t>alid</a:t>
            </a:r>
            <a:r>
              <a:rPr lang="en-US" sz="1600" spc="-5"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method</a:t>
            </a:r>
          </a:p>
          <a:p>
            <a:pPr marL="355600" marR="5080" indent="-342900" algn="just">
              <a:lnSpc>
                <a:spcPct val="101299"/>
              </a:lnSpc>
              <a:spcBef>
                <a:spcPts val="710"/>
              </a:spcBef>
              <a:buSzPct val="76363"/>
              <a:buFont typeface="Wingdings"/>
              <a:buChar char=""/>
              <a:tabLst>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ValidationContext will give you access to model  type, model object instance and friendly display  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415498"/>
          </a:xfrm>
        </p:spPr>
        <p:txBody>
          <a:bodyPr/>
          <a:lstStyle/>
          <a:p>
            <a:r>
              <a:rPr lang="en-US" dirty="0"/>
              <a:t>Security in MVC</a:t>
            </a:r>
          </a:p>
        </p:txBody>
      </p:sp>
      <p:sp>
        <p:nvSpPr>
          <p:cNvPr id="5" name="Subtitle 4"/>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135201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574B-ED24-4D21-B551-4432D9FDA85B}"/>
              </a:ext>
            </a:extLst>
          </p:cNvPr>
          <p:cNvSpPr>
            <a:spLocks noGrp="1"/>
          </p:cNvSpPr>
          <p:nvPr>
            <p:ph type="title"/>
          </p:nvPr>
        </p:nvSpPr>
        <p:spPr>
          <a:xfrm>
            <a:off x="258190" y="228600"/>
            <a:ext cx="5678488" cy="242374"/>
          </a:xfrm>
        </p:spPr>
        <p:txBody>
          <a:bodyPr/>
          <a:lstStyle/>
          <a:p>
            <a:r>
              <a:rPr lang="en-US" dirty="0"/>
              <a:t>Authentication and Authorization </a:t>
            </a:r>
          </a:p>
        </p:txBody>
      </p:sp>
      <p:sp>
        <p:nvSpPr>
          <p:cNvPr id="3" name="Content Placeholder 2">
            <a:extLst>
              <a:ext uri="{FF2B5EF4-FFF2-40B4-BE49-F238E27FC236}">
                <a16:creationId xmlns:a16="http://schemas.microsoft.com/office/drawing/2014/main" id="{56F620A5-0FB8-486F-A0ED-23CC868BAD82}"/>
              </a:ext>
            </a:extLst>
          </p:cNvPr>
          <p:cNvSpPr>
            <a:spLocks noGrp="1"/>
          </p:cNvSpPr>
          <p:nvPr>
            <p:ph idx="1"/>
          </p:nvPr>
        </p:nvSpPr>
        <p:spPr/>
        <p:txBody>
          <a:bodyPr/>
          <a:lstStyle/>
          <a:p>
            <a:endParaRPr lang="en-US" dirty="0"/>
          </a:p>
        </p:txBody>
      </p:sp>
      <p:pic>
        <p:nvPicPr>
          <p:cNvPr id="1026" name="Picture 2" descr="Image 1">
            <a:extLst>
              <a:ext uri="{FF2B5EF4-FFF2-40B4-BE49-F238E27FC236}">
                <a16:creationId xmlns:a16="http://schemas.microsoft.com/office/drawing/2014/main" id="{4907F6A4-5EB2-4375-A22C-DEBD820FC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854" y="1866900"/>
            <a:ext cx="6324291"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9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5760-E0DA-44D6-81AA-873A1FE2F3C7}"/>
              </a:ext>
            </a:extLst>
          </p:cNvPr>
          <p:cNvSpPr>
            <a:spLocks noGrp="1"/>
          </p:cNvSpPr>
          <p:nvPr>
            <p:ph type="title"/>
          </p:nvPr>
        </p:nvSpPr>
        <p:spPr>
          <a:xfrm>
            <a:off x="533400" y="381363"/>
            <a:ext cx="5678488" cy="242374"/>
          </a:xfrm>
        </p:spPr>
        <p:txBody>
          <a:bodyPr/>
          <a:lstStyle/>
          <a:p>
            <a:r>
              <a:rPr lang="en-US" dirty="0"/>
              <a:t>ASP.NET Identity </a:t>
            </a:r>
          </a:p>
        </p:txBody>
      </p:sp>
      <p:sp>
        <p:nvSpPr>
          <p:cNvPr id="3" name="Content Placeholder 2">
            <a:extLst>
              <a:ext uri="{FF2B5EF4-FFF2-40B4-BE49-F238E27FC236}">
                <a16:creationId xmlns:a16="http://schemas.microsoft.com/office/drawing/2014/main" id="{D73AD77D-14E8-4EEB-80AF-9D16CC332F3F}"/>
              </a:ext>
            </a:extLst>
          </p:cNvPr>
          <p:cNvSpPr>
            <a:spLocks noGrp="1"/>
          </p:cNvSpPr>
          <p:nvPr>
            <p:ph idx="1"/>
          </p:nvPr>
        </p:nvSpPr>
        <p:spPr>
          <a:xfrm>
            <a:off x="258190" y="974760"/>
            <a:ext cx="8615227" cy="2149440"/>
          </a:xfrm>
        </p:spPr>
        <p:txBody>
          <a:bodyPr/>
          <a:lstStyle/>
          <a:p>
            <a:r>
              <a:rPr lang="en-US" dirty="0"/>
              <a:t>Asp.net Identity is the new way of authentication for Asp.net projects which is provided by Microsoft. It is a common authentication mechanism used by all the Microsoft framework such as Web forms, MVC, Web API etc. It also provide the functionality for user and role management in the system. It uses OWIN middleware for authentication cookie generation and social site's login credential capability. Asp.net Identity requires  VS2015 and </a:t>
            </a:r>
            <a:r>
              <a:rPr lang="en-US" dirty="0" err="1"/>
              <a:t>.Net</a:t>
            </a:r>
            <a:r>
              <a:rPr lang="en-US" dirty="0"/>
              <a:t> 4.5 for functioning.</a:t>
            </a:r>
          </a:p>
        </p:txBody>
      </p:sp>
      <p:sp>
        <p:nvSpPr>
          <p:cNvPr id="5" name="Title 1">
            <a:extLst>
              <a:ext uri="{FF2B5EF4-FFF2-40B4-BE49-F238E27FC236}">
                <a16:creationId xmlns:a16="http://schemas.microsoft.com/office/drawing/2014/main" id="{4F8CD89D-28CD-48BD-87F8-074651E9C90C}"/>
              </a:ext>
            </a:extLst>
          </p:cNvPr>
          <p:cNvSpPr txBox="1">
            <a:spLocks/>
          </p:cNvSpPr>
          <p:nvPr/>
        </p:nvSpPr>
        <p:spPr bwMode="gray">
          <a:xfrm>
            <a:off x="533400" y="2667000"/>
            <a:ext cx="5678488" cy="48474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US" dirty="0"/>
              <a:t>Enable role-based security </a:t>
            </a:r>
          </a:p>
          <a:p>
            <a:endParaRPr lang="en-US" kern="0" dirty="0"/>
          </a:p>
        </p:txBody>
      </p:sp>
      <p:sp>
        <p:nvSpPr>
          <p:cNvPr id="6" name="Rectangle 5">
            <a:extLst>
              <a:ext uri="{FF2B5EF4-FFF2-40B4-BE49-F238E27FC236}">
                <a16:creationId xmlns:a16="http://schemas.microsoft.com/office/drawing/2014/main" id="{4EA0AC7B-BEBD-4BE2-B7D9-B633E702BA6E}"/>
              </a:ext>
            </a:extLst>
          </p:cNvPr>
          <p:cNvSpPr/>
          <p:nvPr/>
        </p:nvSpPr>
        <p:spPr>
          <a:xfrm>
            <a:off x="568035" y="3151748"/>
            <a:ext cx="8305381" cy="1200329"/>
          </a:xfrm>
          <a:prstGeom prst="rect">
            <a:avLst/>
          </a:prstGeom>
        </p:spPr>
        <p:txBody>
          <a:bodyPr wrap="square">
            <a:spAutoFit/>
          </a:bodyPr>
          <a:lstStyle/>
          <a:p>
            <a:r>
              <a:rPr lang="en-US" dirty="0">
                <a:solidFill>
                  <a:srgbClr val="212121"/>
                </a:solidFill>
                <a:latin typeface="open sans"/>
              </a:rPr>
              <a:t>Role based accessibility is another integral part of web development because it provides encapsulation for designated information accessibility to designated credentials. Microsoft MVC paradigm provides a very simple and effective mechanism to achieve role based accessibility</a:t>
            </a:r>
            <a:endParaRPr lang="en-US" dirty="0"/>
          </a:p>
        </p:txBody>
      </p:sp>
      <p:sp>
        <p:nvSpPr>
          <p:cNvPr id="7" name="Rectangle 6">
            <a:extLst>
              <a:ext uri="{FF2B5EF4-FFF2-40B4-BE49-F238E27FC236}">
                <a16:creationId xmlns:a16="http://schemas.microsoft.com/office/drawing/2014/main" id="{183BE874-3A96-4F12-B4BD-195D109AAD67}"/>
              </a:ext>
            </a:extLst>
          </p:cNvPr>
          <p:cNvSpPr/>
          <p:nvPr/>
        </p:nvSpPr>
        <p:spPr>
          <a:xfrm>
            <a:off x="568035" y="4843987"/>
            <a:ext cx="7162800" cy="646331"/>
          </a:xfrm>
          <a:prstGeom prst="rect">
            <a:avLst/>
          </a:prstGeom>
        </p:spPr>
        <p:txBody>
          <a:bodyPr wrap="square">
            <a:spAutoFit/>
          </a:bodyPr>
          <a:lstStyle/>
          <a:p>
            <a:r>
              <a:rPr lang="en-US" dirty="0">
                <a:solidFill>
                  <a:srgbClr val="000000"/>
                </a:solidFill>
                <a:latin typeface="Segoe UI" panose="020B0502040204020203" pitchFamily="34" charset="0"/>
              </a:rPr>
              <a:t>Specifies that access to a controller or action method is restricted to users who meet the authorization requirement.</a:t>
            </a:r>
            <a:endParaRPr lang="en-US" dirty="0"/>
          </a:p>
        </p:txBody>
      </p:sp>
      <p:sp>
        <p:nvSpPr>
          <p:cNvPr id="8" name="Title 1">
            <a:extLst>
              <a:ext uri="{FF2B5EF4-FFF2-40B4-BE49-F238E27FC236}">
                <a16:creationId xmlns:a16="http://schemas.microsoft.com/office/drawing/2014/main" id="{FD715707-01DF-44A8-9F1B-F42BDD8ADE52}"/>
              </a:ext>
            </a:extLst>
          </p:cNvPr>
          <p:cNvSpPr txBox="1">
            <a:spLocks/>
          </p:cNvSpPr>
          <p:nvPr/>
        </p:nvSpPr>
        <p:spPr bwMode="gray">
          <a:xfrm>
            <a:off x="568035" y="4476845"/>
            <a:ext cx="5678488" cy="242374"/>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US" kern="0"/>
              <a:t>Authorize attribute</a:t>
            </a:r>
            <a:endParaRPr lang="en-US" kern="0" dirty="0"/>
          </a:p>
        </p:txBody>
      </p:sp>
    </p:spTree>
    <p:extLst>
      <p:ext uri="{BB962C8B-B14F-4D97-AF65-F5344CB8AC3E}">
        <p14:creationId xmlns:p14="http://schemas.microsoft.com/office/powerpoint/2010/main" val="55778463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PPT Template</Template>
  <TotalTime>9</TotalTime>
  <Words>346</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Calibri</vt:lpstr>
      <vt:lpstr>Calibri Light</vt:lpstr>
      <vt:lpstr>open sans</vt:lpstr>
      <vt:lpstr>Segoe UI</vt:lpstr>
      <vt:lpstr>SFMono-Regular</vt:lpstr>
      <vt:lpstr>Symbol</vt:lpstr>
      <vt:lpstr>Verdana</vt:lpstr>
      <vt:lpstr>Wingdings</vt:lpstr>
      <vt:lpstr>L&amp;T Infotech</vt:lpstr>
      <vt:lpstr>Custom Design</vt:lpstr>
      <vt:lpstr>Model Validation</vt:lpstr>
      <vt:lpstr>Using Validation Annotations</vt:lpstr>
      <vt:lpstr>Validation HTML Helpers   </vt:lpstr>
      <vt:lpstr>ModelState</vt:lpstr>
      <vt:lpstr>PowerPoint Presentation</vt:lpstr>
      <vt:lpstr>Custom Annotations</vt:lpstr>
      <vt:lpstr>Security in MVC</vt:lpstr>
      <vt:lpstr>Authentication and Authorization </vt:lpstr>
      <vt:lpstr>ASP.NET Identity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Iswarya Karthik</cp:lastModifiedBy>
  <cp:revision>6</cp:revision>
  <dcterms:created xsi:type="dcterms:W3CDTF">2018-03-13T04:49:40Z</dcterms:created>
  <dcterms:modified xsi:type="dcterms:W3CDTF">2019-09-18T09:40:56Z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2016-11-17T00:00:00Z</vt:filetime>
  </property>
  <property fmtid="{D5CDD505-2E9C-101B-9397-08002B2CF9AE}" pid="3" name="Creator">
    <vt:lpwstr>Microsoft® PowerPoint® 2013</vt:lpwstr>
  </property>
  <property fmtid="{D5CDD505-2E9C-101B-9397-08002B2CF9AE}" pid="4" name="LastSaved">
    <vt:filetime>2018-03-13T00:00:00Z</vt:filetime>
  </property>
</Properties>
</file>