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76" r:id="rId2"/>
  </p:sldMasterIdLst>
  <p:sldIdLst>
    <p:sldId id="262" r:id="rId3"/>
    <p:sldId id="257" r:id="rId4"/>
    <p:sldId id="258" r:id="rId5"/>
    <p:sldId id="259" r:id="rId6"/>
    <p:sldId id="260" r:id="rId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8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48105" y="4306924"/>
            <a:ext cx="5556738" cy="295275"/>
          </a:xfrm>
          <a:ln>
            <a:noFill/>
          </a:ln>
        </p:spPr>
        <p:txBody>
          <a:bodyPr anchor="ctr" anchorCtr="0"/>
          <a:lstStyle>
            <a:lvl1pPr marL="0" indent="0">
              <a:buFont typeface="Symbol" pitchFamily="18" charset="2"/>
              <a:buNone/>
              <a:defRPr sz="1600" b="0" i="0">
                <a:solidFill>
                  <a:srgbClr val="ED8B00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650" y="6082521"/>
            <a:ext cx="1369306" cy="33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247" y="356634"/>
            <a:ext cx="689056" cy="6808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5" y="356633"/>
            <a:ext cx="864729" cy="8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0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14E39C5E-3938-484F-9F2C-43A53F2F2C23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2F87D1DA-C60F-764E-8590-C8E0B173B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90" y="1253630"/>
            <a:ext cx="8615227" cy="4966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879" y="320570"/>
            <a:ext cx="8024283" cy="384721"/>
          </a:xfrm>
          <a:noFill/>
          <a:ln>
            <a:noFill/>
          </a:ln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343291" y="908007"/>
            <a:ext cx="7964402" cy="251364"/>
          </a:xfrm>
        </p:spPr>
        <p:txBody>
          <a:bodyPr/>
          <a:lstStyle>
            <a:lvl1pPr marL="0" indent="0">
              <a:buNone/>
              <a:defRPr sz="1200" b="0" baseline="0">
                <a:solidFill>
                  <a:srgbClr val="ED8B00"/>
                </a:solidFill>
              </a:defRPr>
            </a:lvl1pPr>
          </a:lstStyle>
          <a:p>
            <a:pPr lvl="0"/>
            <a:r>
              <a:rPr lang="en-US" dirty="0"/>
              <a:t>Secondary title place holder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6701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2677" y="1295400"/>
            <a:ext cx="4290646" cy="487680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499686" y="6432155"/>
            <a:ext cx="3642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9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3897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C:\Users\10630824\Desktop\Microot template\poly.e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332" y="608438"/>
            <a:ext cx="9153331" cy="622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8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348105" y="3026067"/>
            <a:ext cx="5561624" cy="415498"/>
          </a:xfrm>
          <a:noFill/>
          <a:ln w="9525">
            <a:noFill/>
            <a:miter lim="800000"/>
            <a:headEnd/>
            <a:tailEnd/>
          </a:ln>
        </p:spPr>
        <p:txBody>
          <a:bodyPr anchor="t"/>
          <a:lstStyle>
            <a:lvl1pPr>
              <a:defRPr sz="2700" b="0" i="0">
                <a:solidFill>
                  <a:srgbClr val="2C2D8B"/>
                </a:solidFill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52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cs typeface="Calibri Light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  <p:pic>
        <p:nvPicPr>
          <p:cNvPr id="7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5392" y="-4031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9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6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4622" y="159498"/>
            <a:ext cx="5678488" cy="242374"/>
          </a:xfrm>
        </p:spPr>
        <p:txBody>
          <a:bodyPr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3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101" y="76201"/>
            <a:ext cx="5657851" cy="3847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98970" y="1371601"/>
            <a:ext cx="3946525" cy="223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98970" y="3759202"/>
            <a:ext cx="3946525" cy="2236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3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1" y="76201"/>
            <a:ext cx="5721351" cy="384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7" y="1371602"/>
            <a:ext cx="3944939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70" y="1371602"/>
            <a:ext cx="3946525" cy="4624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69163" y="6526213"/>
            <a:ext cx="1693862" cy="26987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553200"/>
            <a:ext cx="6172200" cy="228600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16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34925" y="6616700"/>
            <a:ext cx="3951288" cy="19685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4"/>
          <p:cNvSpPr>
            <a:spLocks noGrp="1" noChangeArrowheads="1"/>
          </p:cNvSpPr>
          <p:nvPr>
            <p:ph type="body" idx="1"/>
          </p:nvPr>
        </p:nvSpPr>
        <p:spPr bwMode="gray">
          <a:xfrm>
            <a:off x="258190" y="974760"/>
            <a:ext cx="8615227" cy="5245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29" name="Rectangle 83"/>
          <p:cNvSpPr>
            <a:spLocks noGrp="1" noChangeArrowheads="1"/>
          </p:cNvSpPr>
          <p:nvPr>
            <p:ph type="title"/>
          </p:nvPr>
        </p:nvSpPr>
        <p:spPr bwMode="gray">
          <a:xfrm>
            <a:off x="269878" y="320570"/>
            <a:ext cx="8594260" cy="3847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86253" y="6466165"/>
            <a:ext cx="29590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7C7C7C"/>
                </a:solidFill>
                <a:latin typeface="Calibri Light"/>
                <a:cs typeface="Calibri Light"/>
              </a:rPr>
              <a:t>©Larsen &amp; Toubro Infotech Ltd. Privileged and Confidential</a:t>
            </a:r>
          </a:p>
        </p:txBody>
      </p:sp>
      <p:pic>
        <p:nvPicPr>
          <p:cNvPr id="2" name="Picture 2" descr="C:\Users\10630824\Desktop\Microot template\LTI logo (2)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05" y="6340066"/>
            <a:ext cx="426695" cy="3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10630824\Desktop\Microot template\corners (3)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377" y="5210329"/>
            <a:ext cx="1430176" cy="219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83656" y="6432156"/>
            <a:ext cx="3962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charset="0"/>
                <a:ea typeface="Calibri Light" charset="0"/>
                <a:cs typeface="Calibri Light" charset="0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charset="0"/>
              <a:ea typeface="Calibri Light" charset="0"/>
              <a:cs typeface="Calibri Light" charset="0"/>
            </a:endParaRPr>
          </a:p>
        </p:txBody>
      </p:sp>
      <p:pic>
        <p:nvPicPr>
          <p:cNvPr id="1028" name="Picture 4" descr="C:\Users\10630824\Desktop\Microot template\corners (2)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304" y="-49765"/>
            <a:ext cx="688705" cy="9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06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0" i="0" baseline="0">
          <a:solidFill>
            <a:srgbClr val="2C2D8B"/>
          </a:solidFill>
          <a:latin typeface="Calibri Light"/>
          <a:ea typeface="+mj-ea"/>
          <a:cs typeface="Calibri Light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STKaiti" pitchFamily="2" charset="-122"/>
          <a:cs typeface="Geneva" pitchFamily="34" charset="0"/>
        </a:defRPr>
      </a:lvl5pPr>
      <a:lvl6pPr marL="389626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6pPr>
      <a:lvl7pPr marL="779252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7pPr>
      <a:lvl8pPr marL="1168878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8pPr>
      <a:lvl9pPr marL="1558503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accent1"/>
          </a:solidFill>
          <a:latin typeface="Arial" pitchFamily="34" charset="0"/>
          <a:ea typeface="ヒラギノ角ゴ Pro W3" pitchFamily="124" charset="-128"/>
          <a:cs typeface="Geneva" pitchFamily="34" charset="0"/>
        </a:defRPr>
      </a:lvl9pPr>
    </p:titleStyle>
    <p:bodyStyle>
      <a:lvl1pPr marL="146110" indent="-146110" algn="l" defTabSz="1566621" rtl="0" eaLnBrk="1" fontAlgn="base" hangingPunct="1">
        <a:spcBef>
          <a:spcPct val="75000"/>
        </a:spcBef>
        <a:spcAft>
          <a:spcPct val="0"/>
        </a:spcAft>
        <a:buClrTx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1pPr>
      <a:lvl2pPr marL="293573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8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2pPr>
      <a:lvl3pPr marL="441035" indent="-146110" algn="l" defTabSz="1566621" rtl="0" eaLnBrk="1" fontAlgn="base" hangingPunct="1">
        <a:spcBef>
          <a:spcPct val="25000"/>
        </a:spcBef>
        <a:spcAft>
          <a:spcPct val="0"/>
        </a:spcAft>
        <a:buClrTx/>
        <a:buSzPct val="70000"/>
        <a:buFont typeface="Wingdings" charset="2"/>
        <a:buChar char="§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3pPr>
      <a:lvl4pPr marL="584439" indent="-142052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4pPr>
      <a:lvl5pPr marL="726490" indent="-140698" algn="l" defTabSz="1566621" rtl="0" eaLnBrk="1" fontAlgn="base" hangingPunct="1">
        <a:spcBef>
          <a:spcPct val="25000"/>
        </a:spcBef>
        <a:spcAft>
          <a:spcPct val="0"/>
        </a:spcAft>
        <a:buClrTx/>
        <a:buFont typeface="Arial"/>
        <a:buChar char="•"/>
        <a:defRPr sz="1600" b="0" i="0">
          <a:solidFill>
            <a:srgbClr val="000000"/>
          </a:solidFill>
          <a:latin typeface="Calibri Light"/>
          <a:ea typeface="+mn-ea"/>
          <a:cs typeface="Calibri Light"/>
        </a:defRPr>
      </a:lvl5pPr>
      <a:lvl6pPr marL="1116116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6pPr>
      <a:lvl7pPr marL="1505742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7pPr>
      <a:lvl8pPr marL="1895368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8pPr>
      <a:lvl9pPr marL="2284994" indent="-140698" algn="l" defTabSz="1566621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200">
          <a:solidFill>
            <a:srgbClr val="53565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15" y="2381049"/>
            <a:ext cx="2191771" cy="20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2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8105" y="3126800"/>
            <a:ext cx="5561624" cy="430887"/>
          </a:xfrm>
        </p:spPr>
        <p:txBody>
          <a:bodyPr/>
          <a:lstStyle/>
          <a:p>
            <a:r>
              <a:rPr lang="en-US" sz="2800" spc="10" dirty="0"/>
              <a:t>Filters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73650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1905635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500" spc="10" dirty="0"/>
              <a:t>Filters</a:t>
            </a:r>
            <a:endParaRPr sz="2500"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143000"/>
            <a:ext cx="7673340" cy="939359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 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Filters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 are custom classes that provide both a declarative and programmatic means to add pre-action and post-action behavior to controller action methods.</a:t>
            </a:r>
            <a:endParaRPr sz="1600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88373B9-F228-49C7-89ED-ED2754EC5760}"/>
              </a:ext>
            </a:extLst>
          </p:cNvPr>
          <p:cNvSpPr txBox="1">
            <a:spLocks/>
          </p:cNvSpPr>
          <p:nvPr/>
        </p:nvSpPr>
        <p:spPr bwMode="gray">
          <a:xfrm>
            <a:off x="457200" y="2464253"/>
            <a:ext cx="4114800" cy="3981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575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sz="2500" kern="0" spc="10" dirty="0"/>
              <a:t>Introducing the Filter Types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DF6D03-74B2-4715-AA83-DB31D18C29BB}"/>
              </a:ext>
            </a:extLst>
          </p:cNvPr>
          <p:cNvSpPr/>
          <p:nvPr/>
        </p:nvSpPr>
        <p:spPr>
          <a:xfrm>
            <a:off x="457200" y="3400063"/>
            <a:ext cx="7772400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Authorization Filters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Action Filters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Result Filters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Exception Filters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865" y="197516"/>
            <a:ext cx="581406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500" spc="10" dirty="0"/>
              <a:t>Using Authorization Filters </a:t>
            </a:r>
            <a:endParaRPr sz="2500"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411865" y="595702"/>
            <a:ext cx="7819390" cy="26311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Performs authentication and authorizes before executing action method.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endParaRPr lang="en-US" sz="2400" b="1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sz="2400" b="1" spc="-5" dirty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Build-In-Filter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[Authorize], [</a:t>
            </a:r>
            <a:r>
              <a:rPr lang="en-IN" dirty="0" err="1">
                <a:solidFill>
                  <a:schemeClr val="bg1">
                    <a:lumMod val="10000"/>
                  </a:schemeClr>
                </a:solidFill>
              </a:rPr>
              <a:t>RequireHttps</a:t>
            </a:r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]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endParaRPr lang="en-IN" sz="2400" b="1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sz="2400" b="1" spc="-5" dirty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Interface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dirty="0" err="1">
                <a:solidFill>
                  <a:schemeClr val="bg1">
                    <a:lumMod val="10000"/>
                  </a:schemeClr>
                </a:solidFill>
              </a:rPr>
              <a:t>IAuthorizationFilter</a:t>
            </a:r>
            <a:endParaRPr sz="1600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ED48711-24FD-4758-B187-943E2F375A0D}"/>
              </a:ext>
            </a:extLst>
          </p:cNvPr>
          <p:cNvSpPr txBox="1">
            <a:spLocks/>
          </p:cNvSpPr>
          <p:nvPr/>
        </p:nvSpPr>
        <p:spPr bwMode="gray">
          <a:xfrm>
            <a:off x="411865" y="3425965"/>
            <a:ext cx="5814060" cy="3981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575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sz="2500" kern="0" spc="10" dirty="0"/>
              <a:t>Using Exception Filters  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5823813-3FD9-4E3D-9499-ADCB207C475F}"/>
              </a:ext>
            </a:extLst>
          </p:cNvPr>
          <p:cNvSpPr txBox="1"/>
          <p:nvPr/>
        </p:nvSpPr>
        <p:spPr>
          <a:xfrm>
            <a:off x="438872" y="3824150"/>
            <a:ext cx="7943127" cy="26311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Performs some operation if there is an unhandled exception thrown during the execution of the ASP.NET MVC pipeline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endParaRPr lang="en-US" sz="2400" b="1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sz="2400" b="1" spc="-5" dirty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Build-In-Filter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[[</a:t>
            </a:r>
            <a:r>
              <a:rPr lang="en-IN" dirty="0" err="1">
                <a:solidFill>
                  <a:schemeClr val="bg1">
                    <a:lumMod val="10000"/>
                  </a:schemeClr>
                </a:solidFill>
              </a:rPr>
              <a:t>HandleError</a:t>
            </a:r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]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endParaRPr lang="en-IN" sz="2400" b="1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sz="2400" b="1" spc="-5" dirty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Interface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dirty="0" err="1">
                <a:solidFill>
                  <a:schemeClr val="bg1">
                    <a:lumMod val="10000"/>
                  </a:schemeClr>
                </a:solidFill>
              </a:rPr>
              <a:t>IExceptionFilter</a:t>
            </a:r>
            <a:endParaRPr sz="1600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5234940" cy="2558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dirty="0"/>
              <a:t>Using Action Filters </a:t>
            </a:r>
            <a:endParaRPr sz="2500" spc="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1C78B02-742C-481E-BC86-72D973EACE18}"/>
              </a:ext>
            </a:extLst>
          </p:cNvPr>
          <p:cNvSpPr txBox="1"/>
          <p:nvPr/>
        </p:nvSpPr>
        <p:spPr>
          <a:xfrm>
            <a:off x="533400" y="990600"/>
            <a:ext cx="7943127" cy="159524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Performs some operation before and after an action method executes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endParaRPr lang="en-IN" sz="2400" b="1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sz="2400" b="1" spc="-5" dirty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Interface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dirty="0" err="1">
                <a:solidFill>
                  <a:schemeClr val="bg1">
                    <a:lumMod val="10000"/>
                  </a:schemeClr>
                </a:solidFill>
              </a:rPr>
              <a:t>IActionFilter</a:t>
            </a:r>
            <a:endParaRPr sz="1600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ACF7E06-1179-4FFD-845C-8AF3CE60CC6D}"/>
              </a:ext>
            </a:extLst>
          </p:cNvPr>
          <p:cNvSpPr txBox="1">
            <a:spLocks/>
          </p:cNvSpPr>
          <p:nvPr/>
        </p:nvSpPr>
        <p:spPr bwMode="gray">
          <a:xfrm>
            <a:off x="479385" y="2817789"/>
            <a:ext cx="5814060" cy="3981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13335" rIns="0" bIns="0" numCol="1" rtlCol="0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575" b="0" i="0" baseline="0">
                <a:solidFill>
                  <a:srgbClr val="2C2D8B"/>
                </a:solidFill>
                <a:latin typeface="Calibri Light"/>
                <a:ea typeface="+mj-ea"/>
                <a:cs typeface="Calibri Light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STKaiti" pitchFamily="2" charset="-122"/>
                <a:cs typeface="Geneva" pitchFamily="34" charset="0"/>
              </a:defRPr>
            </a:lvl5pPr>
            <a:lvl6pPr marL="389626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6pPr>
            <a:lvl7pPr marL="779252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7pPr>
            <a:lvl8pPr marL="1168878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8pPr>
            <a:lvl9pPr marL="1558503" algn="l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chemeClr val="accent1"/>
                </a:solidFill>
                <a:latin typeface="Arial" pitchFamily="34" charset="0"/>
                <a:ea typeface="ヒラギノ角ゴ Pro W3" pitchFamily="124" charset="-128"/>
                <a:cs typeface="Geneva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en-IN" sz="2500" kern="0" spc="10" dirty="0"/>
              <a:t>Using  Result Filters   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678A0F5-5DA4-456B-B526-71342FB2304D}"/>
              </a:ext>
            </a:extLst>
          </p:cNvPr>
          <p:cNvSpPr txBox="1"/>
          <p:nvPr/>
        </p:nvSpPr>
        <p:spPr>
          <a:xfrm>
            <a:off x="489995" y="3429000"/>
            <a:ext cx="7943127" cy="234865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Performs some operation before or after the execution of view result.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endParaRPr lang="en-US" sz="2400" b="1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US" sz="2400" b="1" spc="-5" dirty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Build-In-Filter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[</a:t>
            </a:r>
            <a:r>
              <a:rPr lang="en-IN" dirty="0" err="1">
                <a:solidFill>
                  <a:schemeClr val="bg1">
                    <a:lumMod val="10000"/>
                  </a:schemeClr>
                </a:solidFill>
              </a:rPr>
              <a:t>OutputCache</a:t>
            </a:r>
            <a:r>
              <a:rPr lang="en-IN" dirty="0">
                <a:solidFill>
                  <a:schemeClr val="bg1">
                    <a:lumMod val="10000"/>
                  </a:schemeClr>
                </a:solidFill>
              </a:rPr>
              <a:t>]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endParaRPr lang="en-IN" sz="2400" b="1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sz="2400" b="1" spc="-5" dirty="0">
                <a:solidFill>
                  <a:schemeClr val="bg1">
                    <a:lumMod val="1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Interface</a:t>
            </a:r>
          </a:p>
          <a:p>
            <a:pPr marL="12700" marR="956310">
              <a:lnSpc>
                <a:spcPct val="102400"/>
              </a:lnSpc>
              <a:spcBef>
                <a:spcPts val="45"/>
              </a:spcBef>
              <a:buSzPct val="76363"/>
              <a:tabLst>
                <a:tab pos="355600" algn="l"/>
                <a:tab pos="356235" algn="l"/>
              </a:tabLst>
            </a:pPr>
            <a:r>
              <a:rPr lang="en-IN" dirty="0" err="1">
                <a:solidFill>
                  <a:schemeClr val="bg1">
                    <a:lumMod val="10000"/>
                  </a:schemeClr>
                </a:solidFill>
              </a:rPr>
              <a:t>IResultFilter</a:t>
            </a:r>
            <a:endParaRPr sz="1600" spc="-5" dirty="0">
              <a:solidFill>
                <a:schemeClr val="bg1">
                  <a:lumMod val="1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81000"/>
            <a:ext cx="5234940" cy="398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2500" spc="10" dirty="0"/>
              <a:t>Using Other Filter Features </a:t>
            </a:r>
            <a:endParaRPr sz="2500" spc="1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20500A-6042-4A72-89D7-D4D842F193C9}"/>
              </a:ext>
            </a:extLst>
          </p:cNvPr>
          <p:cNvSpPr/>
          <p:nvPr/>
        </p:nvSpPr>
        <p:spPr>
          <a:xfrm>
            <a:off x="381000" y="12192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81717"/>
                </a:solidFill>
                <a:latin typeface="Verdana" panose="020B0604030504040204" pitchFamily="34" charset="0"/>
              </a:rPr>
              <a:t>Custom Filter</a:t>
            </a:r>
          </a:p>
          <a:p>
            <a:endParaRPr lang="en-US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181717"/>
                </a:solidFill>
                <a:latin typeface="Verdana" panose="020B0604030504040204" pitchFamily="34" charset="0"/>
              </a:rPr>
              <a:t>Creating  custom filter attributes by implementing an appropriate filter interface for which you want to create a custom filter and also derive a </a:t>
            </a:r>
            <a:r>
              <a:rPr lang="en-US" dirty="0" err="1">
                <a:solidFill>
                  <a:srgbClr val="181717"/>
                </a:solidFill>
                <a:latin typeface="Verdana" panose="020B0604030504040204" pitchFamily="34" charset="0"/>
              </a:rPr>
              <a:t>FilterAttribute</a:t>
            </a:r>
            <a:r>
              <a:rPr lang="en-US" dirty="0">
                <a:solidFill>
                  <a:srgbClr val="181717"/>
                </a:solidFill>
                <a:latin typeface="Verdana" panose="020B0604030504040204" pitchFamily="34" charset="0"/>
              </a:rPr>
              <a:t> class so that you can use that class as an attribute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&amp;T Infotech">
  <a:themeElements>
    <a:clrScheme name="L&amp;T">
      <a:dk1>
        <a:srgbClr val="7C7C7C"/>
      </a:dk1>
      <a:lt1>
        <a:srgbClr val="FEFDFD"/>
      </a:lt1>
      <a:dk2>
        <a:srgbClr val="B2B2B2"/>
      </a:dk2>
      <a:lt2>
        <a:srgbClr val="FEFDFD"/>
      </a:lt2>
      <a:accent1>
        <a:srgbClr val="124079"/>
      </a:accent1>
      <a:accent2>
        <a:srgbClr val="7C7C7C"/>
      </a:accent2>
      <a:accent3>
        <a:srgbClr val="FCC320"/>
      </a:accent3>
      <a:accent4>
        <a:srgbClr val="20BDBE"/>
      </a:accent4>
      <a:accent5>
        <a:srgbClr val="706952"/>
      </a:accent5>
      <a:accent6>
        <a:srgbClr val="1AB26C"/>
      </a:accent6>
      <a:hlink>
        <a:srgbClr val="939598"/>
      </a:hlink>
      <a:folHlink>
        <a:srgbClr val="BBBDC0"/>
      </a:folHlink>
    </a:clrScheme>
    <a:fontScheme name="ICG Fonts">
      <a:majorFont>
        <a:latin typeface="Arial"/>
        <a:ea typeface="STKaiti"/>
        <a:cs typeface=""/>
      </a:majorFont>
      <a:minorFont>
        <a:latin typeface="Arial"/>
        <a:ea typeface="STKait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+mj-ea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63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ヒラギノ角ゴ Pro W3" pitchFamily="124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baseline="0" dirty="0">
            <a:ea typeface="+mj-ea"/>
          </a:defRPr>
        </a:defPPr>
      </a:lstStyle>
    </a:txDef>
  </a:objectDefaults>
  <a:extraClrSchemeLst>
    <a:extraClrScheme>
      <a:clrScheme name="ICG_Pres (A4) 1">
        <a:dk1>
          <a:srgbClr val="53565A"/>
        </a:dk1>
        <a:lt1>
          <a:srgbClr val="FFFFFF"/>
        </a:lt1>
        <a:dk2>
          <a:srgbClr val="97999B"/>
        </a:dk2>
        <a:lt2>
          <a:srgbClr val="53565A"/>
        </a:lt2>
        <a:accent1>
          <a:srgbClr val="002D72"/>
        </a:accent1>
        <a:accent2>
          <a:srgbClr val="99ABC7"/>
        </a:accent2>
        <a:accent3>
          <a:srgbClr val="FFFFFF"/>
        </a:accent3>
        <a:accent4>
          <a:srgbClr val="46484C"/>
        </a:accent4>
        <a:accent5>
          <a:srgbClr val="AAADBC"/>
        </a:accent5>
        <a:accent6>
          <a:srgbClr val="8A9BB4"/>
        </a:accent6>
        <a:hlink>
          <a:srgbClr val="00BDF2"/>
        </a:hlink>
        <a:folHlink>
          <a:srgbClr val="99E4F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Aqua">
      <a:srgbClr val="00B0B9"/>
    </a:custClr>
    <a:custClr name="Aqua Tint">
      <a:srgbClr val="99DFE3"/>
    </a:custClr>
    <a:custClr name="Goldenrod">
      <a:srgbClr val="C99700"/>
    </a:custClr>
    <a:custClr name="Goldenrod Tint">
      <a:srgbClr val="E9D599"/>
    </a:custClr>
    <a:custClr name="Forest">
      <a:srgbClr val="00843D"/>
    </a:custClr>
    <a:custClr name="Forest Tint">
      <a:srgbClr val="66B797"/>
    </a:custClr>
    <a:custClr name="Plum">
      <a:srgbClr val="890C58"/>
    </a:custClr>
    <a:custClr name="Plum Tint">
      <a:srgbClr val="B37A9F"/>
    </a:custClr>
    <a:custClr name="Olive">
      <a:srgbClr val="949300"/>
    </a:custClr>
    <a:custClr name="Olive Tint">
      <a:srgbClr val="D4D499"/>
    </a:custClr>
    <a:custClr name="Teal">
      <a:srgbClr val="007377"/>
    </a:custClr>
    <a:custClr name="Teal Tint">
      <a:srgbClr val="99C7C9"/>
    </a:custClr>
    <a:custClr name="Tangerine">
      <a:srgbClr val="ED8B00"/>
    </a:custClr>
    <a:custClr name="Tangerine Tint">
      <a:srgbClr val="F8D199"/>
    </a:custClr>
    <a:custClr name="Purple">
      <a:srgbClr val="6B3077"/>
    </a:custClr>
    <a:custClr name="Purple Tint">
      <a:srgbClr val="C4ACC9"/>
    </a:custClr>
    <a:custClr name="Green">
      <a:srgbClr val="84BD00"/>
    </a:custClr>
    <a:custClr name="Green Tint">
      <a:srgbClr val="CEE599"/>
    </a:custClr>
    <a:custClr name="White">
      <a:srgbClr val="FFFFFF"/>
    </a:custClr>
    <a:custClr name="White">
      <a:srgbClr val="FFFFFF"/>
    </a:custClr>
    <a:custClr name="Burnt Orange">
      <a:srgbClr val="CB6015"/>
    </a:custClr>
    <a:custClr name="Citi Cyan Tint (20%)">
      <a:srgbClr val="CCF2FC"/>
    </a:custClr>
    <a:custClr name="Citi Light Gray Tint(20%)">
      <a:srgbClr val="EAEBEB"/>
    </a:custClr>
  </a:custClr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LTI PPT Template</Template>
  <TotalTime>0</TotalTime>
  <Words>138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Verdana</vt:lpstr>
      <vt:lpstr>Wingdings</vt:lpstr>
      <vt:lpstr>L&amp;T Infotech</vt:lpstr>
      <vt:lpstr>Custom Design</vt:lpstr>
      <vt:lpstr>Filters </vt:lpstr>
      <vt:lpstr>Filters</vt:lpstr>
      <vt:lpstr>Using Authorization Filters </vt:lpstr>
      <vt:lpstr>Using Action Filters </vt:lpstr>
      <vt:lpstr>Using Other Filter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IASTED</dc:creator>
  <cp:lastModifiedBy>Iswarya Karthik</cp:lastModifiedBy>
  <cp:revision>7</cp:revision>
  <dcterms:created xsi:type="dcterms:W3CDTF">2018-03-13T04:49:52Z</dcterms:created>
  <dcterms:modified xsi:type="dcterms:W3CDTF">2019-09-18T09:41:43Z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2018-03-13T00:00:00Z</vt:filetime>
  </property>
</Properties>
</file>