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2" y="608438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97473" y="4306924"/>
            <a:ext cx="7408984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2133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0200" y="6082521"/>
            <a:ext cx="1825741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30" y="356634"/>
            <a:ext cx="918741" cy="680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6" y="356633"/>
            <a:ext cx="1152972" cy="8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9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9918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70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570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7551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2" y="608438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733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867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3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EA-F8EF-4883-B9F8-9183B2B6F347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59A0-AB3D-43CD-B0EB-6770D41A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84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2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4253" y="974760"/>
            <a:ext cx="11486969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359838" y="320570"/>
            <a:ext cx="11459013" cy="5129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867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4405" y="-4976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333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519488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1038977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558465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2077952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94808" indent="-194808" algn="l" defTabSz="2088776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391421" indent="-194808" algn="l" defTabSz="2088776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588032" indent="-194808" algn="l" defTabSz="2088776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779233" indent="-189398" algn="l" defTabSz="2088776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968629" indent="-187593" algn="l" defTabSz="2088776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488117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6pPr>
      <a:lvl7pPr marL="2007606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7pPr>
      <a:lvl8pPr marL="2527094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8pPr>
      <a:lvl9pPr marL="3046583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88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46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952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44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929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41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90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20" y="2381049"/>
            <a:ext cx="2922361" cy="20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3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sz="3600" b="1" dirty="0"/>
              <a:t>CI/CD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7473" y="3026067"/>
            <a:ext cx="7415499" cy="738664"/>
          </a:xfrm>
        </p:spPr>
        <p:txBody>
          <a:bodyPr/>
          <a:lstStyle/>
          <a:p>
            <a:pPr algn="ctr"/>
            <a:r>
              <a:rPr lang="en-IN" sz="4800" b="1" dirty="0"/>
              <a:t>DevOps</a:t>
            </a:r>
            <a:endParaRPr lang="en-IN" sz="2700" b="1" dirty="0"/>
          </a:p>
        </p:txBody>
      </p:sp>
    </p:spTree>
    <p:extLst>
      <p:ext uri="{BB962C8B-B14F-4D97-AF65-F5344CB8AC3E}">
        <p14:creationId xmlns:p14="http://schemas.microsoft.com/office/powerpoint/2010/main" val="323316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38" y="320570"/>
            <a:ext cx="11459013" cy="384721"/>
          </a:xfrm>
        </p:spPr>
        <p:txBody>
          <a:bodyPr/>
          <a:lstStyle/>
          <a:p>
            <a:r>
              <a:rPr lang="en-IN" sz="2500" b="1" dirty="0"/>
              <a:t>DevOps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Customer-Centric Action</a:t>
            </a:r>
          </a:p>
          <a:p>
            <a:r>
              <a:rPr lang="en-IN" sz="1800" dirty="0"/>
              <a:t>End-To-End Responsibility</a:t>
            </a:r>
          </a:p>
          <a:p>
            <a:r>
              <a:rPr lang="en-IN" sz="1800" dirty="0"/>
              <a:t>Continuous Improvement</a:t>
            </a:r>
          </a:p>
          <a:p>
            <a:r>
              <a:rPr lang="en-IN" sz="1800" dirty="0"/>
              <a:t>Automate Everything</a:t>
            </a:r>
          </a:p>
          <a:p>
            <a:r>
              <a:rPr lang="en-IN" sz="1800" dirty="0"/>
              <a:t>Work as one Team</a:t>
            </a:r>
          </a:p>
          <a:p>
            <a:r>
              <a:rPr lang="en-IN" sz="1800" dirty="0"/>
              <a:t>Monitor and Test Everything</a:t>
            </a:r>
          </a:p>
        </p:txBody>
      </p:sp>
    </p:spTree>
    <p:extLst>
      <p:ext uri="{BB962C8B-B14F-4D97-AF65-F5344CB8AC3E}">
        <p14:creationId xmlns:p14="http://schemas.microsoft.com/office/powerpoint/2010/main" val="177014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38" y="320570"/>
            <a:ext cx="11459013" cy="384721"/>
          </a:xfrm>
        </p:spPr>
        <p:txBody>
          <a:bodyPr/>
          <a:lstStyle/>
          <a:p>
            <a:r>
              <a:rPr lang="en-IN" sz="2500" b="1" dirty="0"/>
              <a:t>DevOps Automation Tools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800" dirty="0"/>
              <a:t>Different categories of Automation:</a:t>
            </a:r>
          </a:p>
          <a:p>
            <a:pPr marL="194808" lvl="1">
              <a:spcBef>
                <a:spcPct val="75000"/>
              </a:spcBef>
            </a:pPr>
            <a:r>
              <a:rPr lang="fr-FR" sz="1800" dirty="0"/>
              <a:t>Infrastructure Automation </a:t>
            </a:r>
          </a:p>
          <a:p>
            <a:pPr marL="194808" lvl="2">
              <a:spcBef>
                <a:spcPct val="75000"/>
              </a:spcBef>
            </a:pPr>
            <a:r>
              <a:rPr lang="fr-FR" sz="1800" dirty="0"/>
              <a:t>AWS, Azure</a:t>
            </a:r>
          </a:p>
          <a:p>
            <a:pPr marL="194808" lvl="1">
              <a:spcBef>
                <a:spcPct val="75000"/>
              </a:spcBef>
            </a:pPr>
            <a:r>
              <a:rPr lang="fr-FR" sz="1800" dirty="0"/>
              <a:t>Configuration Management</a:t>
            </a:r>
          </a:p>
          <a:p>
            <a:pPr marL="194808" lvl="2">
              <a:spcBef>
                <a:spcPct val="75000"/>
              </a:spcBef>
            </a:pPr>
            <a:r>
              <a:rPr lang="fr-FR" sz="1800" dirty="0"/>
              <a:t>Chef, </a:t>
            </a:r>
            <a:r>
              <a:rPr lang="fr-FR" sz="1800" dirty="0" err="1"/>
              <a:t>Puppet</a:t>
            </a:r>
            <a:endParaRPr lang="fr-FR" sz="1800" dirty="0"/>
          </a:p>
          <a:p>
            <a:pPr marL="194808" lvl="1">
              <a:spcBef>
                <a:spcPct val="75000"/>
              </a:spcBef>
            </a:pPr>
            <a:r>
              <a:rPr lang="fr-FR" sz="1800" dirty="0" err="1"/>
              <a:t>Deployment</a:t>
            </a:r>
            <a:r>
              <a:rPr lang="fr-FR" sz="1800" dirty="0"/>
              <a:t> Automation</a:t>
            </a:r>
          </a:p>
          <a:p>
            <a:pPr marL="194808" lvl="2">
              <a:spcBef>
                <a:spcPct val="75000"/>
              </a:spcBef>
            </a:pPr>
            <a:r>
              <a:rPr lang="fr-FR" sz="1800" dirty="0"/>
              <a:t>Jenkins</a:t>
            </a:r>
          </a:p>
          <a:p>
            <a:pPr marL="194808" lvl="1">
              <a:spcBef>
                <a:spcPct val="75000"/>
              </a:spcBef>
            </a:pPr>
            <a:r>
              <a:rPr lang="fr-FR" sz="1800" dirty="0"/>
              <a:t>Performance Management</a:t>
            </a:r>
          </a:p>
          <a:p>
            <a:pPr marL="194808" lvl="2">
              <a:spcBef>
                <a:spcPct val="75000"/>
              </a:spcBef>
            </a:pPr>
            <a:r>
              <a:rPr lang="fr-FR" sz="1800" dirty="0"/>
              <a:t>App Dynamic</a:t>
            </a:r>
          </a:p>
          <a:p>
            <a:pPr marL="194808" lvl="1">
              <a:spcBef>
                <a:spcPct val="75000"/>
              </a:spcBef>
            </a:pPr>
            <a:r>
              <a:rPr lang="fr-FR" sz="1800" dirty="0"/>
              <a:t>Log Management</a:t>
            </a:r>
          </a:p>
          <a:p>
            <a:pPr marL="194808" lvl="2">
              <a:spcBef>
                <a:spcPct val="75000"/>
              </a:spcBef>
            </a:pPr>
            <a:r>
              <a:rPr lang="fr-FR" sz="1800" dirty="0"/>
              <a:t>Splunk</a:t>
            </a:r>
          </a:p>
          <a:p>
            <a:pPr marL="194808" lvl="1">
              <a:spcBef>
                <a:spcPct val="75000"/>
              </a:spcBef>
            </a:pPr>
            <a:r>
              <a:rPr lang="fr-FR" sz="1800" dirty="0"/>
              <a:t>Monitoring.</a:t>
            </a:r>
          </a:p>
          <a:p>
            <a:pPr marL="194808" lvl="2">
              <a:spcBef>
                <a:spcPct val="75000"/>
              </a:spcBef>
            </a:pPr>
            <a:r>
              <a:rPr lang="en-IN" sz="1800" dirty="0"/>
              <a:t>Nagios</a:t>
            </a:r>
          </a:p>
        </p:txBody>
      </p:sp>
    </p:spTree>
    <p:extLst>
      <p:ext uri="{BB962C8B-B14F-4D97-AF65-F5344CB8AC3E}">
        <p14:creationId xmlns:p14="http://schemas.microsoft.com/office/powerpoint/2010/main" val="274791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38" y="320570"/>
            <a:ext cx="11459013" cy="384721"/>
          </a:xfrm>
        </p:spPr>
        <p:txBody>
          <a:bodyPr/>
          <a:lstStyle/>
          <a:p>
            <a:r>
              <a:rPr lang="en-IN" sz="2500" b="1" dirty="0"/>
              <a:t>What is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sz="1800" dirty="0"/>
              <a:t>DevOps is a culture which promotes collaboration between Development and Operations Team to deploy code to production faster in an automated &amp; repeatable way. </a:t>
            </a:r>
          </a:p>
          <a:p>
            <a:endParaRPr lang="en-IN" sz="1800" dirty="0"/>
          </a:p>
          <a:p>
            <a:r>
              <a:rPr lang="en-IN" sz="1800" dirty="0"/>
              <a:t>The word 'DevOps' is a combination of two words 'development' and 'operations.'</a:t>
            </a:r>
          </a:p>
        </p:txBody>
      </p:sp>
    </p:spTree>
    <p:extLst>
      <p:ext uri="{BB962C8B-B14F-4D97-AF65-F5344CB8AC3E}">
        <p14:creationId xmlns:p14="http://schemas.microsoft.com/office/powerpoint/2010/main" val="118073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38" y="320570"/>
            <a:ext cx="11459013" cy="384721"/>
          </a:xfrm>
        </p:spPr>
        <p:txBody>
          <a:bodyPr/>
          <a:lstStyle/>
          <a:p>
            <a:r>
              <a:rPr lang="en-IN" sz="2500" b="1" dirty="0"/>
              <a:t>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</a:t>
            </a:r>
            <a:r>
              <a:rPr lang="en-IN" sz="1800" dirty="0"/>
              <a:t>An alignment of development and IT operations with better communication and collaboration.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059" y="1939037"/>
            <a:ext cx="45624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7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38" y="320570"/>
            <a:ext cx="11459013" cy="384721"/>
          </a:xfrm>
        </p:spPr>
        <p:txBody>
          <a:bodyPr/>
          <a:lstStyle/>
          <a:p>
            <a:r>
              <a:rPr lang="en-IN" sz="2500" b="1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1800" dirty="0"/>
              <a:t>Increase an Organization’s speed to deliver application and services.</a:t>
            </a:r>
          </a:p>
          <a:p>
            <a:endParaRPr lang="en-IN" sz="1800" dirty="0"/>
          </a:p>
          <a:p>
            <a:r>
              <a:rPr lang="en-IN" sz="1800" dirty="0"/>
              <a:t>Serve customer’s better</a:t>
            </a:r>
          </a:p>
          <a:p>
            <a:endParaRPr lang="en-IN" sz="1800" dirty="0"/>
          </a:p>
          <a:p>
            <a:r>
              <a:rPr lang="en-IN" sz="1800" dirty="0"/>
              <a:t>Compete more strongly in the market.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66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38" y="320570"/>
            <a:ext cx="11459013" cy="384721"/>
          </a:xfrm>
        </p:spPr>
        <p:txBody>
          <a:bodyPr/>
          <a:lstStyle/>
          <a:p>
            <a:r>
              <a:rPr lang="en-IN" sz="2500" b="1" dirty="0"/>
              <a:t>Why </a:t>
            </a:r>
            <a:r>
              <a:rPr lang="en-IN" sz="2500" b="1" dirty="0" err="1"/>
              <a:t>Devops</a:t>
            </a:r>
            <a:r>
              <a:rPr lang="en-IN" sz="2500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Before DevOps:-</a:t>
            </a:r>
          </a:p>
          <a:p>
            <a:pPr marL="194808" lvl="1">
              <a:spcBef>
                <a:spcPct val="75000"/>
              </a:spcBef>
            </a:pPr>
            <a:r>
              <a:rPr lang="en-IN" sz="1800" dirty="0"/>
              <a:t>The development and operation team worked in complete isolation.</a:t>
            </a:r>
          </a:p>
          <a:p>
            <a:pPr marL="194808" lvl="1">
              <a:spcBef>
                <a:spcPct val="75000"/>
              </a:spcBef>
            </a:pPr>
            <a:endParaRPr lang="en-IN" sz="1800" dirty="0"/>
          </a:p>
          <a:p>
            <a:pPr marL="194808" lvl="1">
              <a:spcBef>
                <a:spcPct val="75000"/>
              </a:spcBef>
            </a:pPr>
            <a:r>
              <a:rPr lang="en-IN" sz="1800" dirty="0"/>
              <a:t>Testing and Deployment were isolated activities done after design-build. Hence they consumed more time than actual build cycles.</a:t>
            </a:r>
          </a:p>
          <a:p>
            <a:pPr marL="194808" lvl="1">
              <a:spcBef>
                <a:spcPct val="75000"/>
              </a:spcBef>
            </a:pPr>
            <a:endParaRPr lang="en-IN" sz="1800" dirty="0"/>
          </a:p>
          <a:p>
            <a:pPr marL="194808" lvl="1">
              <a:spcBef>
                <a:spcPct val="75000"/>
              </a:spcBef>
            </a:pPr>
            <a:r>
              <a:rPr lang="en-IN" sz="1800" dirty="0"/>
              <a:t>Team members are spending a large amount of their time in testing, deploying, and designing instead of building the project.</a:t>
            </a:r>
          </a:p>
          <a:p>
            <a:pPr marL="194808" lvl="1">
              <a:spcBef>
                <a:spcPct val="75000"/>
              </a:spcBef>
            </a:pPr>
            <a:endParaRPr lang="en-IN" sz="1800" dirty="0"/>
          </a:p>
          <a:p>
            <a:pPr marL="194808" lvl="1">
              <a:spcBef>
                <a:spcPct val="75000"/>
              </a:spcBef>
            </a:pPr>
            <a:r>
              <a:rPr lang="en-IN" sz="1800" dirty="0"/>
              <a:t>Manual code deployment leads to human errors in production</a:t>
            </a:r>
          </a:p>
          <a:p>
            <a:pPr marL="194808" lvl="1">
              <a:spcBef>
                <a:spcPct val="75000"/>
              </a:spcBef>
            </a:pPr>
            <a:endParaRPr lang="en-IN" sz="1800" dirty="0"/>
          </a:p>
          <a:p>
            <a:pPr marL="194808" lvl="1">
              <a:spcBef>
                <a:spcPct val="75000"/>
              </a:spcBef>
            </a:pPr>
            <a:r>
              <a:rPr lang="en-IN" sz="1800" dirty="0"/>
              <a:t>Coding &amp; operation teams have their separate timelines and are not in synch causing further delays.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77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38" y="320570"/>
            <a:ext cx="11459013" cy="384721"/>
          </a:xfrm>
        </p:spPr>
        <p:txBody>
          <a:bodyPr/>
          <a:lstStyle/>
          <a:p>
            <a:r>
              <a:rPr lang="en-IN" sz="2500" b="1" dirty="0"/>
              <a:t>Why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Predictability – Lower failure rates for new Releases</a:t>
            </a:r>
          </a:p>
          <a:p>
            <a:r>
              <a:rPr lang="en-IN" sz="1800" dirty="0" err="1"/>
              <a:t>Reproducability</a:t>
            </a:r>
            <a:r>
              <a:rPr lang="en-IN" sz="1800" dirty="0"/>
              <a:t> – Earlier versions can be restored anytime</a:t>
            </a:r>
          </a:p>
          <a:p>
            <a:r>
              <a:rPr lang="en-IN" sz="1800" dirty="0"/>
              <a:t>Maintainability - </a:t>
            </a:r>
          </a:p>
          <a:p>
            <a:r>
              <a:rPr lang="en-IN" sz="1800" dirty="0"/>
              <a:t>Time to Market – streamlined software delivery</a:t>
            </a:r>
          </a:p>
          <a:p>
            <a:r>
              <a:rPr lang="en-IN" sz="1800" dirty="0"/>
              <a:t>Quality - </a:t>
            </a:r>
          </a:p>
          <a:p>
            <a:r>
              <a:rPr lang="en-IN" sz="1800" dirty="0"/>
              <a:t>Reduced Risk  - Reduce defects</a:t>
            </a:r>
          </a:p>
          <a:p>
            <a:r>
              <a:rPr lang="en-IN" sz="1800" dirty="0"/>
              <a:t>Resiliency – Changes are Auditable</a:t>
            </a:r>
          </a:p>
          <a:p>
            <a:r>
              <a:rPr lang="en-IN" sz="1800" dirty="0"/>
              <a:t>Cost Efficiency - </a:t>
            </a:r>
          </a:p>
          <a:p>
            <a:r>
              <a:rPr lang="en-IN" sz="1800" dirty="0"/>
              <a:t>Breaks Larger code base into small chunks – follows Agile methodology</a:t>
            </a:r>
          </a:p>
        </p:txBody>
      </p:sp>
    </p:spTree>
    <p:extLst>
      <p:ext uri="{BB962C8B-B14F-4D97-AF65-F5344CB8AC3E}">
        <p14:creationId xmlns:p14="http://schemas.microsoft.com/office/powerpoint/2010/main" val="382101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38" y="320570"/>
            <a:ext cx="11459013" cy="384721"/>
          </a:xfrm>
        </p:spPr>
        <p:txBody>
          <a:bodyPr/>
          <a:lstStyle/>
          <a:p>
            <a:r>
              <a:rPr lang="en-IN" sz="2500" b="1" dirty="0"/>
              <a:t>When to Use and When Not to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/>
              <a:t>Use</a:t>
            </a:r>
          </a:p>
          <a:p>
            <a:pPr marL="194808" lvl="1">
              <a:spcBef>
                <a:spcPct val="75000"/>
              </a:spcBef>
            </a:pPr>
            <a:r>
              <a:rPr lang="en-IN" sz="1800" dirty="0"/>
              <a:t>Large Distributed Applications like Ecommerce</a:t>
            </a:r>
          </a:p>
          <a:p>
            <a:pPr marL="194808" lvl="1">
              <a:spcBef>
                <a:spcPct val="75000"/>
              </a:spcBef>
            </a:pPr>
            <a:r>
              <a:rPr lang="en-IN" sz="1800" dirty="0"/>
              <a:t>Applications hosted on Cloud Platform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2000" b="1" dirty="0"/>
              <a:t>NOT to Use</a:t>
            </a:r>
          </a:p>
          <a:p>
            <a:pPr marL="194808" lvl="1">
              <a:spcBef>
                <a:spcPct val="75000"/>
              </a:spcBef>
            </a:pPr>
            <a:r>
              <a:rPr lang="en-IN" sz="1800" dirty="0"/>
              <a:t>Mission Critical Applications like Bank, Power and other sensitive data sites.</a:t>
            </a:r>
          </a:p>
          <a:p>
            <a:pPr marL="194808" lvl="1">
              <a:spcBef>
                <a:spcPct val="75000"/>
              </a:spcBef>
            </a:pPr>
            <a:r>
              <a:rPr lang="en-IN" sz="1800" dirty="0"/>
              <a:t>These applications need:</a:t>
            </a:r>
          </a:p>
          <a:p>
            <a:pPr marL="194808" lvl="2">
              <a:spcBef>
                <a:spcPct val="75000"/>
              </a:spcBef>
            </a:pPr>
            <a:r>
              <a:rPr lang="en-IN" sz="1800" dirty="0"/>
              <a:t>Strict Access control  on the production Environment</a:t>
            </a:r>
          </a:p>
          <a:p>
            <a:pPr marL="194808" lvl="2">
              <a:spcBef>
                <a:spcPct val="75000"/>
              </a:spcBef>
            </a:pPr>
            <a:r>
              <a:rPr lang="en-IN" sz="1800" dirty="0"/>
              <a:t>Detailed Change management policy</a:t>
            </a:r>
          </a:p>
          <a:p>
            <a:pPr marL="194808" lvl="2">
              <a:spcBef>
                <a:spcPct val="75000"/>
              </a:spcBef>
            </a:pPr>
            <a:r>
              <a:rPr lang="en-IN" sz="1800" dirty="0"/>
              <a:t>Access control policy to the data centres</a:t>
            </a:r>
          </a:p>
          <a:p>
            <a:pPr marL="914400" lvl="2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95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38" y="320570"/>
            <a:ext cx="11459013" cy="384721"/>
          </a:xfrm>
        </p:spPr>
        <p:txBody>
          <a:bodyPr/>
          <a:lstStyle/>
          <a:p>
            <a:r>
              <a:rPr lang="en-IN" sz="2500" b="1" dirty="0"/>
              <a:t>DevOps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91" y="1690687"/>
            <a:ext cx="8547136" cy="4079047"/>
          </a:xfrm>
        </p:spPr>
      </p:pic>
    </p:spTree>
    <p:extLst>
      <p:ext uri="{BB962C8B-B14F-4D97-AF65-F5344CB8AC3E}">
        <p14:creationId xmlns:p14="http://schemas.microsoft.com/office/powerpoint/2010/main" val="69688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38" y="320570"/>
            <a:ext cx="11459013" cy="384721"/>
          </a:xfrm>
        </p:spPr>
        <p:txBody>
          <a:bodyPr/>
          <a:lstStyle/>
          <a:p>
            <a:r>
              <a:rPr lang="en-IN" sz="2500" b="1" dirty="0"/>
              <a:t>DevOps vs Agile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29" y="2643914"/>
            <a:ext cx="10983471" cy="2726576"/>
          </a:xfrm>
        </p:spPr>
      </p:pic>
      <p:sp>
        <p:nvSpPr>
          <p:cNvPr id="6" name="TextBox 5"/>
          <p:cNvSpPr txBox="1"/>
          <p:nvPr/>
        </p:nvSpPr>
        <p:spPr>
          <a:xfrm>
            <a:off x="7624293" y="3868717"/>
            <a:ext cx="300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DevOps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0175" y="3846871"/>
            <a:ext cx="2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36536189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Theme1" id="{6235F4CF-5C9B-4FAD-9C17-2FDBFEB4A7BC}" vid="{A66CE284-9C4D-46D0-B2BA-C637B5517C3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1824</TotalTime>
  <Words>320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 Light</vt:lpstr>
      <vt:lpstr>Geneva</vt:lpstr>
      <vt:lpstr>STKaiti</vt:lpstr>
      <vt:lpstr>Symbol</vt:lpstr>
      <vt:lpstr>Wingdings</vt:lpstr>
      <vt:lpstr>ヒラギノ角ゴ Pro W3</vt:lpstr>
      <vt:lpstr>Theme1</vt:lpstr>
      <vt:lpstr>Custom Design</vt:lpstr>
      <vt:lpstr>DevOps</vt:lpstr>
      <vt:lpstr>What is DevOps</vt:lpstr>
      <vt:lpstr>DevOps</vt:lpstr>
      <vt:lpstr>Advantages</vt:lpstr>
      <vt:lpstr>Why Devops?</vt:lpstr>
      <vt:lpstr>Why DevOps?</vt:lpstr>
      <vt:lpstr>When to Use and When Not to Use?</vt:lpstr>
      <vt:lpstr>DevOps Lifecycle</vt:lpstr>
      <vt:lpstr>DevOps vs Agile</vt:lpstr>
      <vt:lpstr>DevOps Principles</vt:lpstr>
      <vt:lpstr>DevOps Automation Tools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Shrivalli Maheshwaran</dc:creator>
  <cp:lastModifiedBy>pcuser</cp:lastModifiedBy>
  <cp:revision>13</cp:revision>
  <dcterms:created xsi:type="dcterms:W3CDTF">2018-10-10T05:34:06Z</dcterms:created>
  <dcterms:modified xsi:type="dcterms:W3CDTF">2019-11-16T10:41:31Z</dcterms:modified>
</cp:coreProperties>
</file>