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6"/>
  </p:notesMasterIdLst>
  <p:handoutMasterIdLst>
    <p:handoutMasterId r:id="rId27"/>
  </p:handoutMasterIdLst>
  <p:sldIdLst>
    <p:sldId id="256" r:id="rId6"/>
    <p:sldId id="343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269" r:id="rId25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FF"/>
    <a:srgbClr val="000000"/>
    <a:srgbClr val="FFCC00"/>
    <a:srgbClr val="00CCFF"/>
    <a:srgbClr val="00008C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28" autoAdjust="0"/>
    <p:restoredTop sz="92920" autoAdjust="0"/>
  </p:normalViewPr>
  <p:slideViewPr>
    <p:cSldViewPr snapToGrid="0">
      <p:cViewPr varScale="1">
        <p:scale>
          <a:sx n="78" d="100"/>
          <a:sy n="78" d="100"/>
        </p:scale>
        <p:origin x="72" y="11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4561890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bugs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again.net/articles/git-for-computer-scientists/" TargetMode="External"/><Relationship Id="rId5" Type="http://schemas.openxmlformats.org/officeDocument/2006/relationships/hyperlink" Target="http://schacon.github.com/git/gittutorial.html" TargetMode="External"/><Relationship Id="rId4" Type="http://schemas.openxmlformats.org/officeDocument/2006/relationships/hyperlink" Target="http://gitref.org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415498"/>
          </a:xfrm>
        </p:spPr>
        <p:txBody>
          <a:bodyPr/>
          <a:lstStyle/>
          <a:p>
            <a:r>
              <a:rPr lang="en-US" dirty="0"/>
              <a:t>Git for Version Control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8EC402-2939-45F3-A4EB-12BFA37C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Set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name and email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Git to use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when you</a:t>
            </a:r>
            <a:r>
              <a:rPr lang="en-US"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config --global user.name "Bugs</a:t>
            </a:r>
            <a:r>
              <a:rPr lang="en-US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Bunny"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config --global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user.email</a:t>
            </a:r>
            <a:r>
              <a:rPr lang="en-US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001EFF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bugs@gmail.com</a:t>
            </a:r>
            <a:endParaRPr lang="en-US" dirty="0">
              <a:solidFill>
                <a:srgbClr val="001E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 call git config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–list 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verify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these are</a:t>
            </a:r>
            <a:r>
              <a:rPr lang="en-US" spc="-3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set.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Set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editor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that is used 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writing commit</a:t>
            </a:r>
            <a:r>
              <a:rPr lang="en-US" spc="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messages: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config --global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core.editor</a:t>
            </a:r>
            <a:r>
              <a:rPr lang="en-US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nano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414"/>
              </a:spcBef>
              <a:buChar char="•"/>
              <a:tabLst>
                <a:tab pos="92392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(it is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vim by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default)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B7A54-41A9-4579-9A51-F5215578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Initial</a:t>
            </a:r>
            <a:r>
              <a:rPr lang="en-US" spc="15" dirty="0"/>
              <a:t> </a:t>
            </a:r>
            <a:r>
              <a:rPr lang="en-US" spc="-5" dirty="0"/>
              <a:t>Git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3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1F0016-B395-4CEC-A93C-ED8A0978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6" y="709208"/>
            <a:ext cx="8615227" cy="3725083"/>
          </a:xfrm>
        </p:spPr>
        <p:txBody>
          <a:bodyPr/>
          <a:lstStyle/>
          <a:p>
            <a:pPr marL="1240790">
              <a:lnSpc>
                <a:spcPct val="100000"/>
              </a:lnSpc>
              <a:spcBef>
                <a:spcPts val="120"/>
              </a:spcBef>
            </a:pPr>
            <a:r>
              <a:rPr lang="en-US" i="1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Two common </a:t>
            </a: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scenarios: (only </a:t>
            </a:r>
            <a:r>
              <a:rPr lang="en-US" i="1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do </a:t>
            </a:r>
            <a:r>
              <a:rPr lang="en-US" i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one </a:t>
            </a: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en-US" i="1" spc="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these)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spcBef>
                <a:spcPts val="2290"/>
              </a:spcBef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create a new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Git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your current</a:t>
            </a:r>
            <a:r>
              <a:rPr lang="en-US" spc="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will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 .git</a:t>
            </a:r>
            <a:r>
              <a:rPr lang="en-US" spc="-5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 in your current directory.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Then you can commit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files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that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 into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en-US" spc="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add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filename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commit –m "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r>
              <a:rPr lang="en-US" i="1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clone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remote repo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current</a:t>
            </a:r>
            <a:r>
              <a:rPr lang="en-US" spc="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298196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clone</a:t>
            </a:r>
            <a:r>
              <a:rPr lang="en-US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url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localDirectoryName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7100" marR="5080" lvl="2" indent="-177800">
              <a:lnSpc>
                <a:spcPct val="98300"/>
              </a:lnSpc>
              <a:spcBef>
                <a:spcPts val="555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will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given local directory, containing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working copy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 the files from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repo, and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.git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(used 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hold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staging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area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and your actual local</a:t>
            </a:r>
            <a:r>
              <a:rPr lang="en-US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BA59FF-21B4-4347-932E-35C1C9F5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</a:t>
            </a:r>
            <a:r>
              <a:rPr lang="en-US" spc="-5" dirty="0"/>
              <a:t>eat</a:t>
            </a:r>
            <a:r>
              <a:rPr lang="en-US" dirty="0"/>
              <a:t>i</a:t>
            </a:r>
            <a:r>
              <a:rPr lang="en-US" spc="-5" dirty="0"/>
              <a:t>n</a:t>
            </a:r>
            <a:r>
              <a:rPr lang="en-US" dirty="0"/>
              <a:t>g a </a:t>
            </a:r>
            <a:r>
              <a:rPr lang="en-US" spc="-5" dirty="0"/>
              <a:t>G</a:t>
            </a:r>
            <a:r>
              <a:rPr lang="en-US" dirty="0"/>
              <a:t>it	r</a:t>
            </a:r>
            <a:r>
              <a:rPr lang="en-US" spc="-5" dirty="0"/>
              <a:t>e</a:t>
            </a:r>
            <a:r>
              <a:rPr lang="en-US" dirty="0"/>
              <a:t>po</a:t>
            </a:r>
          </a:p>
        </p:txBody>
      </p:sp>
    </p:spTree>
    <p:extLst>
      <p:ext uri="{BB962C8B-B14F-4D97-AF65-F5344CB8AC3E}">
        <p14:creationId xmlns:p14="http://schemas.microsoft.com/office/powerpoint/2010/main" val="298279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A8993F-1A17-49AF-9253-14A454C29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25775"/>
              </p:ext>
            </p:extLst>
          </p:nvPr>
        </p:nvGraphicFramePr>
        <p:xfrm>
          <a:off x="731520" y="506813"/>
          <a:ext cx="7336731" cy="4177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1229">
                  <a:extLst>
                    <a:ext uri="{9D8B030D-6E8A-4147-A177-3AD203B41FA5}">
                      <a16:colId xmlns:a16="http://schemas.microsoft.com/office/drawing/2014/main" val="3865019993"/>
                    </a:ext>
                  </a:extLst>
                </a:gridCol>
                <a:gridCol w="4905502">
                  <a:extLst>
                    <a:ext uri="{9D8B030D-6E8A-4147-A177-3AD203B41FA5}">
                      <a16:colId xmlns:a16="http://schemas.microsoft.com/office/drawing/2014/main" val="1436165547"/>
                    </a:ext>
                  </a:extLst>
                </a:gridCol>
              </a:tblGrid>
              <a:tr h="289253">
                <a:tc>
                  <a:txBody>
                    <a:bodyPr/>
                    <a:lstStyle/>
                    <a:p>
                      <a:pPr marL="95376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b="1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command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b="1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907367"/>
                  </a:ext>
                </a:extLst>
              </a:tr>
              <a:tr h="311568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35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 </a:t>
                      </a:r>
                      <a:r>
                        <a:rPr sz="1600" spc="12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clone </a:t>
                      </a:r>
                      <a:r>
                        <a:rPr sz="1600" b="1" i="1" spc="22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url</a:t>
                      </a:r>
                      <a:r>
                        <a:rPr sz="1600" b="1" i="1" spc="33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b="1" i="1" spc="28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[dir]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copy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 Git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repository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so </a:t>
                      </a:r>
                      <a:r>
                        <a:rPr sz="1600" spc="-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you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can add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</a:t>
                      </a:r>
                      <a:r>
                        <a:rPr sz="1600" spc="1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</a:t>
                      </a: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033811"/>
                  </a:ext>
                </a:extLst>
              </a:tr>
              <a:tr h="311971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  <a:tab pos="1362075" algn="l"/>
                        </a:tabLst>
                      </a:pPr>
                      <a:r>
                        <a:rPr sz="1600" spc="3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	</a:t>
                      </a:r>
                      <a:r>
                        <a:rPr sz="1600" spc="-1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add	</a:t>
                      </a:r>
                      <a:r>
                        <a:rPr sz="1600" b="1" i="1" spc="37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file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adds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file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contents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 the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staging</a:t>
                      </a:r>
                      <a:r>
                        <a:rPr sz="1600" spc="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area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462765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1600" spc="3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	</a:t>
                      </a:r>
                      <a:r>
                        <a:rPr sz="1600" spc="2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commit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records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snapshot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of the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staging</a:t>
                      </a:r>
                      <a:r>
                        <a:rPr sz="1600" spc="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area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54866"/>
                  </a:ext>
                </a:extLst>
              </a:tr>
              <a:tr h="623944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1600" spc="3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	</a:t>
                      </a:r>
                      <a:r>
                        <a:rPr sz="1600" spc="2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status</a:t>
                      </a:r>
                      <a:endParaRPr sz="160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52006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view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the status of </a:t>
                      </a:r>
                      <a:r>
                        <a:rPr sz="1600" spc="-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your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files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working  directory and staging</a:t>
                      </a:r>
                      <a:r>
                        <a:rPr sz="1600" spc="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area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648547"/>
                  </a:ext>
                </a:extLst>
              </a:tr>
              <a:tr h="580913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35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</a:t>
                      </a:r>
                      <a:r>
                        <a:rPr sz="1600" spc="48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38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diff</a:t>
                      </a:r>
                      <a:endParaRPr sz="160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88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shows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diff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of what is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staged and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what</a:t>
                      </a:r>
                      <a:r>
                        <a:rPr sz="1600" spc="-4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is 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modified but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unstaged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49617"/>
                  </a:ext>
                </a:extLst>
              </a:tr>
              <a:tr h="365394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35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 </a:t>
                      </a:r>
                      <a:r>
                        <a:rPr sz="1600" spc="13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help</a:t>
                      </a:r>
                      <a:r>
                        <a:rPr sz="1600" spc="59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i="1" spc="-1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</a:t>
                      </a:r>
                      <a:r>
                        <a:rPr sz="1600" b="1" i="1" spc="-1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command</a:t>
                      </a:r>
                      <a:r>
                        <a:rPr sz="1600" i="1" spc="-1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]</a:t>
                      </a:r>
                      <a:endParaRPr sz="160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 help </a:t>
                      </a:r>
                      <a:r>
                        <a:rPr sz="1600" spc="-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info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about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particular</a:t>
                      </a:r>
                      <a:r>
                        <a:rPr sz="1600" spc="3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command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879869"/>
                  </a:ext>
                </a:extLst>
              </a:tr>
              <a:tr h="580913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1600" spc="3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	</a:t>
                      </a:r>
                      <a:r>
                        <a:rPr sz="1600" spc="32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pull</a:t>
                      </a:r>
                      <a:endParaRPr sz="160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50228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fetch from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remote repo and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try to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merge  into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current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branch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106435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1600" spc="3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	</a:t>
                      </a:r>
                      <a:r>
                        <a:rPr sz="1600" spc="1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push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9906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push </a:t>
                      </a:r>
                      <a:r>
                        <a:rPr sz="1600" spc="-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your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new </a:t>
                      </a:r>
                      <a:r>
                        <a:rPr sz="1600" spc="-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branches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and data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 a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remote  repository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589568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245110" algn="l" defTabSz="779252" rtl="0" eaLnBrk="1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1600" kern="1200" spc="3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others: init, reset, branch, checkout, merge, log, tag</a:t>
                      </a: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560226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FCF90A0-1CCA-4F26-B8D9-5CFDEB6B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122092"/>
            <a:ext cx="8024283" cy="384721"/>
          </a:xfrm>
        </p:spPr>
        <p:txBody>
          <a:bodyPr/>
          <a:lstStyle/>
          <a:p>
            <a:r>
              <a:rPr lang="en-US" spc="-5" dirty="0"/>
              <a:t>Git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1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C319B7-44B6-4647-8AB4-4B164325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6" y="506813"/>
            <a:ext cx="8615227" cy="3725083"/>
          </a:xfrm>
        </p:spPr>
        <p:txBody>
          <a:bodyPr/>
          <a:lstStyle/>
          <a:p>
            <a:pPr marL="12700" marR="5080" indent="0">
              <a:lnSpc>
                <a:spcPts val="2800"/>
              </a:lnSpc>
              <a:spcBef>
                <a:spcPts val="330"/>
              </a:spcBef>
              <a:buNone/>
              <a:tabLst>
                <a:tab pos="244475" algn="l"/>
              </a:tabLst>
            </a:pP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first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time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ask a file to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be tracked, </a:t>
            </a:r>
            <a:r>
              <a:rPr lang="en-US" sz="1400" i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sz="1400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every </a:t>
            </a:r>
            <a:r>
              <a:rPr lang="en-US" sz="1400" i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time  </a:t>
            </a:r>
            <a:r>
              <a:rPr lang="en-US" sz="1400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before </a:t>
            </a:r>
            <a:r>
              <a:rPr lang="en-US" sz="1400" i="1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we </a:t>
            </a:r>
            <a:r>
              <a:rPr lang="en-US" sz="1400" i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a </a:t>
            </a:r>
            <a:r>
              <a:rPr lang="en-US" sz="1400" i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file</a:t>
            </a:r>
            <a:r>
              <a:rPr lang="en-US" sz="1400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must add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it to the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staging</a:t>
            </a:r>
            <a:r>
              <a:rPr lang="en-US" sz="1400" spc="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area:</a:t>
            </a:r>
          </a:p>
          <a:p>
            <a:pPr marL="355600" lvl="1" indent="0">
              <a:lnSpc>
                <a:spcPct val="100000"/>
              </a:lnSpc>
              <a:spcBef>
                <a:spcPts val="470"/>
              </a:spcBef>
              <a:buNone/>
              <a:tabLst>
                <a:tab pos="635000" algn="l"/>
              </a:tabLst>
            </a:pP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- git add Hello.java</a:t>
            </a:r>
            <a:r>
              <a:rPr lang="en-US" sz="1400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Goodbye.java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7100" lvl="2" indent="-17780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Takes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snapshot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these files,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adds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them to the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staging</a:t>
            </a:r>
            <a:r>
              <a:rPr lang="en-US" sz="1400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area.</a:t>
            </a:r>
          </a:p>
          <a:p>
            <a:pPr marL="927100" marR="80645" lvl="2" indent="-177800">
              <a:lnSpc>
                <a:spcPts val="2320"/>
              </a:lnSpc>
              <a:spcBef>
                <a:spcPts val="645"/>
              </a:spcBef>
              <a:buChar char="•"/>
              <a:tabLst>
                <a:tab pos="923925" algn="l"/>
                <a:tab pos="6802120" algn="l"/>
              </a:tabLst>
            </a:pP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older VCS, "add" means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"start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tracking</a:t>
            </a:r>
            <a:r>
              <a:rPr lang="en-US" sz="1400" spc="1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</a:t>
            </a:r>
            <a:r>
              <a:rPr lang="en-US" sz="1400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file."In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Git,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"add"  means "add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staging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area" so it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will be part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 next</a:t>
            </a:r>
            <a:r>
              <a:rPr lang="en-US" sz="1400" spc="5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commit.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indent="0">
              <a:lnSpc>
                <a:spcPct val="100000"/>
              </a:lnSpc>
              <a:buNone/>
              <a:tabLst>
                <a:tab pos="244475" algn="l"/>
              </a:tabLst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move staged changes into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repo,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</a:t>
            </a:r>
            <a:r>
              <a:rPr lang="en-US" sz="1400" spc="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commit:</a:t>
            </a:r>
          </a:p>
          <a:p>
            <a:pPr marL="355600" lvl="1" indent="0">
              <a:lnSpc>
                <a:spcPct val="100000"/>
              </a:lnSpc>
              <a:spcBef>
                <a:spcPts val="470"/>
              </a:spcBef>
              <a:buNone/>
              <a:tabLst>
                <a:tab pos="635000" algn="l"/>
              </a:tabLst>
            </a:pP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- git commit –m "Fixing bug</a:t>
            </a:r>
            <a:r>
              <a:rPr lang="en-US" sz="1400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#22"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indent="0">
              <a:lnSpc>
                <a:spcPct val="100000"/>
              </a:lnSpc>
              <a:buNone/>
              <a:tabLst>
                <a:tab pos="244475" algn="l"/>
              </a:tabLst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undo changes on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 file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before you have committed</a:t>
            </a:r>
            <a:r>
              <a:rPr lang="en-US" sz="1400" spc="5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it:</a:t>
            </a:r>
          </a:p>
          <a:p>
            <a:pPr marL="12700" indent="0">
              <a:lnSpc>
                <a:spcPct val="100000"/>
              </a:lnSpc>
              <a:spcBef>
                <a:spcPts val="560"/>
              </a:spcBef>
              <a:buNone/>
              <a:tabLst>
                <a:tab pos="292100" algn="l"/>
              </a:tabLst>
            </a:pPr>
            <a:r>
              <a:rPr lang="en-US" sz="1400" spc="-5" dirty="0">
                <a:latin typeface="Courier New"/>
                <a:cs typeface="Courier New"/>
              </a:rPr>
              <a:t>- git reset HEAD --</a:t>
            </a:r>
            <a:r>
              <a:rPr lang="en-US" sz="1400" spc="-80" dirty="0">
                <a:latin typeface="Courier New"/>
                <a:cs typeface="Courier New"/>
              </a:rPr>
              <a:t> </a:t>
            </a:r>
            <a:r>
              <a:rPr lang="en-US" sz="1400" i="1" dirty="0">
                <a:latin typeface="Courier New"/>
                <a:cs typeface="Courier New"/>
              </a:rPr>
              <a:t>filename</a:t>
            </a:r>
            <a:endParaRPr lang="en-US" sz="1400" dirty="0">
              <a:latin typeface="Courier New"/>
              <a:cs typeface="Courier New"/>
            </a:endParaRPr>
          </a:p>
          <a:p>
            <a:pPr marL="12700" indent="0">
              <a:lnSpc>
                <a:spcPct val="100000"/>
              </a:lnSpc>
              <a:spcBef>
                <a:spcPts val="459"/>
              </a:spcBef>
              <a:buNone/>
              <a:tabLst>
                <a:tab pos="292100" algn="l"/>
              </a:tabLst>
            </a:pPr>
            <a:r>
              <a:rPr lang="en-US" sz="1400" spc="-5" dirty="0">
                <a:latin typeface="Courier New"/>
                <a:cs typeface="Courier New"/>
              </a:rPr>
              <a:t>- git checkout --</a:t>
            </a:r>
            <a:r>
              <a:rPr lang="en-US" sz="1400" spc="-50" dirty="0">
                <a:latin typeface="Courier New"/>
                <a:cs typeface="Courier New"/>
              </a:rPr>
              <a:t> </a:t>
            </a:r>
            <a:r>
              <a:rPr lang="en-US" sz="1400" i="1" dirty="0">
                <a:latin typeface="Courier New"/>
                <a:cs typeface="Courier New"/>
              </a:rPr>
              <a:t>filename</a:t>
            </a:r>
            <a:endParaRPr lang="en-US" sz="14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D04F6-5938-4C08-BCD1-0E24805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86" y="122092"/>
            <a:ext cx="8024283" cy="384721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spc="-5" dirty="0"/>
              <a:t>an</a:t>
            </a:r>
            <a:r>
              <a:rPr lang="en-US" dirty="0"/>
              <a:t>d </a:t>
            </a:r>
            <a:r>
              <a:rPr lang="en-US" spc="-5" dirty="0"/>
              <a:t>c</a:t>
            </a:r>
            <a:r>
              <a:rPr lang="en-US" dirty="0"/>
              <a:t>o</a:t>
            </a:r>
            <a:r>
              <a:rPr lang="en-US" spc="-5" dirty="0"/>
              <a:t>mm</a:t>
            </a:r>
            <a:r>
              <a:rPr lang="en-US" dirty="0"/>
              <a:t>it a </a:t>
            </a:r>
            <a:r>
              <a:rPr lang="en-US" spc="-5" dirty="0"/>
              <a:t>f</a:t>
            </a:r>
            <a:r>
              <a:rPr lang="en-US" dirty="0"/>
              <a:t>ile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946BC0C0-E1B7-42FA-87C1-9FCFE9466CFD}"/>
              </a:ext>
            </a:extLst>
          </p:cNvPr>
          <p:cNvSpPr txBox="1"/>
          <p:nvPr/>
        </p:nvSpPr>
        <p:spPr>
          <a:xfrm>
            <a:off x="5064451" y="3561199"/>
            <a:ext cx="2864485" cy="516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1400" spc="-5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(unstages the file) </a:t>
            </a:r>
            <a:endParaRPr lang="en-US" sz="1400" spc="-5" dirty="0">
              <a:solidFill>
                <a:srgbClr val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1400" spc="-5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(undoes your changes)</a:t>
            </a: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DE619E6A-8678-4AED-9FFB-324D79B34A5E}"/>
              </a:ext>
            </a:extLst>
          </p:cNvPr>
          <p:cNvSpPr txBox="1"/>
          <p:nvPr/>
        </p:nvSpPr>
        <p:spPr>
          <a:xfrm>
            <a:off x="146377" y="4128437"/>
            <a:ext cx="77825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ahoma"/>
                <a:cs typeface="Tahoma"/>
              </a:rPr>
              <a:t>– </a:t>
            </a:r>
            <a:r>
              <a:rPr sz="1400" spc="-5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All these commands are acting on your local version of repo.</a:t>
            </a:r>
          </a:p>
        </p:txBody>
      </p:sp>
    </p:spTree>
    <p:extLst>
      <p:ext uri="{BB962C8B-B14F-4D97-AF65-F5344CB8AC3E}">
        <p14:creationId xmlns:p14="http://schemas.microsoft.com/office/powerpoint/2010/main" val="233596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B4BEE-FE71-429E-BDFF-0F41CEF7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585772"/>
            <a:ext cx="8615227" cy="3725083"/>
          </a:xfrm>
        </p:spPr>
        <p:txBody>
          <a:bodyPr/>
          <a:lstStyle/>
          <a:p>
            <a:pPr marL="12700" indent="0">
              <a:lnSpc>
                <a:spcPct val="100000"/>
              </a:lnSpc>
              <a:spcBef>
                <a:spcPts val="585"/>
              </a:spcBef>
              <a:buNone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view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status of files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working directory and staging</a:t>
            </a:r>
            <a:r>
              <a:rPr lang="en-US" spc="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area:</a:t>
            </a: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status	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status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–s (short</a:t>
            </a:r>
            <a:r>
              <a:rPr lang="en-US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indent="0">
              <a:lnSpc>
                <a:spcPct val="100000"/>
              </a:lnSpc>
              <a:spcBef>
                <a:spcPts val="2310"/>
              </a:spcBef>
              <a:buNone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see what is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modified but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unstaged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diff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ourier New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indent="0">
              <a:lnSpc>
                <a:spcPct val="100000"/>
              </a:lnSpc>
              <a:spcBef>
                <a:spcPts val="5"/>
              </a:spcBef>
              <a:buNone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see a list of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staged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changes: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diff</a:t>
            </a:r>
            <a:r>
              <a:rPr lang="en-US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--cached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indent="0">
              <a:lnSpc>
                <a:spcPct val="100000"/>
              </a:lnSpc>
              <a:buNone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see 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all changes in your local</a:t>
            </a:r>
            <a:r>
              <a:rPr lang="en-US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275209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log	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log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--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oneline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(shorter</a:t>
            </a:r>
            <a:r>
              <a:rPr lang="en-US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03190" marR="2321560" indent="0">
              <a:lnSpc>
                <a:spcPct val="100000"/>
              </a:lnSpc>
              <a:spcBef>
                <a:spcPts val="115"/>
              </a:spcBef>
              <a:buNone/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1677b2d Edited first line of readme  258efa7 Added line to readme  0e52da7 Initial</a:t>
            </a:r>
            <a:r>
              <a:rPr lang="en-US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log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-5</a:t>
            </a:r>
            <a:r>
              <a:rPr lang="en-US" spc="-5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(to show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only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5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most recent updates), etc.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EBB40-0FD9-4444-823D-CF48C134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9" y="93474"/>
            <a:ext cx="8024283" cy="384721"/>
          </a:xfrm>
        </p:spPr>
        <p:txBody>
          <a:bodyPr/>
          <a:lstStyle/>
          <a:p>
            <a:r>
              <a:rPr lang="en-US" spc="-5" dirty="0"/>
              <a:t>Viewing/undoing</a:t>
            </a:r>
            <a:r>
              <a:rPr lang="en-US" spc="-45" dirty="0"/>
              <a:t> </a:t>
            </a:r>
            <a:r>
              <a:rPr lang="en-US" spc="-5" dirty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0940A0-977F-4B20-8E64-410DE57E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6" y="709208"/>
            <a:ext cx="8615227" cy="37250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emacs</a:t>
            </a:r>
            <a:r>
              <a:rPr lang="en-US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rea.txt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en-US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status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no changes added to</a:t>
            </a:r>
            <a:r>
              <a:rPr lang="en-US" i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(use "git add" and/or "git commit</a:t>
            </a: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-a")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status</a:t>
            </a:r>
            <a:r>
              <a:rPr lang="en-US" b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-s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i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rea.txt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en-US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diff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3022600" indent="274320">
              <a:lnSpc>
                <a:spcPct val="118100"/>
              </a:lnSpc>
              <a:spcBef>
                <a:spcPts val="45"/>
              </a:spcBef>
            </a:pP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diff --git a/rea.txt b/rea.txt 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add rea.txt 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en-US" b="1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status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1384300" algn="l"/>
                <a:tab pos="3030220" algn="l"/>
              </a:tabLst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#	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modified:	rea.txt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diff</a:t>
            </a:r>
            <a:r>
              <a:rPr lang="en-US" b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--cached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diff --git a/rea.txt</a:t>
            </a:r>
            <a:r>
              <a:rPr lang="en-US" i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b/rea.txt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commit -m "Created new text</a:t>
            </a:r>
            <a:r>
              <a:rPr lang="en-US" b="1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file"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70D308-BCE7-49AA-8F3D-80E7AB8C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spc="-5" dirty="0"/>
              <a:t>example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9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424539-783F-4881-AB9F-8A008677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8" y="709208"/>
            <a:ext cx="8615227" cy="3725083"/>
          </a:xfrm>
        </p:spPr>
        <p:txBody>
          <a:bodyPr/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Git uses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branching heavily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switch between multiple</a:t>
            </a:r>
            <a:r>
              <a:rPr lang="en-US" spc="8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tasks.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create a new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branch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list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all local branches: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(*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= current</a:t>
            </a:r>
            <a:r>
              <a:rPr lang="en-US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switch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given local</a:t>
            </a:r>
            <a:r>
              <a:rPr lang="en-US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checkout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branchname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changes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from 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 into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</a:t>
            </a:r>
            <a:r>
              <a:rPr lang="en-US" spc="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master: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checkout</a:t>
            </a:r>
            <a:r>
              <a:rPr lang="en-US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master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merge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branchname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93FD2B-474D-40B4-B2BC-5419A7BE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Branching and</a:t>
            </a:r>
            <a:r>
              <a:rPr lang="en-US" spc="-60" dirty="0"/>
              <a:t> </a:t>
            </a:r>
            <a:r>
              <a:rPr lang="en-US" spc="-5" dirty="0"/>
              <a:t>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6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964B6A-DFE1-4A37-8469-CB879EC9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Merge	conflicts</a:t>
            </a:r>
            <a:endParaRPr 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7C0DE88-97C8-43A6-B2CD-03D3B7861D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189" y="940222"/>
            <a:ext cx="8615227" cy="71583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98450" marR="5080" indent="-285750">
              <a:lnSpc>
                <a:spcPts val="28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conflicting</a:t>
            </a:r>
            <a:r>
              <a:rPr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file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will</a:t>
            </a:r>
            <a:r>
              <a:rPr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contain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&lt;&lt;&lt;</a:t>
            </a:r>
            <a:r>
              <a:rPr spc="-69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&gt;&gt;&gt;</a:t>
            </a:r>
            <a:r>
              <a:rPr spc="-69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sections</a:t>
            </a:r>
            <a:r>
              <a:rPr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to 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indicate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where Git was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unable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resolve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conflict: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88B0840-533D-44ED-BBFC-A5AA8E00F32C}"/>
              </a:ext>
            </a:extLst>
          </p:cNvPr>
          <p:cNvSpPr txBox="1"/>
          <p:nvPr/>
        </p:nvSpPr>
        <p:spPr>
          <a:xfrm>
            <a:off x="946101" y="1656059"/>
            <a:ext cx="5649595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&lt;&lt;&lt;&lt;&lt;&lt;&lt;</a:t>
            </a:r>
            <a:r>
              <a:rPr sz="1800" spc="-10" dirty="0">
                <a:solidFill>
                  <a:srgbClr val="33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HEAD:index.html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l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solidFill>
                  <a:srgbClr val="33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&lt;div id="footer"&gt;todo: message</a:t>
            </a:r>
            <a:r>
              <a:rPr sz="1800" spc="-85" dirty="0">
                <a:solidFill>
                  <a:srgbClr val="33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here&lt;/div&gt;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l">
              <a:lnSpc>
                <a:spcPts val="2130"/>
              </a:lnSpc>
            </a:pPr>
            <a:r>
              <a:rPr sz="1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=======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l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&lt;div</a:t>
            </a:r>
            <a:r>
              <a:rPr sz="1800" spc="-10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id="footer"&gt;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1226185" algn="l">
              <a:lnSpc>
                <a:spcPts val="2130"/>
              </a:lnSpc>
            </a:pP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thanks for visiting our</a:t>
            </a:r>
            <a:r>
              <a:rPr sz="1800" spc="-60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site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l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&lt;/div&gt;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l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&gt;&gt;&gt;&gt;&gt;&gt;&gt;</a:t>
            </a:r>
            <a:r>
              <a:rPr sz="1800" spc="-1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SpecialBranch:index.html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5175D97-E6F1-4711-BA93-A62DB0D65855}"/>
              </a:ext>
            </a:extLst>
          </p:cNvPr>
          <p:cNvSpPr/>
          <p:nvPr/>
        </p:nvSpPr>
        <p:spPr>
          <a:xfrm>
            <a:off x="5609247" y="257175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7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59"/>
                </a:lnTo>
                <a:lnTo>
                  <a:pt x="53881" y="892080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8E62A9A-5060-4841-9285-C31E9A07E51A}"/>
              </a:ext>
            </a:extLst>
          </p:cNvPr>
          <p:cNvSpPr/>
          <p:nvPr/>
        </p:nvSpPr>
        <p:spPr>
          <a:xfrm>
            <a:off x="5609247" y="1656059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4"/>
                </a:lnTo>
                <a:lnTo>
                  <a:pt x="98518" y="326160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0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4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82D5244A-D949-4416-9F86-00B971D29AA5}"/>
              </a:ext>
            </a:extLst>
          </p:cNvPr>
          <p:cNvSpPr txBox="1"/>
          <p:nvPr/>
        </p:nvSpPr>
        <p:spPr>
          <a:xfrm>
            <a:off x="6153255" y="1814184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branch 1's</a:t>
            </a:r>
            <a:r>
              <a:rPr sz="18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version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3035AC9E-EDEB-49D4-A00B-78CDD39AFF9A}"/>
              </a:ext>
            </a:extLst>
          </p:cNvPr>
          <p:cNvSpPr txBox="1"/>
          <p:nvPr/>
        </p:nvSpPr>
        <p:spPr>
          <a:xfrm>
            <a:off x="6153255" y="2710481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branch 2's</a:t>
            </a:r>
            <a:r>
              <a:rPr sz="18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version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C9FFFD7-944B-4321-928E-5E4D043B12E0}"/>
              </a:ext>
            </a:extLst>
          </p:cNvPr>
          <p:cNvSpPr txBox="1"/>
          <p:nvPr/>
        </p:nvSpPr>
        <p:spPr>
          <a:xfrm>
            <a:off x="498902" y="3644160"/>
            <a:ext cx="7795259" cy="50231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marR="5080" indent="-228600" algn="just">
              <a:lnSpc>
                <a:spcPct val="99400"/>
              </a:lnSpc>
              <a:spcBef>
                <a:spcPts val="114"/>
              </a:spcBef>
              <a:buChar char="•"/>
              <a:tabLst>
                <a:tab pos="244475" algn="l"/>
              </a:tabLst>
            </a:pPr>
            <a:r>
              <a:rPr sz="1600" spc="-5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Find all such sections, and edit them to the proper state  (whichever of the two versions is newer / better / more  correct).</a:t>
            </a:r>
          </a:p>
        </p:txBody>
      </p:sp>
    </p:spTree>
    <p:extLst>
      <p:ext uri="{BB962C8B-B14F-4D97-AF65-F5344CB8AC3E}">
        <p14:creationId xmlns:p14="http://schemas.microsoft.com/office/powerpoint/2010/main" val="129141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42895D-71E0-4A60-B08E-8605722C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spc="-5" dirty="0"/>
              <a:t>nte</a:t>
            </a:r>
            <a:r>
              <a:rPr lang="en-US" dirty="0"/>
              <a:t>r</a:t>
            </a:r>
            <a:r>
              <a:rPr lang="en-US" spc="-5" dirty="0"/>
              <a:t>act</a:t>
            </a:r>
            <a:r>
              <a:rPr lang="en-US" dirty="0"/>
              <a:t>ion </a:t>
            </a:r>
            <a:r>
              <a:rPr lang="en-US" spc="-5" dirty="0"/>
              <a:t>w</a:t>
            </a:r>
            <a:r>
              <a:rPr lang="en-US" dirty="0"/>
              <a:t>/r</a:t>
            </a:r>
            <a:r>
              <a:rPr lang="en-US" spc="-5" dirty="0"/>
              <a:t>em</a:t>
            </a:r>
            <a:r>
              <a:rPr lang="en-US" dirty="0"/>
              <a:t>o</a:t>
            </a:r>
            <a:r>
              <a:rPr lang="en-US" spc="-5" dirty="0"/>
              <a:t>t</a:t>
            </a:r>
            <a:r>
              <a:rPr lang="en-US" dirty="0"/>
              <a:t>e r</a:t>
            </a:r>
            <a:r>
              <a:rPr lang="en-US" spc="-5" dirty="0"/>
              <a:t>e</a:t>
            </a:r>
            <a:r>
              <a:rPr lang="en-US" dirty="0"/>
              <a:t>po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472E49E-9B43-4676-A87E-FBC0B0A0A2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4386" y="800373"/>
            <a:ext cx="8615227" cy="362830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Push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local changes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to the remote</a:t>
            </a:r>
            <a:r>
              <a:rPr spc="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Pull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from remote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get most recent</a:t>
            </a:r>
            <a:r>
              <a:rPr spc="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changes.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– (fix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conflicts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necessary, add/commit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them to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local</a:t>
            </a:r>
            <a:r>
              <a:rPr spc="-3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repo)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219075" indent="-228600">
              <a:lnSpc>
                <a:spcPct val="101499"/>
              </a:lnSpc>
              <a:buChar char="•"/>
              <a:tabLst>
                <a:tab pos="244475" algn="l"/>
              </a:tabLst>
            </a:pP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fetch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most recent updates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from the remote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 into  your local repo, and put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them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into your working</a:t>
            </a:r>
            <a:r>
              <a:rPr spc="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directory: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pull origin</a:t>
            </a:r>
            <a:r>
              <a:rPr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master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33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To put your changes from your local repo in the remote repo:</a:t>
            </a:r>
          </a:p>
          <a:p>
            <a:pPr marL="635000" lvl="1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8815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E05D67-5E18-4DEE-8113-DCC0E5FD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6" y="709208"/>
            <a:ext cx="8615227" cy="3725083"/>
          </a:xfrm>
        </p:spPr>
        <p:txBody>
          <a:bodyPr/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4475" algn="l"/>
              </a:tabLst>
            </a:pPr>
            <a:r>
              <a:rPr lang="en-US"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GitHub.com</a:t>
            </a:r>
            <a:r>
              <a:rPr lang="en-US" spc="-5" dirty="0">
                <a:solidFill>
                  <a:srgbClr val="0099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is a site 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online storage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Git</a:t>
            </a:r>
            <a:r>
              <a:rPr lang="en-US" spc="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repositories.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remote repo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and push code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en-US" spc="8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it.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Many open source projects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it, such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as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Linux</a:t>
            </a:r>
            <a:r>
              <a:rPr lang="en-US" spc="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kernel.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marR="2026285" lvl="1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 get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free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space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open source projects, 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 pay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private</a:t>
            </a:r>
            <a:r>
              <a:rPr lang="en-US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465"/>
              </a:spcBef>
              <a:buChar char="•"/>
              <a:tabLst>
                <a:tab pos="923925" algn="l"/>
                <a:tab pos="542480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Free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private repos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en-US" spc="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educational</a:t>
            </a:r>
            <a:r>
              <a:rPr lang="en-US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use: </a:t>
            </a:r>
            <a:r>
              <a:rPr lang="en-US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github.com/</a:t>
            </a:r>
            <a:r>
              <a:rPr lang="en-US" u="sng" spc="-5" dirty="0" err="1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edu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buSzPct val="97959"/>
              <a:buFont typeface="Tahoma"/>
              <a:buChar char="•"/>
              <a:tabLst>
                <a:tab pos="244475" algn="l"/>
              </a:tabLst>
            </a:pP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Question: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always have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use GitHub to use</a:t>
            </a:r>
            <a:r>
              <a:rPr lang="en-US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Git?</a:t>
            </a:r>
          </a:p>
          <a:p>
            <a:pPr marL="635000" lvl="1" indent="-279400">
              <a:lnSpc>
                <a:spcPct val="100000"/>
              </a:lnSpc>
              <a:spcBef>
                <a:spcPts val="509"/>
              </a:spcBef>
              <a:buSzPct val="97777"/>
              <a:buFont typeface="Tahoma"/>
              <a:buChar char="–"/>
              <a:tabLst>
                <a:tab pos="635000" algn="l"/>
                <a:tab pos="2329180" algn="l"/>
              </a:tabLst>
            </a:pPr>
            <a:r>
              <a:rPr lang="en-US" i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Answer:</a:t>
            </a:r>
            <a:r>
              <a:rPr lang="en-US" i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No!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 Git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locally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own</a:t>
            </a:r>
            <a:r>
              <a:rPr lang="en-US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someone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else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could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up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server to share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files.</a:t>
            </a:r>
          </a:p>
          <a:p>
            <a:pPr marL="635000" marR="5080" lvl="1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could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share 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 with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users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same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file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system,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as 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long everyone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has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needed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file</a:t>
            </a:r>
            <a:r>
              <a:rPr lang="en-US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permissions).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8C6B2-ABD7-445A-A8CD-33BE28BF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4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CD69D3-D6CB-4984-A71F-AE3BD2DA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marR="3124200" indent="-285750">
              <a:lnSpc>
                <a:spcPts val="28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Created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by Linus</a:t>
            </a:r>
            <a:r>
              <a:rPr lang="en-US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Torvalds, 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creator of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Linux, in</a:t>
            </a:r>
            <a:r>
              <a:rPr lang="en-US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2005</a:t>
            </a: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Came out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Linux development</a:t>
            </a:r>
            <a:r>
              <a:rPr lang="en-US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community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Designed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do version control on Linux</a:t>
            </a:r>
            <a:r>
              <a:rPr lang="en-US" spc="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kernel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ahoma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Goals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Git:</a:t>
            </a:r>
          </a:p>
          <a:p>
            <a:pPr marL="923925" lvl="1" indent="-568325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Speed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marR="1911350" lvl="1" indent="-568325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Support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non-linear development  (thousands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parallel</a:t>
            </a:r>
            <a:r>
              <a:rPr lang="en-US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branches)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1" indent="-568325">
              <a:lnSpc>
                <a:spcPct val="100000"/>
              </a:lnSpc>
              <a:spcBef>
                <a:spcPts val="484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Fully distributed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1" indent="-568325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Able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handle large projects</a:t>
            </a:r>
            <a:r>
              <a:rPr lang="en-US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efficiently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1D16B3-39B5-4B52-9479-360E9772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spc="-5" dirty="0"/>
              <a:t>b</a:t>
            </a:r>
            <a:r>
              <a:rPr lang="en-US" dirty="0"/>
              <a:t>o</a:t>
            </a:r>
            <a:r>
              <a:rPr lang="en-US" spc="-5" dirty="0"/>
              <a:t>u</a:t>
            </a:r>
            <a:r>
              <a:rPr lang="en-US" dirty="0"/>
              <a:t>t	</a:t>
            </a:r>
            <a:r>
              <a:rPr lang="en-US" spc="-5" dirty="0"/>
              <a:t>G</a:t>
            </a:r>
            <a:r>
              <a:rPr lang="en-US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4989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1FDAF-4D8B-45BD-9DBA-E9E59D2E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58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Tahoma"/>
                <a:cs typeface="Tahoma"/>
              </a:rPr>
              <a:t>Git website:</a:t>
            </a:r>
            <a:r>
              <a:rPr lang="en-US" spc="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lang="en-US"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2"/>
              </a:rPr>
              <a:t>http://git-scm.com/</a:t>
            </a:r>
            <a:endParaRPr lang="en-US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lang="en-US" dirty="0">
                <a:latin typeface="Tahoma"/>
                <a:cs typeface="Tahoma"/>
              </a:rPr>
              <a:t>Free</a:t>
            </a:r>
            <a:r>
              <a:rPr lang="en-US" spc="10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on-line</a:t>
            </a:r>
            <a:r>
              <a:rPr lang="en-US" spc="15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book:	</a:t>
            </a:r>
            <a:r>
              <a:rPr lang="en-US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http://git-scm.com/book</a:t>
            </a:r>
            <a:endParaRPr lang="en-US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3666490" algn="l"/>
              </a:tabLst>
            </a:pPr>
            <a:r>
              <a:rPr lang="en-US" dirty="0">
                <a:latin typeface="Tahoma"/>
                <a:cs typeface="Tahoma"/>
              </a:rPr>
              <a:t>Reference </a:t>
            </a:r>
            <a:r>
              <a:rPr lang="en-US" spc="-5" dirty="0">
                <a:latin typeface="Tahoma"/>
                <a:cs typeface="Tahoma"/>
              </a:rPr>
              <a:t>page</a:t>
            </a:r>
            <a:r>
              <a:rPr lang="en-US" dirty="0">
                <a:latin typeface="Tahoma"/>
                <a:cs typeface="Tahoma"/>
              </a:rPr>
              <a:t> for</a:t>
            </a:r>
            <a:r>
              <a:rPr lang="en-US" spc="5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Git:	</a:t>
            </a:r>
            <a:r>
              <a:rPr lang="en-US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http://gitref.org/index.html</a:t>
            </a:r>
            <a:endParaRPr lang="en-US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Tahoma"/>
                <a:cs typeface="Tahoma"/>
              </a:rPr>
              <a:t>Git </a:t>
            </a:r>
            <a:r>
              <a:rPr lang="en-US" spc="-5" dirty="0">
                <a:latin typeface="Tahoma"/>
                <a:cs typeface="Tahoma"/>
              </a:rPr>
              <a:t>tutorial:</a:t>
            </a:r>
            <a:r>
              <a:rPr lang="en-US" spc="1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lang="en-US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5"/>
              </a:rPr>
              <a:t>http://schacon.github.com/git/gittutorial.html</a:t>
            </a:r>
            <a:endParaRPr lang="en-US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Tahoma"/>
                <a:cs typeface="Tahoma"/>
              </a:rPr>
              <a:t>Git for </a:t>
            </a:r>
            <a:r>
              <a:rPr lang="en-US" spc="-5" dirty="0">
                <a:latin typeface="Tahoma"/>
                <a:cs typeface="Tahoma"/>
              </a:rPr>
              <a:t>Computer Scientists:</a:t>
            </a:r>
            <a:endParaRPr lang="en-US"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Char char="•"/>
              <a:tabLst>
                <a:tab pos="923925" algn="l"/>
              </a:tabLst>
            </a:pPr>
            <a:r>
              <a:rPr lang="en-US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http://eagain.net/articles/git-for-computer-scientists/</a:t>
            </a:r>
            <a:endParaRPr lang="en-US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Tahoma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dirty="0">
                <a:latin typeface="Tahoma"/>
                <a:cs typeface="Tahoma"/>
              </a:rPr>
              <a:t>At </a:t>
            </a:r>
            <a:r>
              <a:rPr lang="en-US" spc="-5" dirty="0">
                <a:latin typeface="Tahoma"/>
                <a:cs typeface="Tahoma"/>
              </a:rPr>
              <a:t>command line: </a:t>
            </a:r>
            <a:r>
              <a:rPr lang="en-US" i="1" spc="-30" dirty="0">
                <a:latin typeface="Tahoma"/>
                <a:cs typeface="Tahoma"/>
              </a:rPr>
              <a:t>(where verb </a:t>
            </a:r>
            <a:r>
              <a:rPr lang="en-US" i="1" spc="-40" dirty="0">
                <a:latin typeface="Tahoma"/>
                <a:cs typeface="Tahoma"/>
              </a:rPr>
              <a:t>= </a:t>
            </a:r>
            <a:r>
              <a:rPr lang="en-US" i="1" spc="-25" dirty="0">
                <a:latin typeface="Tahoma"/>
                <a:cs typeface="Tahoma"/>
              </a:rPr>
              <a:t>config, </a:t>
            </a:r>
            <a:r>
              <a:rPr lang="en-US" i="1" spc="-30" dirty="0">
                <a:latin typeface="Tahoma"/>
                <a:cs typeface="Tahoma"/>
              </a:rPr>
              <a:t>add, commit,</a:t>
            </a:r>
            <a:r>
              <a:rPr lang="en-US" i="1" spc="114" dirty="0">
                <a:latin typeface="Tahoma"/>
                <a:cs typeface="Tahoma"/>
              </a:rPr>
              <a:t> </a:t>
            </a:r>
            <a:r>
              <a:rPr lang="en-US" i="1" spc="-25" dirty="0">
                <a:latin typeface="Tahoma"/>
                <a:cs typeface="Tahoma"/>
              </a:rPr>
              <a:t>etc.)</a:t>
            </a:r>
            <a:endParaRPr lang="en-US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64"/>
              </a:spcBef>
            </a:pPr>
            <a:r>
              <a:rPr lang="en-US" dirty="0">
                <a:latin typeface="Courier New"/>
                <a:cs typeface="Courier New"/>
              </a:rPr>
              <a:t>– </a:t>
            </a:r>
            <a:r>
              <a:rPr lang="en-US" spc="-5" dirty="0">
                <a:latin typeface="Courier New"/>
                <a:cs typeface="Courier New"/>
              </a:rPr>
              <a:t>git help</a:t>
            </a:r>
            <a:r>
              <a:rPr lang="en-US" spc="-455" dirty="0">
                <a:latin typeface="Courier New"/>
                <a:cs typeface="Courier New"/>
              </a:rPr>
              <a:t> </a:t>
            </a:r>
            <a:r>
              <a:rPr lang="en-US" i="1" spc="-5" dirty="0">
                <a:latin typeface="Courier New"/>
                <a:cs typeface="Courier New"/>
              </a:rPr>
              <a:t>verb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51B549-0839-4F43-AE0C-438B92B9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Installing/learning</a:t>
            </a:r>
            <a:r>
              <a:rPr lang="en-US" spc="-45" dirty="0"/>
              <a:t> </a:t>
            </a:r>
            <a:r>
              <a:rPr lang="en-US" spc="-5" dirty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6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462E60-5395-4924-B6D9-EF5333AF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marR="886460" indent="-285750">
              <a:lnSpc>
                <a:spcPct val="99000"/>
              </a:lnSpc>
              <a:spcBef>
                <a:spcPts val="12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Subversion, CVS,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Perforce,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etc.  A central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repository (repo)  holds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"official copy"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code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marR="1703070" lvl="1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server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maintains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en-US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sole  version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history of the</a:t>
            </a:r>
            <a:r>
              <a:rPr lang="en-US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98450" marR="2031364" indent="-285750">
              <a:lnSpc>
                <a:spcPct val="101499"/>
              </a:lnSpc>
              <a:spcBef>
                <a:spcPts val="2190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make "checkouts"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it  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local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copy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make local</a:t>
            </a:r>
            <a:r>
              <a:rPr lang="en-US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modifications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changes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are not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versioned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98450" marR="1797050" indent="-285750">
              <a:lnSpc>
                <a:spcPct val="101499"/>
              </a:lnSpc>
              <a:spcBef>
                <a:spcPts val="226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When you're done, 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you 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"check in" back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the</a:t>
            </a:r>
            <a:r>
              <a:rPr lang="en-US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</a:t>
            </a:r>
          </a:p>
          <a:p>
            <a:pPr marL="635000" lvl="1" indent="-279400">
              <a:lnSpc>
                <a:spcPct val="100000"/>
              </a:lnSpc>
              <a:spcBef>
                <a:spcPts val="54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checkin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increments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repo's</a:t>
            </a:r>
            <a:r>
              <a:rPr lang="en-US"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0BA519-D6B6-4189-B52B-1575B477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/>
              <a:t>Centralized</a:t>
            </a:r>
            <a:r>
              <a:rPr lang="en-US" spc="-75" dirty="0"/>
              <a:t> </a:t>
            </a:r>
            <a:r>
              <a:rPr lang="en-US" dirty="0"/>
              <a:t>VCS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97DD929A-9011-4A78-A98B-82E3D217F2A8}"/>
              </a:ext>
            </a:extLst>
          </p:cNvPr>
          <p:cNvSpPr/>
          <p:nvPr/>
        </p:nvSpPr>
        <p:spPr>
          <a:xfrm>
            <a:off x="5884432" y="1333948"/>
            <a:ext cx="2988984" cy="2672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782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881627-90A3-4584-8C5B-A95CD2DFC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6" y="709208"/>
            <a:ext cx="8615227" cy="3725083"/>
          </a:xfrm>
        </p:spPr>
        <p:txBody>
          <a:bodyPr/>
          <a:lstStyle/>
          <a:p>
            <a:pPr marL="298450" marR="2155190" indent="-285750">
              <a:lnSpc>
                <a:spcPts val="28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git, mercurial, etc., you don't "checkout" 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from 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 repo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"clone"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and "pull" changes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en-US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it</a:t>
            </a:r>
          </a:p>
          <a:p>
            <a:pPr marL="298450" marR="3270885" indent="-285750">
              <a:lnSpc>
                <a:spcPct val="101499"/>
              </a:lnSpc>
              <a:spcBef>
                <a:spcPts val="226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local repo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is 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complete copy 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everything on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remote</a:t>
            </a:r>
            <a:r>
              <a:rPr lang="en-US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</a:t>
            </a: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"just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good"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as</a:t>
            </a:r>
            <a:r>
              <a:rPr lang="en-US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theirs</a:t>
            </a:r>
          </a:p>
          <a:p>
            <a:pPr marL="298450" indent="-285750">
              <a:lnSpc>
                <a:spcPct val="100000"/>
              </a:lnSpc>
              <a:spcBef>
                <a:spcPts val="230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Many operations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lang="en-US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check in/out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</a:t>
            </a:r>
            <a:r>
              <a:rPr lang="en-US" i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changes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</a:t>
            </a:r>
            <a:r>
              <a:rPr lang="en-US" i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 repo keeps version</a:t>
            </a:r>
            <a:r>
              <a:rPr lang="en-US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history</a:t>
            </a:r>
          </a:p>
          <a:p>
            <a:pPr marL="298450" indent="-285750">
              <a:lnSpc>
                <a:spcPct val="100000"/>
              </a:lnSpc>
              <a:spcBef>
                <a:spcPts val="230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When you're ready, you can "push" changes back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en-US" spc="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895164-FC68-40D0-930C-A1F56743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Distributed </a:t>
            </a:r>
            <a:r>
              <a:rPr lang="en-US" dirty="0"/>
              <a:t>VCS</a:t>
            </a:r>
            <a:r>
              <a:rPr lang="en-US" spc="-60" dirty="0"/>
              <a:t> </a:t>
            </a:r>
            <a:r>
              <a:rPr lang="en-US" spc="-5" dirty="0"/>
              <a:t>(Git)</a:t>
            </a:r>
            <a:endParaRPr lang="en-US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B86AF9D-DEC1-4E67-9394-EB9A8E5C4ED5}"/>
              </a:ext>
            </a:extLst>
          </p:cNvPr>
          <p:cNvSpPr/>
          <p:nvPr/>
        </p:nvSpPr>
        <p:spPr>
          <a:xfrm>
            <a:off x="5895191" y="709208"/>
            <a:ext cx="2795270" cy="3411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100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A8840D-F66B-4EBA-B158-E4D5A318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7" y="800373"/>
            <a:ext cx="4415190" cy="3725083"/>
          </a:xfrm>
        </p:spPr>
        <p:txBody>
          <a:bodyPr/>
          <a:lstStyle/>
          <a:p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Centralized VCS like Subversion  track version data on each  individual file.</a:t>
            </a:r>
          </a:p>
          <a:p>
            <a:pPr marL="0" indent="0">
              <a:buNone/>
            </a:pPr>
            <a:endParaRPr lang="en-US" spc="-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pc="-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pc="-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98450" marR="195580" indent="-285750">
              <a:lnSpc>
                <a:spcPts val="2820"/>
              </a:lnSpc>
              <a:spcBef>
                <a:spcPts val="240"/>
              </a:spcBef>
              <a:buFont typeface="Wingdings" panose="05000000000000000000" pitchFamily="2" charset="2"/>
              <a:buChar char="§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Git keeps "snapshots" of the  entire state of the project.</a:t>
            </a:r>
          </a:p>
          <a:p>
            <a:pPr marL="635000" marR="245110" lvl="1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Each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checkin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version of the  overall code has a copy of  each file in it.</a:t>
            </a:r>
          </a:p>
          <a:p>
            <a:pPr marL="635000" marR="5080" lvl="1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Some files change on a given 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checkin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, some do not.</a:t>
            </a: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More redundancy, but faster.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DFDD3-842C-4D94-BD7F-8C4DD9A2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Git snapshots</a:t>
            </a:r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ADED9B4D-EB7A-4A47-BD2D-6C91A00BB615}"/>
              </a:ext>
            </a:extLst>
          </p:cNvPr>
          <p:cNvSpPr txBox="1"/>
          <p:nvPr/>
        </p:nvSpPr>
        <p:spPr>
          <a:xfrm>
            <a:off x="6219375" y="562901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Subversion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501CFD5-863E-4A1D-A7B7-263F73B3C122}"/>
              </a:ext>
            </a:extLst>
          </p:cNvPr>
          <p:cNvSpPr/>
          <p:nvPr/>
        </p:nvSpPr>
        <p:spPr>
          <a:xfrm>
            <a:off x="5454125" y="947622"/>
            <a:ext cx="2700169" cy="1119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9C37CA06-B338-44E4-A6CF-5D76FB7DFF66}"/>
              </a:ext>
            </a:extLst>
          </p:cNvPr>
          <p:cNvSpPr txBox="1"/>
          <p:nvPr/>
        </p:nvSpPr>
        <p:spPr>
          <a:xfrm>
            <a:off x="6645141" y="2290032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Git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35081054-0D61-4B22-A190-1A512C12D2E0}"/>
              </a:ext>
            </a:extLst>
          </p:cNvPr>
          <p:cNvSpPr/>
          <p:nvPr/>
        </p:nvSpPr>
        <p:spPr>
          <a:xfrm>
            <a:off x="5593992" y="2678653"/>
            <a:ext cx="2700169" cy="1344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751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CE264D-4395-46B6-9E1D-7036671C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</a:t>
            </a:r>
            <a:r>
              <a:rPr lang="en-US" spc="-5" dirty="0"/>
              <a:t>ca</a:t>
            </a:r>
            <a:r>
              <a:rPr lang="en-US" dirty="0"/>
              <a:t>l git </a:t>
            </a:r>
            <a:r>
              <a:rPr lang="en-US" spc="-5" dirty="0"/>
              <a:t>a</a:t>
            </a:r>
            <a:r>
              <a:rPr lang="en-US" dirty="0"/>
              <a:t>r</a:t>
            </a:r>
            <a:r>
              <a:rPr lang="en-US" spc="-5" dirty="0"/>
              <a:t>ea</a:t>
            </a:r>
            <a:r>
              <a:rPr lang="en-US" dirty="0"/>
              <a:t>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4647652-8BED-4150-9F5D-A89C7B7A2318}"/>
              </a:ext>
            </a:extLst>
          </p:cNvPr>
          <p:cNvSpPr txBox="1"/>
          <p:nvPr/>
        </p:nvSpPr>
        <p:spPr>
          <a:xfrm>
            <a:off x="620396" y="625148"/>
            <a:ext cx="3951604" cy="205415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42265" indent="-228600" algn="l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your local copy on git,  files can be:</a:t>
            </a:r>
            <a:endParaRPr sz="16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 algn="l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your local</a:t>
            </a:r>
            <a:r>
              <a:rPr sz="16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repo</a:t>
            </a:r>
            <a:endParaRPr sz="16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 algn="l">
              <a:lnSpc>
                <a:spcPct val="100000"/>
              </a:lnSpc>
              <a:spcBef>
                <a:spcPts val="515"/>
              </a:spcBef>
              <a:buChar char="•"/>
              <a:tabLst>
                <a:tab pos="923925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(committed)</a:t>
            </a:r>
            <a:endParaRPr sz="16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 algn="l">
              <a:lnSpc>
                <a:spcPct val="100000"/>
              </a:lnSpc>
              <a:spcBef>
                <a:spcPts val="35"/>
              </a:spcBef>
              <a:buFont typeface="Tahoma"/>
              <a:buChar char="•"/>
            </a:pPr>
            <a:endParaRPr sz="16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marR="5080" lvl="1" indent="-279400" algn="l">
              <a:lnSpc>
                <a:spcPct val="101200"/>
              </a:lnSpc>
              <a:spcBef>
                <a:spcPts val="5"/>
              </a:spcBef>
              <a:buChar char="–"/>
              <a:tabLst>
                <a:tab pos="635000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Checked out and modified,  but </a:t>
            </a:r>
            <a:r>
              <a:rPr sz="16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 </a:t>
            </a: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yet</a:t>
            </a:r>
            <a:r>
              <a:rPr sz="1600" spc="-1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committed</a:t>
            </a:r>
            <a:endParaRPr sz="16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 algn="l">
              <a:lnSpc>
                <a:spcPct val="100000"/>
              </a:lnSpc>
              <a:spcBef>
                <a:spcPts val="439"/>
              </a:spcBef>
              <a:buChar char="•"/>
              <a:tabLst>
                <a:tab pos="923925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(working copy)</a:t>
            </a:r>
            <a:endParaRPr sz="16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C17AB1C-7029-43A8-8D49-19418E3308F9}"/>
              </a:ext>
            </a:extLst>
          </p:cNvPr>
          <p:cNvSpPr txBox="1"/>
          <p:nvPr/>
        </p:nvSpPr>
        <p:spPr>
          <a:xfrm>
            <a:off x="795495" y="2867182"/>
            <a:ext cx="3034665" cy="1046248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2100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2100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Or, in-between, in  a "staging" area</a:t>
            </a:r>
          </a:p>
          <a:p>
            <a:pPr marL="584200" marR="5080" lvl="1" indent="-177800">
              <a:lnSpc>
                <a:spcPct val="100800"/>
              </a:lnSpc>
              <a:spcBef>
                <a:spcPts val="425"/>
              </a:spcBef>
              <a:buChar char="•"/>
              <a:tabLst>
                <a:tab pos="581025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Staged files are ready  to be committed.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39DCE60-3B74-4955-A9F4-C4E059865798}"/>
              </a:ext>
            </a:extLst>
          </p:cNvPr>
          <p:cNvSpPr txBox="1"/>
          <p:nvPr/>
        </p:nvSpPr>
        <p:spPr>
          <a:xfrm>
            <a:off x="795495" y="4012602"/>
            <a:ext cx="5414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 algn="l">
              <a:lnSpc>
                <a:spcPct val="100000"/>
              </a:lnSpc>
              <a:spcBef>
                <a:spcPts val="100"/>
              </a:spcBef>
              <a:buChar char="•"/>
              <a:tabLst>
                <a:tab pos="187325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commit saves a snapshot of all staged state.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14BE031-036E-439D-8590-2B1B549F4BF6}"/>
              </a:ext>
            </a:extLst>
          </p:cNvPr>
          <p:cNvSpPr/>
          <p:nvPr/>
        </p:nvSpPr>
        <p:spPr>
          <a:xfrm>
            <a:off x="4991861" y="432787"/>
            <a:ext cx="3652818" cy="3328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292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5D2A1E-E001-4ABC-8412-CD8E7E9A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Basic Git workflow</a:t>
            </a:r>
            <a:endParaRPr 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C53E473-6523-4924-85BF-38D9D9A1D7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4386" y="709208"/>
            <a:ext cx="8615227" cy="1417952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Modify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files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your working</a:t>
            </a:r>
            <a:r>
              <a:rPr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Stage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files,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adding snapshots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of them to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staging</a:t>
            </a:r>
            <a:r>
              <a:rPr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area.</a:t>
            </a: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, which takes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the files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staging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area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stores  that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snapshot permanently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7A85E5E-A63D-4D08-BDEF-E250AFEFE4BF}"/>
              </a:ext>
            </a:extLst>
          </p:cNvPr>
          <p:cNvSpPr/>
          <p:nvPr/>
        </p:nvSpPr>
        <p:spPr>
          <a:xfrm>
            <a:off x="2205318" y="2127160"/>
            <a:ext cx="3754418" cy="2466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451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09E7D-394C-4D61-9532-7D3F8F88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8" y="795270"/>
            <a:ext cx="8615227" cy="3725083"/>
          </a:xfrm>
        </p:spPr>
        <p:txBody>
          <a:bodyPr/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Subversion each modification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 repo increments 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 #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 overall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marR="403225" lvl="1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Git,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each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user has their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own copy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repo, and commits  changes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their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 copy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 before pushing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the 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 server.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marR="656590" lvl="1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Git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generates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unique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SHA-1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hash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(40 character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string  of hex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digits)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every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15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Refers 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commits by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this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rather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than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r>
              <a:rPr lang="en-US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number.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ahoma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Often we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only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see the first 7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characters: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1677b2d Edited first line of</a:t>
            </a:r>
            <a:r>
              <a:rPr lang="en-US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readme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258efa7 Added line to</a:t>
            </a:r>
            <a:r>
              <a:rPr lang="en-US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readme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0e52da7 Initial</a:t>
            </a:r>
            <a:r>
              <a:rPr lang="en-US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8D23DF-03CC-46F0-AC67-4CFC602B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Git commit checksums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18678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71bf3f0a-df54-467d-89c2-87f8d534ba77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24051</TotalTime>
  <Words>1403</Words>
  <Application>Microsoft Office PowerPoint</Application>
  <PresentationFormat>On-screen Show (16:9)</PresentationFormat>
  <Paragraphs>205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 Light</vt:lpstr>
      <vt:lpstr>Courier New</vt:lpstr>
      <vt:lpstr>Geneva</vt:lpstr>
      <vt:lpstr>STKaiti</vt:lpstr>
      <vt:lpstr>Symbol</vt:lpstr>
      <vt:lpstr>Tahoma</vt:lpstr>
      <vt:lpstr>Times New Roman</vt:lpstr>
      <vt:lpstr>Wingdings</vt:lpstr>
      <vt:lpstr>ヒラギノ角ゴ Pro W3</vt:lpstr>
      <vt:lpstr>L&amp;T Infotech</vt:lpstr>
      <vt:lpstr>Custom Design</vt:lpstr>
      <vt:lpstr>Git for Version Control</vt:lpstr>
      <vt:lpstr>About Git</vt:lpstr>
      <vt:lpstr>Installing/learning Git</vt:lpstr>
      <vt:lpstr>Centralized VCS</vt:lpstr>
      <vt:lpstr>Distributed VCS (Git)</vt:lpstr>
      <vt:lpstr>Git snapshots</vt:lpstr>
      <vt:lpstr>Local git areas</vt:lpstr>
      <vt:lpstr>Basic Git workflow</vt:lpstr>
      <vt:lpstr>Git commit checksums</vt:lpstr>
      <vt:lpstr>Initial Git configuration</vt:lpstr>
      <vt:lpstr>Creating a Git repo</vt:lpstr>
      <vt:lpstr>Git commands</vt:lpstr>
      <vt:lpstr>Add and commit a file</vt:lpstr>
      <vt:lpstr>Viewing/undoing changes</vt:lpstr>
      <vt:lpstr>An example workflow</vt:lpstr>
      <vt:lpstr>Branching and merging</vt:lpstr>
      <vt:lpstr>Merge conflicts</vt:lpstr>
      <vt:lpstr>Interaction w/remote repo</vt:lpstr>
      <vt:lpstr>GitHub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pcuser</cp:lastModifiedBy>
  <cp:revision>1786</cp:revision>
  <cp:lastPrinted>2015-11-28T12:28:20Z</cp:lastPrinted>
  <dcterms:created xsi:type="dcterms:W3CDTF">2007-05-25T22:38:05Z</dcterms:created>
  <dcterms:modified xsi:type="dcterms:W3CDTF">2019-11-16T10:42:19Z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