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sldIdLst>
    <p:sldId id="256" r:id="rId3"/>
    <p:sldId id="257" r:id="rId4"/>
    <p:sldId id="259" r:id="rId5"/>
    <p:sldId id="258" r:id="rId6"/>
    <p:sldId id="260" r:id="rId7"/>
    <p:sldId id="267" r:id="rId8"/>
    <p:sldId id="268" r:id="rId9"/>
    <p:sldId id="261" r:id="rId10"/>
    <p:sldId id="262" r:id="rId11"/>
    <p:sldId id="263" r:id="rId12"/>
    <p:sldId id="273" r:id="rId13"/>
    <p:sldId id="269" r:id="rId14"/>
    <p:sldId id="264" r:id="rId15"/>
    <p:sldId id="270" r:id="rId16"/>
    <p:sldId id="271" r:id="rId17"/>
    <p:sldId id="272" r:id="rId18"/>
    <p:sldId id="265" r:id="rId19"/>
    <p:sldId id="266" r:id="rId20"/>
    <p:sldId id="274" r:id="rId21"/>
    <p:sldId id="275" r:id="rId22"/>
    <p:sldId id="276" r:id="rId23"/>
    <p:sldId id="277" r:id="rId24"/>
    <p:sldId id="278" r:id="rId25"/>
    <p:sldId id="279" r:id="rId26"/>
  </p:sldIdLst>
  <p:sldSz cx="12192000" cy="6858000"/>
  <p:notesSz cx="6858000" cy="9144000"/>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2" y="608438"/>
            <a:ext cx="12204441" cy="6227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797473" y="4306924"/>
            <a:ext cx="7408984" cy="295275"/>
          </a:xfrm>
          <a:ln>
            <a:noFill/>
          </a:ln>
        </p:spPr>
        <p:txBody>
          <a:bodyPr anchor="ctr" anchorCtr="0"/>
          <a:lstStyle>
            <a:lvl1pPr marL="0" indent="0">
              <a:buFont typeface="Symbol" pitchFamily="18" charset="2"/>
              <a:buNone/>
              <a:defRPr sz="2133"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797473" y="3026067"/>
            <a:ext cx="7415499" cy="574516"/>
          </a:xfrm>
          <a:noFill/>
          <a:ln w="9525">
            <a:noFill/>
            <a:miter lim="800000"/>
            <a:headEnd/>
            <a:tailEnd/>
          </a:ln>
        </p:spPr>
        <p:txBody>
          <a:bodyPr anchor="t"/>
          <a:lstStyle>
            <a:lvl1pPr>
              <a:defRPr sz="36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210200" y="6082521"/>
            <a:ext cx="1825741" cy="338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4330" y="356634"/>
            <a:ext cx="918741" cy="68082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446" y="356633"/>
            <a:ext cx="1152972" cy="839752"/>
          </a:xfrm>
          <a:prstGeom prst="rect">
            <a:avLst/>
          </a:prstGeom>
        </p:spPr>
      </p:pic>
    </p:spTree>
    <p:extLst>
      <p:ext uri="{BB962C8B-B14F-4D97-AF65-F5344CB8AC3E}">
        <p14:creationId xmlns:p14="http://schemas.microsoft.com/office/powerpoint/2010/main" val="252649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253" y="1253630"/>
            <a:ext cx="11486969" cy="49667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59838" y="320570"/>
            <a:ext cx="10699044" cy="51296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139" y="6340066"/>
            <a:ext cx="568927" cy="332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363158" y="6432155"/>
            <a:ext cx="425116" cy="338554"/>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457721" y="908007"/>
            <a:ext cx="10619203" cy="251364"/>
          </a:xfrm>
        </p:spPr>
        <p:txBody>
          <a:bodyPr/>
          <a:lstStyle>
            <a:lvl1pPr marL="0" indent="0">
              <a:buNone/>
              <a:defRPr sz="1600" b="0" baseline="0">
                <a:solidFill>
                  <a:srgbClr val="ED8B00"/>
                </a:solidFill>
              </a:defRPr>
            </a:lvl1pPr>
          </a:lstStyle>
          <a:p>
            <a:pPr lvl="0"/>
            <a:r>
              <a:rPr lang="en-US" dirty="0"/>
              <a:t>Secondary title place holder</a:t>
            </a:r>
          </a:p>
        </p:txBody>
      </p:sp>
      <p:sp>
        <p:nvSpPr>
          <p:cNvPr id="11" name="TextBox 10"/>
          <p:cNvSpPr txBox="1"/>
          <p:nvPr/>
        </p:nvSpPr>
        <p:spPr>
          <a:xfrm>
            <a:off x="4115004" y="6466165"/>
            <a:ext cx="3945465" cy="256545"/>
          </a:xfrm>
          <a:prstGeom prst="rect">
            <a:avLst/>
          </a:prstGeom>
          <a:noFill/>
        </p:spPr>
        <p:txBody>
          <a:bodyPr wrap="square" rtlCol="0">
            <a:spAutoFit/>
          </a:bodyPr>
          <a:lstStyle/>
          <a:p>
            <a:pPr algn="ctr"/>
            <a:r>
              <a:rPr lang="en-US" sz="1067"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359918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87570" y="1295400"/>
            <a:ext cx="5720861" cy="4876800"/>
          </a:xfrm>
        </p:spPr>
        <p:txBody>
          <a:bodyPr/>
          <a:lstStyle>
            <a:lvl1pPr>
              <a:defRPr sz="1867"/>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3570" y="1295400"/>
            <a:ext cx="5720861" cy="4876800"/>
          </a:xfrm>
        </p:spPr>
        <p:txBody>
          <a:bodyPr/>
          <a:lstStyle>
            <a:lvl1pPr>
              <a:defRPr sz="1867"/>
            </a:lvl1pPr>
            <a:lvl2pPr>
              <a:defRPr sz="1867"/>
            </a:lvl2pPr>
            <a:lvl3pPr>
              <a:defRPr sz="1867"/>
            </a:lvl3pPr>
            <a:lvl4pPr>
              <a:defRPr sz="1867"/>
            </a:lvl4pPr>
            <a:lvl5pPr>
              <a:defRPr sz="1867"/>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10630824\Desktop\Microot template\LTI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139" y="6340066"/>
            <a:ext cx="568927" cy="3323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1363158" y="6432155"/>
            <a:ext cx="425116" cy="338554"/>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115004" y="6466165"/>
            <a:ext cx="3945465" cy="256545"/>
          </a:xfrm>
          <a:prstGeom prst="rect">
            <a:avLst/>
          </a:prstGeom>
          <a:noFill/>
        </p:spPr>
        <p:txBody>
          <a:bodyPr wrap="square" rtlCol="0">
            <a:spAutoFit/>
          </a:bodyPr>
          <a:lstStyle/>
          <a:p>
            <a:pPr algn="ctr"/>
            <a:r>
              <a:rPr lang="en-US" sz="1067"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07551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2" y="608438"/>
            <a:ext cx="12204441" cy="6227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797473" y="3026067"/>
            <a:ext cx="7415499" cy="574516"/>
          </a:xfrm>
          <a:noFill/>
          <a:ln w="9525">
            <a:noFill/>
            <a:miter lim="800000"/>
            <a:headEnd/>
            <a:tailEnd/>
          </a:ln>
        </p:spPr>
        <p:txBody>
          <a:bodyPr anchor="t"/>
          <a:lstStyle>
            <a:lvl1pPr>
              <a:defRPr sz="36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35733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343922" y="6432155"/>
            <a:ext cx="463588" cy="379656"/>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867"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40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15004" y="6466165"/>
            <a:ext cx="3945465" cy="256545"/>
          </a:xfrm>
          <a:prstGeom prst="rect">
            <a:avLst/>
          </a:prstGeom>
          <a:noFill/>
        </p:spPr>
        <p:txBody>
          <a:bodyPr wrap="square" rtlCol="0">
            <a:spAutoFit/>
          </a:bodyPr>
          <a:lstStyle/>
          <a:p>
            <a:pPr algn="ctr"/>
            <a:r>
              <a:rPr lang="en-US" sz="1067"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139" y="6340066"/>
            <a:ext cx="568927" cy="33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3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DBBB0EA-F8EF-4883-B9F8-9183B2B6F347}"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1859A0-AB3D-43CD-B0EB-6770D41A02AD}" type="slidenum">
              <a:rPr lang="en-IN" smtClean="0"/>
              <a:t>‹#›</a:t>
            </a:fld>
            <a:endParaRPr lang="en-IN"/>
          </a:p>
        </p:txBody>
      </p:sp>
    </p:spTree>
    <p:extLst>
      <p:ext uri="{BB962C8B-B14F-4D97-AF65-F5344CB8AC3E}">
        <p14:creationId xmlns:p14="http://schemas.microsoft.com/office/powerpoint/2010/main" val="4498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a:prstGeom prst="rect">
            <a:avLst/>
          </a:prstGeom>
        </p:spPr>
        <p:txBody>
          <a:bodyPr/>
          <a:lstStyle/>
          <a:p>
            <a:fld id="{14E39C5E-3938-484F-9F2C-43A53F2F2C23}" type="datetimeFigureOut">
              <a:rPr lang="en-US" smtClean="0"/>
              <a:t>11/5/2019</a:t>
            </a:fld>
            <a:endParaRPr lang="en-US"/>
          </a:p>
        </p:txBody>
      </p:sp>
      <p:sp>
        <p:nvSpPr>
          <p:cNvPr id="3" name="Footer Placeholder 2"/>
          <p:cNvSpPr>
            <a:spLocks noGrp="1"/>
          </p:cNvSpPr>
          <p:nvPr>
            <p:ph type="ftr" sz="quarter" idx="11"/>
          </p:nvPr>
        </p:nvSpPr>
        <p:spPr>
          <a:xfrm>
            <a:off x="4038600" y="6356351"/>
            <a:ext cx="4114800" cy="366183"/>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6183"/>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95902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344253" y="974760"/>
            <a:ext cx="11486969"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359838" y="320570"/>
            <a:ext cx="11459013" cy="51296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p:nvSpPr>
        <p:spPr>
          <a:xfrm>
            <a:off x="4115004" y="6466165"/>
            <a:ext cx="3945465" cy="256545"/>
          </a:xfrm>
          <a:prstGeom prst="rect">
            <a:avLst/>
          </a:prstGeom>
          <a:noFill/>
        </p:spPr>
        <p:txBody>
          <a:bodyPr wrap="square" rtlCol="0">
            <a:spAutoFit/>
          </a:bodyPr>
          <a:lstStyle/>
          <a:p>
            <a:pPr algn="ctr"/>
            <a:r>
              <a:rPr lang="en-US" sz="1067"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139" y="6340066"/>
            <a:ext cx="568927" cy="3323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1343922" y="6432155"/>
            <a:ext cx="463588" cy="379656"/>
          </a:xfrm>
          <a:prstGeom prst="rect">
            <a:avLst/>
          </a:prstGeom>
        </p:spPr>
        <p:txBody>
          <a:bodyPr wrap="none">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867"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609585" rtl="0" eaLnBrk="1" fontAlgn="base" latinLnBrk="0" hangingPunct="1">
                <a:lnSpc>
                  <a:spcPct val="100000"/>
                </a:lnSpc>
                <a:spcBef>
                  <a:spcPct val="0"/>
                </a:spcBef>
                <a:spcAft>
                  <a:spcPct val="0"/>
                </a:spcAft>
                <a:buClrTx/>
                <a:buSzTx/>
                <a:buFontTx/>
                <a:buNone/>
                <a:tabLst/>
                <a:defRPr/>
              </a:pPr>
              <a:t>‹#›</a:t>
            </a:fld>
            <a:endParaRPr kumimoji="0" lang="uk-UA" sz="1333"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24405" y="-49765"/>
            <a:ext cx="918273" cy="93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spcBef>
          <a:spcPct val="0"/>
        </a:spcBef>
        <a:spcAft>
          <a:spcPct val="0"/>
        </a:spcAft>
        <a:defRPr sz="3333" b="0" i="0" baseline="0">
          <a:solidFill>
            <a:srgbClr val="2C2D8B"/>
          </a:solidFill>
          <a:latin typeface="Calibri Light"/>
          <a:ea typeface="+mj-ea"/>
          <a:cs typeface="Calibri Light"/>
        </a:defRPr>
      </a:lvl1pPr>
      <a:lvl2pPr algn="l" rtl="0" eaLnBrk="1" fontAlgn="base" hangingPunct="1">
        <a:spcBef>
          <a:spcPct val="0"/>
        </a:spcBef>
        <a:spcAft>
          <a:spcPct val="0"/>
        </a:spcAft>
        <a:defRPr sz="2667">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667">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667">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667">
          <a:solidFill>
            <a:schemeClr val="accent1"/>
          </a:solidFill>
          <a:latin typeface="Arial" pitchFamily="34" charset="0"/>
          <a:ea typeface="STKaiti" pitchFamily="2" charset="-122"/>
          <a:cs typeface="Geneva" pitchFamily="34" charset="0"/>
        </a:defRPr>
      </a:lvl5pPr>
      <a:lvl6pPr marL="519488" algn="l" rtl="0" eaLnBrk="1" fontAlgn="base" hangingPunct="1">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6pPr>
      <a:lvl7pPr marL="1038977" algn="l" rtl="0" eaLnBrk="1" fontAlgn="base" hangingPunct="1">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7pPr>
      <a:lvl8pPr marL="1558465" algn="l" rtl="0" eaLnBrk="1" fontAlgn="base" hangingPunct="1">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8pPr>
      <a:lvl9pPr marL="2077952" algn="l" rtl="0" eaLnBrk="1" fontAlgn="base" hangingPunct="1">
        <a:spcBef>
          <a:spcPct val="0"/>
        </a:spcBef>
        <a:spcAft>
          <a:spcPct val="0"/>
        </a:spcAft>
        <a:defRPr sz="2667">
          <a:solidFill>
            <a:schemeClr val="accent1"/>
          </a:solidFill>
          <a:latin typeface="Arial" pitchFamily="34" charset="0"/>
          <a:ea typeface="ヒラギノ角ゴ Pro W3" pitchFamily="124" charset="-128"/>
          <a:cs typeface="Geneva" pitchFamily="34" charset="0"/>
        </a:defRPr>
      </a:lvl9pPr>
    </p:titleStyle>
    <p:bodyStyle>
      <a:lvl1pPr marL="194808" indent="-194808" algn="l" defTabSz="2088776" rtl="0" eaLnBrk="1" fontAlgn="base" hangingPunct="1">
        <a:spcBef>
          <a:spcPct val="75000"/>
        </a:spcBef>
        <a:spcAft>
          <a:spcPct val="0"/>
        </a:spcAft>
        <a:buClrTx/>
        <a:buFont typeface="Wingdings" charset="2"/>
        <a:buChar char="§"/>
        <a:defRPr sz="2133" b="0" i="0">
          <a:solidFill>
            <a:srgbClr val="000000"/>
          </a:solidFill>
          <a:latin typeface="Calibri Light"/>
          <a:ea typeface="+mn-ea"/>
          <a:cs typeface="Calibri Light"/>
        </a:defRPr>
      </a:lvl1pPr>
      <a:lvl2pPr marL="391421" indent="-194808" algn="l" defTabSz="2088776" rtl="0" eaLnBrk="1" fontAlgn="base" hangingPunct="1">
        <a:spcBef>
          <a:spcPct val="25000"/>
        </a:spcBef>
        <a:spcAft>
          <a:spcPct val="0"/>
        </a:spcAft>
        <a:buClrTx/>
        <a:buSzPct val="80000"/>
        <a:buFont typeface="Wingdings" charset="2"/>
        <a:buChar char="§"/>
        <a:defRPr sz="2133" b="0" i="0">
          <a:solidFill>
            <a:srgbClr val="000000"/>
          </a:solidFill>
          <a:latin typeface="Calibri Light"/>
          <a:ea typeface="+mn-ea"/>
          <a:cs typeface="Calibri Light"/>
        </a:defRPr>
      </a:lvl2pPr>
      <a:lvl3pPr marL="588032" indent="-194808" algn="l" defTabSz="2088776" rtl="0" eaLnBrk="1" fontAlgn="base" hangingPunct="1">
        <a:spcBef>
          <a:spcPct val="25000"/>
        </a:spcBef>
        <a:spcAft>
          <a:spcPct val="0"/>
        </a:spcAft>
        <a:buClrTx/>
        <a:buSzPct val="70000"/>
        <a:buFont typeface="Wingdings" charset="2"/>
        <a:buChar char="§"/>
        <a:defRPr sz="2133" b="0" i="0">
          <a:solidFill>
            <a:srgbClr val="000000"/>
          </a:solidFill>
          <a:latin typeface="Calibri Light"/>
          <a:ea typeface="+mn-ea"/>
          <a:cs typeface="Calibri Light"/>
        </a:defRPr>
      </a:lvl3pPr>
      <a:lvl4pPr marL="779233" indent="-189398" algn="l" defTabSz="2088776" rtl="0" eaLnBrk="1" fontAlgn="base" hangingPunct="1">
        <a:spcBef>
          <a:spcPct val="25000"/>
        </a:spcBef>
        <a:spcAft>
          <a:spcPct val="0"/>
        </a:spcAft>
        <a:buClrTx/>
        <a:buFont typeface="Arial"/>
        <a:buChar char="•"/>
        <a:defRPr sz="2133" b="0" i="0">
          <a:solidFill>
            <a:srgbClr val="000000"/>
          </a:solidFill>
          <a:latin typeface="Calibri Light"/>
          <a:ea typeface="+mn-ea"/>
          <a:cs typeface="Calibri Light"/>
        </a:defRPr>
      </a:lvl4pPr>
      <a:lvl5pPr marL="968629" indent="-187593" algn="l" defTabSz="2088776" rtl="0" eaLnBrk="1" fontAlgn="base" hangingPunct="1">
        <a:spcBef>
          <a:spcPct val="25000"/>
        </a:spcBef>
        <a:spcAft>
          <a:spcPct val="0"/>
        </a:spcAft>
        <a:buClrTx/>
        <a:buFont typeface="Arial"/>
        <a:buChar char="•"/>
        <a:defRPr sz="2133" b="0" i="0">
          <a:solidFill>
            <a:srgbClr val="000000"/>
          </a:solidFill>
          <a:latin typeface="Calibri Light"/>
          <a:ea typeface="+mn-ea"/>
          <a:cs typeface="Calibri Light"/>
        </a:defRPr>
      </a:lvl5pPr>
      <a:lvl6pPr marL="1488117" indent="-187593" algn="l" defTabSz="2088776" rtl="0" eaLnBrk="1" fontAlgn="base" hangingPunct="1">
        <a:spcBef>
          <a:spcPct val="25000"/>
        </a:spcBef>
        <a:spcAft>
          <a:spcPct val="0"/>
        </a:spcAft>
        <a:buClr>
          <a:schemeClr val="tx2"/>
        </a:buClr>
        <a:buFont typeface="Symbol" pitchFamily="18" charset="2"/>
        <a:buChar char="·"/>
        <a:defRPr sz="1600">
          <a:solidFill>
            <a:srgbClr val="53565A"/>
          </a:solidFill>
          <a:latin typeface="+mn-lt"/>
          <a:ea typeface="+mn-ea"/>
          <a:cs typeface="+mn-cs"/>
        </a:defRPr>
      </a:lvl6pPr>
      <a:lvl7pPr marL="2007606" indent="-187593" algn="l" defTabSz="2088776" rtl="0" eaLnBrk="1" fontAlgn="base" hangingPunct="1">
        <a:spcBef>
          <a:spcPct val="25000"/>
        </a:spcBef>
        <a:spcAft>
          <a:spcPct val="0"/>
        </a:spcAft>
        <a:buClr>
          <a:schemeClr val="tx2"/>
        </a:buClr>
        <a:buFont typeface="Symbol" pitchFamily="18" charset="2"/>
        <a:buChar char="·"/>
        <a:defRPr sz="1600">
          <a:solidFill>
            <a:srgbClr val="53565A"/>
          </a:solidFill>
          <a:latin typeface="+mn-lt"/>
          <a:ea typeface="+mn-ea"/>
          <a:cs typeface="+mn-cs"/>
        </a:defRPr>
      </a:lvl7pPr>
      <a:lvl8pPr marL="2527094" indent="-187593" algn="l" defTabSz="2088776" rtl="0" eaLnBrk="1" fontAlgn="base" hangingPunct="1">
        <a:spcBef>
          <a:spcPct val="25000"/>
        </a:spcBef>
        <a:spcAft>
          <a:spcPct val="0"/>
        </a:spcAft>
        <a:buClr>
          <a:schemeClr val="tx2"/>
        </a:buClr>
        <a:buFont typeface="Symbol" pitchFamily="18" charset="2"/>
        <a:buChar char="·"/>
        <a:defRPr sz="1600">
          <a:solidFill>
            <a:srgbClr val="53565A"/>
          </a:solidFill>
          <a:latin typeface="+mn-lt"/>
          <a:ea typeface="+mn-ea"/>
          <a:cs typeface="+mn-cs"/>
        </a:defRPr>
      </a:lvl8pPr>
      <a:lvl9pPr marL="3046583" indent="-187593" algn="l" defTabSz="2088776" rtl="0" eaLnBrk="1" fontAlgn="base" hangingPunct="1">
        <a:spcBef>
          <a:spcPct val="25000"/>
        </a:spcBef>
        <a:spcAft>
          <a:spcPct val="0"/>
        </a:spcAft>
        <a:buClr>
          <a:schemeClr val="tx2"/>
        </a:buClr>
        <a:buFont typeface="Symbol" pitchFamily="18" charset="2"/>
        <a:buChar char="·"/>
        <a:defRPr sz="1600">
          <a:solidFill>
            <a:srgbClr val="53565A"/>
          </a:solidFill>
          <a:latin typeface="+mn-lt"/>
          <a:ea typeface="+mn-ea"/>
          <a:cs typeface="+mn-cs"/>
        </a:defRPr>
      </a:lvl9pPr>
    </p:bodyStyle>
    <p:otherStyle>
      <a:defPPr>
        <a:defRPr lang="en-US"/>
      </a:defPPr>
      <a:lvl1pPr marL="0" algn="l" defTabSz="1038977" rtl="0" eaLnBrk="1" latinLnBrk="0" hangingPunct="1">
        <a:defRPr sz="2000" kern="1200">
          <a:solidFill>
            <a:schemeClr val="tx1"/>
          </a:solidFill>
          <a:latin typeface="+mn-lt"/>
          <a:ea typeface="+mn-ea"/>
          <a:cs typeface="+mn-cs"/>
        </a:defRPr>
      </a:lvl1pPr>
      <a:lvl2pPr marL="519488" algn="l" defTabSz="1038977" rtl="0" eaLnBrk="1" latinLnBrk="0" hangingPunct="1">
        <a:defRPr sz="2000" kern="1200">
          <a:solidFill>
            <a:schemeClr val="tx1"/>
          </a:solidFill>
          <a:latin typeface="+mn-lt"/>
          <a:ea typeface="+mn-ea"/>
          <a:cs typeface="+mn-cs"/>
        </a:defRPr>
      </a:lvl2pPr>
      <a:lvl3pPr marL="1038977" algn="l" defTabSz="1038977" rtl="0" eaLnBrk="1" latinLnBrk="0" hangingPunct="1">
        <a:defRPr sz="2000" kern="1200">
          <a:solidFill>
            <a:schemeClr val="tx1"/>
          </a:solidFill>
          <a:latin typeface="+mn-lt"/>
          <a:ea typeface="+mn-ea"/>
          <a:cs typeface="+mn-cs"/>
        </a:defRPr>
      </a:lvl3pPr>
      <a:lvl4pPr marL="1558465" algn="l" defTabSz="1038977" rtl="0" eaLnBrk="1" latinLnBrk="0" hangingPunct="1">
        <a:defRPr sz="2000" kern="1200">
          <a:solidFill>
            <a:schemeClr val="tx1"/>
          </a:solidFill>
          <a:latin typeface="+mn-lt"/>
          <a:ea typeface="+mn-ea"/>
          <a:cs typeface="+mn-cs"/>
        </a:defRPr>
      </a:lvl4pPr>
      <a:lvl5pPr marL="2077952" algn="l" defTabSz="1038977" rtl="0" eaLnBrk="1" latinLnBrk="0" hangingPunct="1">
        <a:defRPr sz="2000" kern="1200">
          <a:solidFill>
            <a:schemeClr val="tx1"/>
          </a:solidFill>
          <a:latin typeface="+mn-lt"/>
          <a:ea typeface="+mn-ea"/>
          <a:cs typeface="+mn-cs"/>
        </a:defRPr>
      </a:lvl5pPr>
      <a:lvl6pPr marL="2597440" algn="l" defTabSz="1038977" rtl="0" eaLnBrk="1" latinLnBrk="0" hangingPunct="1">
        <a:defRPr sz="2000" kern="1200">
          <a:solidFill>
            <a:schemeClr val="tx1"/>
          </a:solidFill>
          <a:latin typeface="+mn-lt"/>
          <a:ea typeface="+mn-ea"/>
          <a:cs typeface="+mn-cs"/>
        </a:defRPr>
      </a:lvl6pPr>
      <a:lvl7pPr marL="3116929" algn="l" defTabSz="1038977" rtl="0" eaLnBrk="1" latinLnBrk="0" hangingPunct="1">
        <a:defRPr sz="2000" kern="1200">
          <a:solidFill>
            <a:schemeClr val="tx1"/>
          </a:solidFill>
          <a:latin typeface="+mn-lt"/>
          <a:ea typeface="+mn-ea"/>
          <a:cs typeface="+mn-cs"/>
        </a:defRPr>
      </a:lvl7pPr>
      <a:lvl8pPr marL="3636417" algn="l" defTabSz="1038977" rtl="0" eaLnBrk="1" latinLnBrk="0" hangingPunct="1">
        <a:defRPr sz="2000" kern="1200">
          <a:solidFill>
            <a:schemeClr val="tx1"/>
          </a:solidFill>
          <a:latin typeface="+mn-lt"/>
          <a:ea typeface="+mn-ea"/>
          <a:cs typeface="+mn-cs"/>
        </a:defRPr>
      </a:lvl8pPr>
      <a:lvl9pPr marL="4155905" algn="l" defTabSz="1038977"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4820" y="2381049"/>
            <a:ext cx="2922361" cy="2095903"/>
          </a:xfrm>
          <a:prstGeom prst="rect">
            <a:avLst/>
          </a:prstGeom>
        </p:spPr>
      </p:pic>
    </p:spTree>
    <p:extLst>
      <p:ext uri="{BB962C8B-B14F-4D97-AF65-F5344CB8AC3E}">
        <p14:creationId xmlns:p14="http://schemas.microsoft.com/office/powerpoint/2010/main" val="1896034622"/>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IN" sz="3600" b="1" dirty="0"/>
              <a:t>CI/CD</a:t>
            </a:r>
          </a:p>
        </p:txBody>
      </p:sp>
      <p:sp>
        <p:nvSpPr>
          <p:cNvPr id="2" name="Title 1"/>
          <p:cNvSpPr>
            <a:spLocks noGrp="1"/>
          </p:cNvSpPr>
          <p:nvPr>
            <p:ph type="ctrTitle"/>
          </p:nvPr>
        </p:nvSpPr>
        <p:spPr>
          <a:xfrm>
            <a:off x="1797473" y="3026067"/>
            <a:ext cx="7415499" cy="738664"/>
          </a:xfrm>
        </p:spPr>
        <p:txBody>
          <a:bodyPr/>
          <a:lstStyle/>
          <a:p>
            <a:pPr algn="ctr"/>
            <a:r>
              <a:rPr lang="en-IN" sz="4800" b="1" dirty="0"/>
              <a:t>DevOps</a:t>
            </a:r>
            <a:endParaRPr lang="en-IN" sz="2700" b="1" dirty="0"/>
          </a:p>
        </p:txBody>
      </p:sp>
    </p:spTree>
    <p:extLst>
      <p:ext uri="{BB962C8B-B14F-4D97-AF65-F5344CB8AC3E}">
        <p14:creationId xmlns:p14="http://schemas.microsoft.com/office/powerpoint/2010/main" val="3233161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lstStyle/>
          <a:p>
            <a:r>
              <a:rPr lang="en-IN" sz="2500" b="1" dirty="0"/>
              <a:t>DevOps Lifecycle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091" y="1690687"/>
            <a:ext cx="8547136" cy="4079047"/>
          </a:xfrm>
        </p:spPr>
      </p:pic>
    </p:spTree>
    <p:extLst>
      <p:ext uri="{BB962C8B-B14F-4D97-AF65-F5344CB8AC3E}">
        <p14:creationId xmlns:p14="http://schemas.microsoft.com/office/powerpoint/2010/main" val="69688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5A3C-D2EA-494C-AD9F-5AAC1721141D}"/>
              </a:ext>
            </a:extLst>
          </p:cNvPr>
          <p:cNvSpPr>
            <a:spLocks noGrp="1"/>
          </p:cNvSpPr>
          <p:nvPr>
            <p:ph type="title"/>
          </p:nvPr>
        </p:nvSpPr>
        <p:spPr>
          <a:xfrm>
            <a:off x="359838" y="142043"/>
            <a:ext cx="11459013" cy="1107996"/>
          </a:xfrm>
        </p:spPr>
        <p:txBody>
          <a:bodyPr/>
          <a:lstStyle/>
          <a:p>
            <a:r>
              <a:rPr lang="en-US" sz="2400" dirty="0"/>
              <a:t>DevOps is deep integration between development and operations. Understanding DevOps is not possible without knowing DevOps lifecycle.</a:t>
            </a:r>
            <a:br>
              <a:rPr lang="en-US" sz="2400" dirty="0"/>
            </a:br>
            <a:endParaRPr lang="en-IN" sz="2400" dirty="0"/>
          </a:p>
        </p:txBody>
      </p:sp>
      <p:sp>
        <p:nvSpPr>
          <p:cNvPr id="3" name="Content Placeholder 2">
            <a:extLst>
              <a:ext uri="{FF2B5EF4-FFF2-40B4-BE49-F238E27FC236}">
                <a16:creationId xmlns:a16="http://schemas.microsoft.com/office/drawing/2014/main" id="{AF3197FF-523A-4689-BCBB-F46DA1F928D1}"/>
              </a:ext>
            </a:extLst>
          </p:cNvPr>
          <p:cNvSpPr>
            <a:spLocks noGrp="1"/>
          </p:cNvSpPr>
          <p:nvPr>
            <p:ph idx="1"/>
          </p:nvPr>
        </p:nvSpPr>
        <p:spPr>
          <a:xfrm>
            <a:off x="344253" y="974759"/>
            <a:ext cx="11486969" cy="5514817"/>
          </a:xfrm>
        </p:spPr>
        <p:txBody>
          <a:bodyPr/>
          <a:lstStyle/>
          <a:p>
            <a:r>
              <a:rPr lang="en-US" sz="1500" dirty="0"/>
              <a:t>Here is a brief information about the Continuous DevOps life-cycle:</a:t>
            </a:r>
          </a:p>
          <a:p>
            <a:r>
              <a:rPr lang="en-US" sz="1500" dirty="0"/>
              <a:t>1. Development</a:t>
            </a:r>
          </a:p>
          <a:p>
            <a:r>
              <a:rPr lang="en-US" sz="1500" dirty="0"/>
              <a:t>In this DevOps stage the development of software takes place constantly. In this phase, the entire development process is separated into small development cycles. This benefits DevOps team to speed up software development and delivery process.</a:t>
            </a:r>
          </a:p>
          <a:p>
            <a:r>
              <a:rPr lang="en-US" sz="1500" dirty="0"/>
              <a:t>2. Testing</a:t>
            </a:r>
          </a:p>
          <a:p>
            <a:r>
              <a:rPr lang="en-US" sz="1500" dirty="0"/>
              <a:t>QA team use tools like Selenium to identify and fix bugs in the new piece of code.</a:t>
            </a:r>
          </a:p>
          <a:p>
            <a:r>
              <a:rPr lang="en-US" sz="1500" dirty="0"/>
              <a:t>3. Integration</a:t>
            </a:r>
          </a:p>
          <a:p>
            <a:r>
              <a:rPr lang="en-US" sz="1500" dirty="0"/>
              <a:t>In this stage, new functionality is integrated with the prevailing code, and testing takes place. Continuous development is only possible due to continuous integration and testing.</a:t>
            </a:r>
          </a:p>
          <a:p>
            <a:r>
              <a:rPr lang="en-US" sz="1500" dirty="0"/>
              <a:t>4. Deployment</a:t>
            </a:r>
          </a:p>
          <a:p>
            <a:r>
              <a:rPr lang="en-US" sz="1500" dirty="0"/>
              <a:t>In this phase, the deployment process takes place continuously. It is performed in such a manner that any changes made any time in the code, should not affect the functioning of high traffic website.</a:t>
            </a:r>
          </a:p>
          <a:p>
            <a:r>
              <a:rPr lang="en-US" sz="1500" dirty="0"/>
              <a:t>5. Monitoring</a:t>
            </a:r>
          </a:p>
          <a:p>
            <a:r>
              <a:rPr lang="en-US" sz="1500" dirty="0"/>
              <a:t>In this phase, operation team will take care of the inappropriate system behavior or bugs which are found in production.</a:t>
            </a:r>
            <a:endParaRPr lang="en-IN" sz="1500" dirty="0"/>
          </a:p>
        </p:txBody>
      </p:sp>
    </p:spTree>
    <p:extLst>
      <p:ext uri="{BB962C8B-B14F-4D97-AF65-F5344CB8AC3E}">
        <p14:creationId xmlns:p14="http://schemas.microsoft.com/office/powerpoint/2010/main" val="383243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5635-F985-41A0-B796-EF8EDD2B465E}"/>
              </a:ext>
            </a:extLst>
          </p:cNvPr>
          <p:cNvSpPr>
            <a:spLocks noGrp="1"/>
          </p:cNvSpPr>
          <p:nvPr>
            <p:ph type="title"/>
          </p:nvPr>
        </p:nvSpPr>
        <p:spPr>
          <a:xfrm>
            <a:off x="359838" y="320570"/>
            <a:ext cx="11459013" cy="1025794"/>
          </a:xfrm>
        </p:spPr>
        <p:txBody>
          <a:bodyPr/>
          <a:lstStyle/>
          <a:p>
            <a:r>
              <a:rPr lang="en-US" dirty="0"/>
              <a:t>DevOps Work Flow</a:t>
            </a:r>
            <a:br>
              <a:rPr lang="en-US" dirty="0"/>
            </a:br>
            <a:endParaRPr lang="en-IN" dirty="0"/>
          </a:p>
        </p:txBody>
      </p:sp>
      <p:sp>
        <p:nvSpPr>
          <p:cNvPr id="3" name="Content Placeholder 2">
            <a:extLst>
              <a:ext uri="{FF2B5EF4-FFF2-40B4-BE49-F238E27FC236}">
                <a16:creationId xmlns:a16="http://schemas.microsoft.com/office/drawing/2014/main" id="{67BF9D2A-F69B-4312-875B-38C9055BD17B}"/>
              </a:ext>
            </a:extLst>
          </p:cNvPr>
          <p:cNvSpPr>
            <a:spLocks noGrp="1"/>
          </p:cNvSpPr>
          <p:nvPr>
            <p:ph idx="1"/>
          </p:nvPr>
        </p:nvSpPr>
        <p:spPr/>
        <p:txBody>
          <a:bodyPr/>
          <a:lstStyle/>
          <a:p>
            <a:r>
              <a:rPr lang="en-US" dirty="0"/>
              <a:t>Workflows provide a visual overview of the sequence in which input is provided. It also tells about actions are performed, and output is generated for an operations process. </a:t>
            </a:r>
          </a:p>
          <a:p>
            <a:r>
              <a:rPr lang="en-US" dirty="0"/>
              <a:t>Workflow allows the ability to separate and arrange jobs which are top-requested by the users. It also gives the ability to mirror their ideal process in the configuration jobs.</a:t>
            </a:r>
            <a:endParaRPr lang="en-IN" dirty="0"/>
          </a:p>
        </p:txBody>
      </p:sp>
      <p:pic>
        <p:nvPicPr>
          <p:cNvPr id="4" name="Picture 3">
            <a:extLst>
              <a:ext uri="{FF2B5EF4-FFF2-40B4-BE49-F238E27FC236}">
                <a16:creationId xmlns:a16="http://schemas.microsoft.com/office/drawing/2014/main" id="{02A9D0E6-EACD-4EBC-9F0E-E9B322CD5775}"/>
              </a:ext>
            </a:extLst>
          </p:cNvPr>
          <p:cNvPicPr>
            <a:picLocks noChangeAspect="1"/>
          </p:cNvPicPr>
          <p:nvPr/>
        </p:nvPicPr>
        <p:blipFill>
          <a:blip r:embed="rId2"/>
          <a:stretch>
            <a:fillRect/>
          </a:stretch>
        </p:blipFill>
        <p:spPr>
          <a:xfrm>
            <a:off x="1230926" y="2790666"/>
            <a:ext cx="5078138" cy="2988696"/>
          </a:xfrm>
          <a:prstGeom prst="rect">
            <a:avLst/>
          </a:prstGeom>
        </p:spPr>
      </p:pic>
    </p:spTree>
    <p:extLst>
      <p:ext uri="{BB962C8B-B14F-4D97-AF65-F5344CB8AC3E}">
        <p14:creationId xmlns:p14="http://schemas.microsoft.com/office/powerpoint/2010/main" val="102040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lstStyle/>
          <a:p>
            <a:r>
              <a:rPr lang="en-IN" sz="2500" b="1" dirty="0"/>
              <a:t>DevOps vs Agile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954" y="2065712"/>
            <a:ext cx="10983471" cy="2726576"/>
          </a:xfrm>
        </p:spPr>
      </p:pic>
      <p:sp>
        <p:nvSpPr>
          <p:cNvPr id="6" name="TextBox 5"/>
          <p:cNvSpPr txBox="1"/>
          <p:nvPr/>
        </p:nvSpPr>
        <p:spPr>
          <a:xfrm>
            <a:off x="7624293" y="3868717"/>
            <a:ext cx="3000778" cy="369332"/>
          </a:xfrm>
          <a:prstGeom prst="rect">
            <a:avLst/>
          </a:prstGeom>
          <a:noFill/>
        </p:spPr>
        <p:txBody>
          <a:bodyPr wrap="square" rtlCol="0">
            <a:spAutoFit/>
          </a:bodyPr>
          <a:lstStyle/>
          <a:p>
            <a:r>
              <a:rPr lang="en-IN" dirty="0"/>
              <a:t>DevOps</a:t>
            </a:r>
          </a:p>
        </p:txBody>
      </p:sp>
      <p:sp>
        <p:nvSpPr>
          <p:cNvPr id="7" name="TextBox 6"/>
          <p:cNvSpPr txBox="1"/>
          <p:nvPr/>
        </p:nvSpPr>
        <p:spPr>
          <a:xfrm>
            <a:off x="3490175" y="3846871"/>
            <a:ext cx="2897746" cy="369332"/>
          </a:xfrm>
          <a:prstGeom prst="rect">
            <a:avLst/>
          </a:prstGeom>
          <a:noFill/>
        </p:spPr>
        <p:txBody>
          <a:bodyPr wrap="square" rtlCol="0">
            <a:spAutoFit/>
          </a:bodyPr>
          <a:lstStyle/>
          <a:p>
            <a:r>
              <a:rPr lang="en-IN" dirty="0"/>
              <a:t>Agile</a:t>
            </a:r>
          </a:p>
        </p:txBody>
      </p:sp>
      <p:sp>
        <p:nvSpPr>
          <p:cNvPr id="3" name="Rectangle 2">
            <a:extLst>
              <a:ext uri="{FF2B5EF4-FFF2-40B4-BE49-F238E27FC236}">
                <a16:creationId xmlns:a16="http://schemas.microsoft.com/office/drawing/2014/main" id="{FC91EEA0-318E-460D-B265-A9C31D5B9B7F}"/>
              </a:ext>
            </a:extLst>
          </p:cNvPr>
          <p:cNvSpPr/>
          <p:nvPr/>
        </p:nvSpPr>
        <p:spPr>
          <a:xfrm>
            <a:off x="162757" y="1113548"/>
            <a:ext cx="7223464" cy="553998"/>
          </a:xfrm>
          <a:prstGeom prst="rect">
            <a:avLst/>
          </a:prstGeom>
        </p:spPr>
        <p:txBody>
          <a:bodyPr wrap="square">
            <a:spAutoFit/>
          </a:bodyPr>
          <a:lstStyle/>
          <a:p>
            <a:r>
              <a:rPr lang="en-US" sz="1800" dirty="0"/>
              <a:t>Stakeholders and communication chain a typical IT process.</a:t>
            </a:r>
          </a:p>
          <a:p>
            <a:endParaRPr lang="en-US" dirty="0"/>
          </a:p>
        </p:txBody>
      </p:sp>
    </p:spTree>
    <p:extLst>
      <p:ext uri="{BB962C8B-B14F-4D97-AF65-F5344CB8AC3E}">
        <p14:creationId xmlns:p14="http://schemas.microsoft.com/office/powerpoint/2010/main" val="365361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294A-4541-46C7-9CC1-6B58F4351C36}"/>
              </a:ext>
            </a:extLst>
          </p:cNvPr>
          <p:cNvSpPr>
            <a:spLocks noGrp="1"/>
          </p:cNvSpPr>
          <p:nvPr>
            <p:ph type="title"/>
          </p:nvPr>
        </p:nvSpPr>
        <p:spPr/>
        <p:txBody>
          <a:bodyPr/>
          <a:lstStyle/>
          <a:p>
            <a:r>
              <a:rPr lang="en-US" dirty="0"/>
              <a:t>Agile addresses gaps in Customer and Developer communications</a:t>
            </a:r>
            <a:endParaRPr lang="en-IN" dirty="0"/>
          </a:p>
        </p:txBody>
      </p:sp>
      <p:pic>
        <p:nvPicPr>
          <p:cNvPr id="4" name="Content Placeholder 3">
            <a:extLst>
              <a:ext uri="{FF2B5EF4-FFF2-40B4-BE49-F238E27FC236}">
                <a16:creationId xmlns:a16="http://schemas.microsoft.com/office/drawing/2014/main" id="{6C6C4C14-3F04-45E0-9071-841BED1C8D9A}"/>
              </a:ext>
            </a:extLst>
          </p:cNvPr>
          <p:cNvPicPr>
            <a:picLocks noGrp="1" noChangeAspect="1"/>
          </p:cNvPicPr>
          <p:nvPr>
            <p:ph idx="1"/>
          </p:nvPr>
        </p:nvPicPr>
        <p:blipFill>
          <a:blip r:embed="rId2"/>
          <a:stretch>
            <a:fillRect/>
          </a:stretch>
        </p:blipFill>
        <p:spPr>
          <a:xfrm>
            <a:off x="1766656" y="2015231"/>
            <a:ext cx="8939813" cy="2689934"/>
          </a:xfrm>
          <a:prstGeom prst="rect">
            <a:avLst/>
          </a:prstGeom>
        </p:spPr>
      </p:pic>
    </p:spTree>
    <p:extLst>
      <p:ext uri="{BB962C8B-B14F-4D97-AF65-F5344CB8AC3E}">
        <p14:creationId xmlns:p14="http://schemas.microsoft.com/office/powerpoint/2010/main" val="65097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6056-223E-4560-9079-3B4CA0958288}"/>
              </a:ext>
            </a:extLst>
          </p:cNvPr>
          <p:cNvSpPr>
            <a:spLocks noGrp="1"/>
          </p:cNvSpPr>
          <p:nvPr>
            <p:ph type="title"/>
          </p:nvPr>
        </p:nvSpPr>
        <p:spPr>
          <a:xfrm>
            <a:off x="224777" y="514906"/>
            <a:ext cx="11742445" cy="1091952"/>
          </a:xfrm>
        </p:spPr>
        <p:txBody>
          <a:bodyPr/>
          <a:lstStyle/>
          <a:p>
            <a:r>
              <a:rPr lang="en-US" dirty="0"/>
              <a:t>DevOps addresses gaps in Developer and IT Operations communications</a:t>
            </a:r>
            <a:br>
              <a:rPr lang="en-US" dirty="0"/>
            </a:br>
            <a:br>
              <a:rPr lang="en-US" dirty="0"/>
            </a:br>
            <a:endParaRPr lang="en-IN" dirty="0"/>
          </a:p>
        </p:txBody>
      </p:sp>
      <p:pic>
        <p:nvPicPr>
          <p:cNvPr id="4" name="Content Placeholder 3">
            <a:extLst>
              <a:ext uri="{FF2B5EF4-FFF2-40B4-BE49-F238E27FC236}">
                <a16:creationId xmlns:a16="http://schemas.microsoft.com/office/drawing/2014/main" id="{FCAB7458-74B2-4F62-A176-E09A7555E55F}"/>
              </a:ext>
            </a:extLst>
          </p:cNvPr>
          <p:cNvPicPr>
            <a:picLocks noGrp="1" noChangeAspect="1"/>
          </p:cNvPicPr>
          <p:nvPr>
            <p:ph idx="1"/>
          </p:nvPr>
        </p:nvPicPr>
        <p:blipFill>
          <a:blip r:embed="rId2"/>
          <a:stretch>
            <a:fillRect/>
          </a:stretch>
        </p:blipFill>
        <p:spPr>
          <a:xfrm>
            <a:off x="1447931" y="2268977"/>
            <a:ext cx="8921187" cy="2276390"/>
          </a:xfrm>
          <a:prstGeom prst="rect">
            <a:avLst/>
          </a:prstGeom>
        </p:spPr>
      </p:pic>
    </p:spTree>
    <p:extLst>
      <p:ext uri="{BB962C8B-B14F-4D97-AF65-F5344CB8AC3E}">
        <p14:creationId xmlns:p14="http://schemas.microsoft.com/office/powerpoint/2010/main" val="4066227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3351-150C-4101-9176-402F36B49412}"/>
              </a:ext>
            </a:extLst>
          </p:cNvPr>
          <p:cNvSpPr>
            <a:spLocks noGrp="1"/>
          </p:cNvSpPr>
          <p:nvPr>
            <p:ph type="title"/>
          </p:nvPr>
        </p:nvSpPr>
        <p:spPr>
          <a:xfrm>
            <a:off x="359838" y="142043"/>
            <a:ext cx="11459013" cy="239697"/>
          </a:xfrm>
        </p:spPr>
        <p:txBody>
          <a:bodyPr/>
          <a:lstStyle/>
          <a:p>
            <a:endParaRPr lang="en-IN" dirty="0"/>
          </a:p>
        </p:txBody>
      </p:sp>
      <p:graphicFrame>
        <p:nvGraphicFramePr>
          <p:cNvPr id="4" name="Table 4">
            <a:extLst>
              <a:ext uri="{FF2B5EF4-FFF2-40B4-BE49-F238E27FC236}">
                <a16:creationId xmlns:a16="http://schemas.microsoft.com/office/drawing/2014/main" id="{4651A29E-6052-4BDD-BF9F-C45C3EC74D91}"/>
              </a:ext>
            </a:extLst>
          </p:cNvPr>
          <p:cNvGraphicFramePr>
            <a:graphicFrameLocks noGrp="1"/>
          </p:cNvGraphicFramePr>
          <p:nvPr>
            <p:ph idx="1"/>
            <p:extLst>
              <p:ext uri="{D42A27DB-BD31-4B8C-83A1-F6EECF244321}">
                <p14:modId xmlns:p14="http://schemas.microsoft.com/office/powerpoint/2010/main" val="1693390668"/>
              </p:ext>
            </p:extLst>
          </p:nvPr>
        </p:nvGraphicFramePr>
        <p:xfrm>
          <a:off x="116889" y="261891"/>
          <a:ext cx="11958222" cy="6533966"/>
        </p:xfrm>
        <a:graphic>
          <a:graphicData uri="http://schemas.openxmlformats.org/drawingml/2006/table">
            <a:tbl>
              <a:tblPr firstRow="1" bandRow="1">
                <a:tableStyleId>{5C22544A-7EE6-4342-B048-85BDC9FD1C3A}</a:tableStyleId>
              </a:tblPr>
              <a:tblGrid>
                <a:gridCol w="5979111">
                  <a:extLst>
                    <a:ext uri="{9D8B030D-6E8A-4147-A177-3AD203B41FA5}">
                      <a16:colId xmlns:a16="http://schemas.microsoft.com/office/drawing/2014/main" val="879514486"/>
                    </a:ext>
                  </a:extLst>
                </a:gridCol>
                <a:gridCol w="5979111">
                  <a:extLst>
                    <a:ext uri="{9D8B030D-6E8A-4147-A177-3AD203B41FA5}">
                      <a16:colId xmlns:a16="http://schemas.microsoft.com/office/drawing/2014/main" val="2609199343"/>
                    </a:ext>
                  </a:extLst>
                </a:gridCol>
              </a:tblGrid>
              <a:tr h="755182">
                <a:tc>
                  <a:txBody>
                    <a:bodyPr/>
                    <a:lstStyle/>
                    <a:p>
                      <a:r>
                        <a:rPr lang="en-US" dirty="0"/>
                        <a:t>Agile</a:t>
                      </a:r>
                    </a:p>
                    <a:p>
                      <a:r>
                        <a:rPr lang="en-US" dirty="0"/>
                        <a:t>	</a:t>
                      </a:r>
                      <a:endParaRPr lang="en-IN" dirty="0"/>
                    </a:p>
                  </a:txBody>
                  <a:tcPr/>
                </a:tc>
                <a:tc>
                  <a:txBody>
                    <a:bodyPr/>
                    <a:lstStyle/>
                    <a:p>
                      <a:pPr marL="0" marR="0" lvl="0" indent="0" algn="l" defTabSz="1038977" rtl="0" eaLnBrk="1" fontAlgn="auto" latinLnBrk="0" hangingPunct="1">
                        <a:lnSpc>
                          <a:spcPct val="100000"/>
                        </a:lnSpc>
                        <a:spcBef>
                          <a:spcPts val="0"/>
                        </a:spcBef>
                        <a:spcAft>
                          <a:spcPts val="0"/>
                        </a:spcAft>
                        <a:buClrTx/>
                        <a:buSzTx/>
                        <a:buFontTx/>
                        <a:buNone/>
                        <a:tabLst/>
                        <a:defRPr/>
                      </a:pPr>
                      <a:r>
                        <a:rPr lang="en-US" dirty="0"/>
                        <a:t>DevOps</a:t>
                      </a:r>
                    </a:p>
                    <a:p>
                      <a:endParaRPr lang="en-IN" dirty="0"/>
                    </a:p>
                  </a:txBody>
                  <a:tcPr/>
                </a:tc>
                <a:extLst>
                  <a:ext uri="{0D108BD9-81ED-4DB2-BD59-A6C34878D82A}">
                    <a16:rowId xmlns:a16="http://schemas.microsoft.com/office/drawing/2014/main" val="1714577053"/>
                  </a:ext>
                </a:extLst>
              </a:tr>
              <a:tr h="689514">
                <a:tc>
                  <a:txBody>
                    <a:bodyPr/>
                    <a:lstStyle/>
                    <a:p>
                      <a:r>
                        <a:rPr lang="en-US" sz="1800" baseline="0" dirty="0"/>
                        <a:t>Emphasize breaking down barriers between developers and management.</a:t>
                      </a:r>
                      <a:endParaRPr lang="en-IN" sz="1800" baseline="0" dirty="0"/>
                    </a:p>
                  </a:txBody>
                  <a:tcPr/>
                </a:tc>
                <a:tc>
                  <a:txBody>
                    <a:bodyPr/>
                    <a:lstStyle/>
                    <a:p>
                      <a:r>
                        <a:rPr lang="en-US" sz="1800" baseline="0" dirty="0"/>
                        <a:t>DevOps is about software deployment and operation teams.</a:t>
                      </a:r>
                      <a:endParaRPr lang="en-IN" sz="1800" baseline="0" dirty="0"/>
                    </a:p>
                  </a:txBody>
                  <a:tcPr/>
                </a:tc>
                <a:extLst>
                  <a:ext uri="{0D108BD9-81ED-4DB2-BD59-A6C34878D82A}">
                    <a16:rowId xmlns:a16="http://schemas.microsoft.com/office/drawing/2014/main" val="1061014793"/>
                  </a:ext>
                </a:extLst>
              </a:tr>
              <a:tr h="722348">
                <a:tc>
                  <a:txBody>
                    <a:bodyPr/>
                    <a:lstStyle/>
                    <a:p>
                      <a:pPr algn="l" fontAlgn="t"/>
                      <a:r>
                        <a:rPr lang="en-US" sz="1800" baseline="0" dirty="0">
                          <a:effectLst/>
                        </a:rPr>
                        <a:t>Addresses gap between customer requirements and development teams.</a:t>
                      </a:r>
                    </a:p>
                  </a:txBody>
                  <a:tcPr marL="60960" marR="60960" marT="60960" marB="60960"/>
                </a:tc>
                <a:tc>
                  <a:txBody>
                    <a:bodyPr/>
                    <a:lstStyle/>
                    <a:p>
                      <a:pPr algn="l" fontAlgn="t"/>
                      <a:r>
                        <a:rPr lang="en-US" sz="1800" baseline="0" dirty="0">
                          <a:effectLst/>
                        </a:rPr>
                        <a:t>Addresses the gap between development and Operation team</a:t>
                      </a:r>
                    </a:p>
                  </a:txBody>
                  <a:tcPr marL="60960" marR="60960" marT="60960" marB="60960"/>
                </a:tc>
                <a:extLst>
                  <a:ext uri="{0D108BD9-81ED-4DB2-BD59-A6C34878D82A}">
                    <a16:rowId xmlns:a16="http://schemas.microsoft.com/office/drawing/2014/main" val="965080349"/>
                  </a:ext>
                </a:extLst>
              </a:tr>
              <a:tr h="426842">
                <a:tc>
                  <a:txBody>
                    <a:bodyPr/>
                    <a:lstStyle/>
                    <a:p>
                      <a:pPr algn="l" fontAlgn="t"/>
                      <a:r>
                        <a:rPr lang="en-US" sz="1800" baseline="0" dirty="0">
                          <a:effectLst/>
                        </a:rPr>
                        <a:t>Focuses more on functional and non-functional readiness</a:t>
                      </a:r>
                    </a:p>
                  </a:txBody>
                  <a:tcPr marL="60960" marR="60960" marT="60960" marB="60960"/>
                </a:tc>
                <a:tc>
                  <a:txBody>
                    <a:bodyPr/>
                    <a:lstStyle/>
                    <a:p>
                      <a:pPr algn="l" fontAlgn="t"/>
                      <a:r>
                        <a:rPr lang="en-US" sz="1800" baseline="0" dirty="0">
                          <a:effectLst/>
                        </a:rPr>
                        <a:t>It focuses operational and business readiness.</a:t>
                      </a:r>
                    </a:p>
                  </a:txBody>
                  <a:tcPr marL="60960" marR="60960" marT="60960" marB="60960"/>
                </a:tc>
                <a:extLst>
                  <a:ext uri="{0D108BD9-81ED-4DB2-BD59-A6C34878D82A}">
                    <a16:rowId xmlns:a16="http://schemas.microsoft.com/office/drawing/2014/main" val="1251143145"/>
                  </a:ext>
                </a:extLst>
              </a:tr>
              <a:tr h="1017854">
                <a:tc>
                  <a:txBody>
                    <a:bodyPr/>
                    <a:lstStyle/>
                    <a:p>
                      <a:pPr algn="l" fontAlgn="t"/>
                      <a:r>
                        <a:rPr lang="en-US" sz="1800" baseline="0" dirty="0">
                          <a:effectLst/>
                        </a:rPr>
                        <a:t>Agile development pertains mainly to the way development is thought out by the company.</a:t>
                      </a:r>
                    </a:p>
                  </a:txBody>
                  <a:tcPr marL="60960" marR="60960" marT="60960" marB="60960"/>
                </a:tc>
                <a:tc>
                  <a:txBody>
                    <a:bodyPr/>
                    <a:lstStyle/>
                    <a:p>
                      <a:pPr algn="l" fontAlgn="t"/>
                      <a:r>
                        <a:rPr lang="en-US" sz="1800" baseline="0" dirty="0">
                          <a:effectLst/>
                        </a:rPr>
                        <a:t>DevOps emphases on deploying software in the most reliable and safest ways which aren't necessarily always the fastest.</a:t>
                      </a:r>
                    </a:p>
                  </a:txBody>
                  <a:tcPr marL="60960" marR="60960" marT="60960" marB="60960"/>
                </a:tc>
                <a:extLst>
                  <a:ext uri="{0D108BD9-81ED-4DB2-BD59-A6C34878D82A}">
                    <a16:rowId xmlns:a16="http://schemas.microsoft.com/office/drawing/2014/main" val="50020975"/>
                  </a:ext>
                </a:extLst>
              </a:tr>
              <a:tr h="1608866">
                <a:tc>
                  <a:txBody>
                    <a:bodyPr/>
                    <a:lstStyle/>
                    <a:p>
                      <a:pPr algn="l" fontAlgn="t"/>
                      <a:r>
                        <a:rPr lang="en-US" sz="1800" baseline="0" dirty="0">
                          <a:effectLst/>
                        </a:rPr>
                        <a:t>Agile development puts a huge emphasis on training all team members to have varieties of similar and equal skills. So that, when something goes wrong, any team member can get assistance from any member in the absence of the team leader.</a:t>
                      </a:r>
                    </a:p>
                  </a:txBody>
                  <a:tcPr marL="60960" marR="60960" marT="60960" marB="60960"/>
                </a:tc>
                <a:tc>
                  <a:txBody>
                    <a:bodyPr/>
                    <a:lstStyle/>
                    <a:p>
                      <a:pPr algn="l" fontAlgn="t"/>
                      <a:r>
                        <a:rPr lang="en-US" sz="1800" baseline="0" dirty="0">
                          <a:effectLst/>
                        </a:rPr>
                        <a:t>DevOps, likes to divide and conquer, spreading the skill set between the development and operation teams. It also maintains consistent communication.</a:t>
                      </a:r>
                    </a:p>
                  </a:txBody>
                  <a:tcPr marL="60960" marR="60960" marT="60960" marB="60960"/>
                </a:tc>
                <a:extLst>
                  <a:ext uri="{0D108BD9-81ED-4DB2-BD59-A6C34878D82A}">
                    <a16:rowId xmlns:a16="http://schemas.microsoft.com/office/drawing/2014/main" val="2970078835"/>
                  </a:ext>
                </a:extLst>
              </a:tr>
              <a:tr h="1313360">
                <a:tc>
                  <a:txBody>
                    <a:bodyPr/>
                    <a:lstStyle/>
                    <a:p>
                      <a:pPr algn="l" fontAlgn="t"/>
                      <a:r>
                        <a:rPr lang="en-US" sz="1800" baseline="0" dirty="0">
                          <a:effectLst/>
                        </a:rPr>
                        <a:t>Agile development manages on "sprints. It means that the time table is much shorter (less than a month) and several features are to be produced and released in that period.</a:t>
                      </a:r>
                    </a:p>
                  </a:txBody>
                  <a:tcPr marL="60960" marR="60960" marT="60960" marB="60960"/>
                </a:tc>
                <a:tc>
                  <a:txBody>
                    <a:bodyPr/>
                    <a:lstStyle/>
                    <a:p>
                      <a:pPr algn="l" fontAlgn="t"/>
                      <a:r>
                        <a:rPr lang="en-US" sz="1800" baseline="0" dirty="0">
                          <a:effectLst/>
                        </a:rPr>
                        <a:t>DevOps strives for consolidated deadlines and benchmarks with major releases, rather than smaller and more frequent ones.</a:t>
                      </a:r>
                    </a:p>
                  </a:txBody>
                  <a:tcPr marL="60960" marR="60960" marT="60960" marB="60960"/>
                </a:tc>
                <a:extLst>
                  <a:ext uri="{0D108BD9-81ED-4DB2-BD59-A6C34878D82A}">
                    <a16:rowId xmlns:a16="http://schemas.microsoft.com/office/drawing/2014/main" val="2685075478"/>
                  </a:ext>
                </a:extLst>
              </a:tr>
            </a:tbl>
          </a:graphicData>
        </a:graphic>
      </p:graphicFrame>
    </p:spTree>
    <p:extLst>
      <p:ext uri="{BB962C8B-B14F-4D97-AF65-F5344CB8AC3E}">
        <p14:creationId xmlns:p14="http://schemas.microsoft.com/office/powerpoint/2010/main" val="4127479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lstStyle/>
          <a:p>
            <a:r>
              <a:rPr lang="en-IN" sz="2500" b="1" dirty="0"/>
              <a:t>DevOps Principles</a:t>
            </a:r>
          </a:p>
        </p:txBody>
      </p:sp>
      <p:sp>
        <p:nvSpPr>
          <p:cNvPr id="3" name="Content Placeholder 2"/>
          <p:cNvSpPr>
            <a:spLocks noGrp="1"/>
          </p:cNvSpPr>
          <p:nvPr>
            <p:ph idx="1"/>
          </p:nvPr>
        </p:nvSpPr>
        <p:spPr/>
        <p:txBody>
          <a:bodyPr/>
          <a:lstStyle/>
          <a:p>
            <a:r>
              <a:rPr lang="en-US" sz="1800" dirty="0"/>
              <a:t>Here, are six principles which are essential when adopting DevOps:</a:t>
            </a:r>
          </a:p>
          <a:p>
            <a:r>
              <a:rPr lang="en-US" sz="1800" dirty="0"/>
              <a:t>1. Customer-Centric Action: DevOps team must take customer-centric action for that they should constantly invest in products and services.</a:t>
            </a:r>
          </a:p>
          <a:p>
            <a:r>
              <a:rPr lang="en-US" sz="1800" dirty="0"/>
              <a:t>2. End-To-End Responsibility: The DevOps team need to provide performance support until they become end-of-life. This enhances the level of responsibility and the quality of the products engineered.</a:t>
            </a:r>
          </a:p>
          <a:p>
            <a:r>
              <a:rPr lang="en-US" sz="1800" dirty="0"/>
              <a:t>3. Continuous Improvement: DevOps culture focuses on continuous improvement to minimize waste. It continuously speeds up the improvement of product or services offered.</a:t>
            </a:r>
          </a:p>
          <a:p>
            <a:r>
              <a:rPr lang="en-US" sz="1800" dirty="0"/>
              <a:t>4. Automate everything: Automation is a vital principle of DevOps process. This is not only for the software development but also for the entire infrastructure landscape.</a:t>
            </a:r>
          </a:p>
          <a:p>
            <a:r>
              <a:rPr lang="en-US" sz="1800" dirty="0"/>
              <a:t>5. Work as one team: In the DevOps culture role of the designer, developer, and tester are already defined. All they needed to do is work as one team with complete collaboration.</a:t>
            </a:r>
          </a:p>
          <a:p>
            <a:r>
              <a:rPr lang="en-US" sz="1800" dirty="0"/>
              <a:t>6. Monitor and test everything: It is very important for DevOps team to have a robust monitoring and testing procedures.</a:t>
            </a:r>
            <a:endParaRPr lang="en-IN" sz="1800" dirty="0"/>
          </a:p>
        </p:txBody>
      </p:sp>
    </p:spTree>
    <p:extLst>
      <p:ext uri="{BB962C8B-B14F-4D97-AF65-F5344CB8AC3E}">
        <p14:creationId xmlns:p14="http://schemas.microsoft.com/office/powerpoint/2010/main" val="177014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lstStyle/>
          <a:p>
            <a:r>
              <a:rPr lang="en-IN" sz="2500" b="1" dirty="0"/>
              <a:t>DevOps Automation Tools	</a:t>
            </a:r>
          </a:p>
        </p:txBody>
      </p:sp>
      <p:sp>
        <p:nvSpPr>
          <p:cNvPr id="3" name="Content Placeholder 2"/>
          <p:cNvSpPr>
            <a:spLocks noGrp="1"/>
          </p:cNvSpPr>
          <p:nvPr>
            <p:ph idx="1"/>
          </p:nvPr>
        </p:nvSpPr>
        <p:spPr/>
        <p:txBody>
          <a:bodyPr>
            <a:normAutofit fontScale="92500" lnSpcReduction="20000"/>
          </a:bodyPr>
          <a:lstStyle/>
          <a:p>
            <a:r>
              <a:rPr lang="en-IN" sz="1800" dirty="0"/>
              <a:t>Different categories of Automation:</a:t>
            </a:r>
          </a:p>
          <a:p>
            <a:pPr marL="194808" lvl="1">
              <a:spcBef>
                <a:spcPct val="75000"/>
              </a:spcBef>
            </a:pPr>
            <a:r>
              <a:rPr lang="fr-FR" sz="1800" dirty="0"/>
              <a:t>Infrastructure Automation </a:t>
            </a:r>
          </a:p>
          <a:p>
            <a:pPr marL="194808" lvl="2">
              <a:spcBef>
                <a:spcPct val="75000"/>
              </a:spcBef>
            </a:pPr>
            <a:r>
              <a:rPr lang="fr-FR" sz="1800" dirty="0"/>
              <a:t>AWS, Azure</a:t>
            </a:r>
          </a:p>
          <a:p>
            <a:pPr marL="194808" lvl="1">
              <a:spcBef>
                <a:spcPct val="75000"/>
              </a:spcBef>
            </a:pPr>
            <a:r>
              <a:rPr lang="fr-FR" sz="1800" dirty="0"/>
              <a:t>Configuration Management</a:t>
            </a:r>
          </a:p>
          <a:p>
            <a:pPr marL="194808" lvl="2">
              <a:spcBef>
                <a:spcPct val="75000"/>
              </a:spcBef>
            </a:pPr>
            <a:r>
              <a:rPr lang="fr-FR" sz="1800" dirty="0"/>
              <a:t>Chef, </a:t>
            </a:r>
            <a:r>
              <a:rPr lang="fr-FR" sz="1800" dirty="0" err="1"/>
              <a:t>Puppet</a:t>
            </a:r>
            <a:endParaRPr lang="fr-FR" sz="1800" dirty="0"/>
          </a:p>
          <a:p>
            <a:pPr marL="194808" lvl="1">
              <a:spcBef>
                <a:spcPct val="75000"/>
              </a:spcBef>
            </a:pPr>
            <a:r>
              <a:rPr lang="fr-FR" sz="1800" dirty="0" err="1"/>
              <a:t>Deployment</a:t>
            </a:r>
            <a:r>
              <a:rPr lang="fr-FR" sz="1800" dirty="0"/>
              <a:t> Automation</a:t>
            </a:r>
          </a:p>
          <a:p>
            <a:pPr marL="194808" lvl="2">
              <a:spcBef>
                <a:spcPct val="75000"/>
              </a:spcBef>
            </a:pPr>
            <a:r>
              <a:rPr lang="fr-FR" sz="1800" dirty="0"/>
              <a:t>Jenkins</a:t>
            </a:r>
          </a:p>
          <a:p>
            <a:pPr marL="194808" lvl="1">
              <a:spcBef>
                <a:spcPct val="75000"/>
              </a:spcBef>
            </a:pPr>
            <a:r>
              <a:rPr lang="fr-FR" sz="1800" dirty="0"/>
              <a:t>Performance Management</a:t>
            </a:r>
          </a:p>
          <a:p>
            <a:pPr marL="194808" lvl="2">
              <a:spcBef>
                <a:spcPct val="75000"/>
              </a:spcBef>
            </a:pPr>
            <a:r>
              <a:rPr lang="fr-FR" sz="1800" dirty="0"/>
              <a:t>App Dynamic</a:t>
            </a:r>
          </a:p>
          <a:p>
            <a:pPr marL="194808" lvl="1">
              <a:spcBef>
                <a:spcPct val="75000"/>
              </a:spcBef>
            </a:pPr>
            <a:r>
              <a:rPr lang="fr-FR" sz="1800" dirty="0"/>
              <a:t>Log Management</a:t>
            </a:r>
          </a:p>
          <a:p>
            <a:pPr marL="194808" lvl="2">
              <a:spcBef>
                <a:spcPct val="75000"/>
              </a:spcBef>
            </a:pPr>
            <a:r>
              <a:rPr lang="fr-FR" sz="1800" dirty="0"/>
              <a:t>Splunk</a:t>
            </a:r>
          </a:p>
          <a:p>
            <a:pPr marL="194808" lvl="1">
              <a:spcBef>
                <a:spcPct val="75000"/>
              </a:spcBef>
            </a:pPr>
            <a:r>
              <a:rPr lang="fr-FR" sz="1800" dirty="0"/>
              <a:t>Monitoring.</a:t>
            </a:r>
          </a:p>
          <a:p>
            <a:pPr marL="194808" lvl="2">
              <a:spcBef>
                <a:spcPct val="75000"/>
              </a:spcBef>
            </a:pPr>
            <a:r>
              <a:rPr lang="en-IN" sz="1800" dirty="0"/>
              <a:t>Nagios</a:t>
            </a:r>
          </a:p>
        </p:txBody>
      </p:sp>
    </p:spTree>
    <p:extLst>
      <p:ext uri="{BB962C8B-B14F-4D97-AF65-F5344CB8AC3E}">
        <p14:creationId xmlns:p14="http://schemas.microsoft.com/office/powerpoint/2010/main" val="274791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1659-F4A7-4A5C-BA76-35244806BC08}"/>
              </a:ext>
            </a:extLst>
          </p:cNvPr>
          <p:cNvSpPr>
            <a:spLocks noGrp="1"/>
          </p:cNvSpPr>
          <p:nvPr>
            <p:ph type="title"/>
          </p:nvPr>
        </p:nvSpPr>
        <p:spPr/>
        <p:txBody>
          <a:bodyPr/>
          <a:lstStyle/>
          <a:p>
            <a:r>
              <a:rPr lang="en-IN" dirty="0" err="1"/>
              <a:t>DevtestOps</a:t>
            </a:r>
            <a:endParaRPr lang="en-IN" dirty="0"/>
          </a:p>
        </p:txBody>
      </p:sp>
      <p:sp>
        <p:nvSpPr>
          <p:cNvPr id="3" name="Content Placeholder 2">
            <a:extLst>
              <a:ext uri="{FF2B5EF4-FFF2-40B4-BE49-F238E27FC236}">
                <a16:creationId xmlns:a16="http://schemas.microsoft.com/office/drawing/2014/main" id="{D6073959-1D1C-426C-9AF9-E3EDFA2B703D}"/>
              </a:ext>
            </a:extLst>
          </p:cNvPr>
          <p:cNvSpPr>
            <a:spLocks noGrp="1"/>
          </p:cNvSpPr>
          <p:nvPr>
            <p:ph idx="1"/>
          </p:nvPr>
        </p:nvSpPr>
        <p:spPr/>
        <p:txBody>
          <a:bodyPr/>
          <a:lstStyle/>
          <a:p>
            <a:r>
              <a:rPr lang="en-US" dirty="0"/>
              <a:t>Everyone has heard of DevOps, and most companies have started to embrace it as an approach. DevOps has a huge impact on software deployment, failure recovery, and feature delivery. But DevOps can only take you so far. Enter </a:t>
            </a:r>
            <a:r>
              <a:rPr lang="en-US" dirty="0" err="1"/>
              <a:t>DevTestOps</a:t>
            </a:r>
            <a:r>
              <a:rPr lang="en-US" dirty="0"/>
              <a:t>, where the worlds of DevOps and Continuous Testing merge. </a:t>
            </a:r>
            <a:endParaRPr lang="en-IN" dirty="0"/>
          </a:p>
        </p:txBody>
      </p:sp>
      <p:pic>
        <p:nvPicPr>
          <p:cNvPr id="4" name="Picture 3">
            <a:extLst>
              <a:ext uri="{FF2B5EF4-FFF2-40B4-BE49-F238E27FC236}">
                <a16:creationId xmlns:a16="http://schemas.microsoft.com/office/drawing/2014/main" id="{77585C66-DC3C-4D74-82BB-6B608BBED4C1}"/>
              </a:ext>
            </a:extLst>
          </p:cNvPr>
          <p:cNvPicPr>
            <a:picLocks noChangeAspect="1"/>
          </p:cNvPicPr>
          <p:nvPr/>
        </p:nvPicPr>
        <p:blipFill>
          <a:blip r:embed="rId2"/>
          <a:stretch>
            <a:fillRect/>
          </a:stretch>
        </p:blipFill>
        <p:spPr>
          <a:xfrm>
            <a:off x="426128" y="2396970"/>
            <a:ext cx="9827581" cy="4140459"/>
          </a:xfrm>
          <a:prstGeom prst="rect">
            <a:avLst/>
          </a:prstGeom>
        </p:spPr>
      </p:pic>
    </p:spTree>
    <p:extLst>
      <p:ext uri="{BB962C8B-B14F-4D97-AF65-F5344CB8AC3E}">
        <p14:creationId xmlns:p14="http://schemas.microsoft.com/office/powerpoint/2010/main" val="150260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lstStyle/>
          <a:p>
            <a:r>
              <a:rPr lang="en-IN" sz="2500" b="1" dirty="0"/>
              <a:t>What is DevOps</a:t>
            </a:r>
          </a:p>
        </p:txBody>
      </p:sp>
      <p:sp>
        <p:nvSpPr>
          <p:cNvPr id="3" name="Content Placeholder 2"/>
          <p:cNvSpPr>
            <a:spLocks noGrp="1"/>
          </p:cNvSpPr>
          <p:nvPr>
            <p:ph idx="1"/>
          </p:nvPr>
        </p:nvSpPr>
        <p:spPr/>
        <p:txBody>
          <a:bodyPr/>
          <a:lstStyle/>
          <a:p>
            <a:endParaRPr lang="en-IN" dirty="0"/>
          </a:p>
          <a:p>
            <a:endParaRPr lang="en-IN" dirty="0"/>
          </a:p>
          <a:p>
            <a:r>
              <a:rPr lang="en-IN" sz="1800" dirty="0"/>
              <a:t>DevOps is a culture which promotes collaboration between Development and Operations Team to deploy code to production faster in an automated &amp; repeatable way. </a:t>
            </a:r>
          </a:p>
          <a:p>
            <a:endParaRPr lang="en-IN" sz="1800" dirty="0"/>
          </a:p>
          <a:p>
            <a:r>
              <a:rPr lang="en-IN" sz="1800" dirty="0"/>
              <a:t>The word 'DevOps' is a combination of two words 'development' and 'operations.’</a:t>
            </a:r>
          </a:p>
          <a:p>
            <a:endParaRPr lang="en-IN" sz="1800" dirty="0"/>
          </a:p>
          <a:p>
            <a:r>
              <a:rPr lang="en-US" sz="1800" dirty="0"/>
              <a:t>DevOps is a new term emerging from the collision of two major related trends. The first was also called “agile infrastructure” or “agile operations”; it sprang from applying Agile and Lean approaches to operations work</a:t>
            </a:r>
            <a:endParaRPr lang="en-IN" sz="1800" dirty="0"/>
          </a:p>
        </p:txBody>
      </p:sp>
    </p:spTree>
    <p:extLst>
      <p:ext uri="{BB962C8B-B14F-4D97-AF65-F5344CB8AC3E}">
        <p14:creationId xmlns:p14="http://schemas.microsoft.com/office/powerpoint/2010/main" val="1180733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310-246B-4C49-8E7A-4EDDE14DA8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0A106F-A4F1-42D9-AF89-1108D19D61DE}"/>
              </a:ext>
            </a:extLst>
          </p:cNvPr>
          <p:cNvSpPr>
            <a:spLocks noGrp="1"/>
          </p:cNvSpPr>
          <p:nvPr>
            <p:ph idx="1"/>
          </p:nvPr>
        </p:nvSpPr>
        <p:spPr/>
        <p:txBody>
          <a:bodyPr/>
          <a:lstStyle/>
          <a:p>
            <a:r>
              <a:rPr lang="en-US" dirty="0"/>
              <a:t>DevOps evolved from agile development’s whole team approach to building quality in. </a:t>
            </a:r>
          </a:p>
          <a:p>
            <a:r>
              <a:rPr lang="en-US" dirty="0"/>
              <a:t>Testers and QA professionals are part of cross-functional software delivery teams that practice DevOps.” </a:t>
            </a:r>
          </a:p>
          <a:p>
            <a:r>
              <a:rPr lang="en-US" dirty="0"/>
              <a:t>They make the key point that testing should be part of every discussion and conversation. “…from building shared understanding as new features are planned, to managing the delivery pipeline, to monitoring and observing production usage, to shortening the mean time to recover from production issues”.</a:t>
            </a:r>
            <a:endParaRPr lang="en-IN" dirty="0"/>
          </a:p>
        </p:txBody>
      </p:sp>
    </p:spTree>
    <p:extLst>
      <p:ext uri="{BB962C8B-B14F-4D97-AF65-F5344CB8AC3E}">
        <p14:creationId xmlns:p14="http://schemas.microsoft.com/office/powerpoint/2010/main" val="44859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81A0-E024-4444-8C82-FCF130C235BF}"/>
              </a:ext>
            </a:extLst>
          </p:cNvPr>
          <p:cNvSpPr>
            <a:spLocks noGrp="1"/>
          </p:cNvSpPr>
          <p:nvPr>
            <p:ph type="title"/>
          </p:nvPr>
        </p:nvSpPr>
        <p:spPr/>
        <p:txBody>
          <a:bodyPr/>
          <a:lstStyle/>
          <a:p>
            <a:r>
              <a:rPr lang="en-IN" dirty="0" err="1"/>
              <a:t>DevSecOps</a:t>
            </a:r>
            <a:endParaRPr lang="en-IN" dirty="0"/>
          </a:p>
        </p:txBody>
      </p:sp>
      <p:sp>
        <p:nvSpPr>
          <p:cNvPr id="3" name="Content Placeholder 2">
            <a:extLst>
              <a:ext uri="{FF2B5EF4-FFF2-40B4-BE49-F238E27FC236}">
                <a16:creationId xmlns:a16="http://schemas.microsoft.com/office/drawing/2014/main" id="{7BD2B08A-D4AA-4B14-AE66-5FE7C29CB693}"/>
              </a:ext>
            </a:extLst>
          </p:cNvPr>
          <p:cNvSpPr>
            <a:spLocks noGrp="1"/>
          </p:cNvSpPr>
          <p:nvPr>
            <p:ph idx="1"/>
          </p:nvPr>
        </p:nvSpPr>
        <p:spPr/>
        <p:txBody>
          <a:bodyPr/>
          <a:lstStyle/>
          <a:p>
            <a:r>
              <a:rPr lang="en-US" dirty="0"/>
              <a:t>DevOps isn’t just about development and operations teams. If you want to take full advantage of the agility and responsiveness of a DevOps approach, IT security must also play an integrated role in the full life cycle of your apps.</a:t>
            </a:r>
          </a:p>
          <a:p>
            <a:endParaRPr lang="en-US" dirty="0"/>
          </a:p>
          <a:p>
            <a:r>
              <a:rPr lang="en-US" dirty="0"/>
              <a:t>Why? In the past, the role of security was isolated to a specific team in the final stage of development. That wasn’t as problematic when development cycles lasted months or even years, but those days are over. Effective DevOps ensures rapid and frequent development cycles (sometimes weeks or days), but outdated security practices can undo even the most efficient DevOps initiatives.</a:t>
            </a:r>
            <a:endParaRPr lang="en-IN" dirty="0"/>
          </a:p>
        </p:txBody>
      </p:sp>
    </p:spTree>
    <p:extLst>
      <p:ext uri="{BB962C8B-B14F-4D97-AF65-F5344CB8AC3E}">
        <p14:creationId xmlns:p14="http://schemas.microsoft.com/office/powerpoint/2010/main" val="325876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6E45-8727-4CE0-8F97-EBB545AB38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CD19AB-2CCA-4BDA-8904-AC7E61BFD6EA}"/>
              </a:ext>
            </a:extLst>
          </p:cNvPr>
          <p:cNvSpPr>
            <a:spLocks noGrp="1"/>
          </p:cNvSpPr>
          <p:nvPr>
            <p:ph idx="1"/>
          </p:nvPr>
        </p:nvSpPr>
        <p:spPr/>
        <p:txBody>
          <a:bodyPr/>
          <a:lstStyle/>
          <a:p>
            <a:r>
              <a:rPr lang="en-US" dirty="0"/>
              <a:t>Now, in the collaborative framework of DevOps, security is a shared responsibility integrated from end to end. It’s a mindset that is so important, it led some to coin the term “</a:t>
            </a:r>
            <a:r>
              <a:rPr lang="en-US" dirty="0" err="1"/>
              <a:t>DevSecOps</a:t>
            </a:r>
            <a:r>
              <a:rPr lang="en-US" dirty="0"/>
              <a:t>” to emphasize the need to build a security foundation into DevOps initiatives.</a:t>
            </a:r>
          </a:p>
          <a:p>
            <a:endParaRPr lang="en-US" dirty="0"/>
          </a:p>
          <a:p>
            <a:endParaRPr lang="en-IN" dirty="0"/>
          </a:p>
        </p:txBody>
      </p:sp>
      <p:pic>
        <p:nvPicPr>
          <p:cNvPr id="4" name="Picture 3">
            <a:extLst>
              <a:ext uri="{FF2B5EF4-FFF2-40B4-BE49-F238E27FC236}">
                <a16:creationId xmlns:a16="http://schemas.microsoft.com/office/drawing/2014/main" id="{A01E5045-A4F7-4A62-92AF-0ABFC0886A2C}"/>
              </a:ext>
            </a:extLst>
          </p:cNvPr>
          <p:cNvPicPr>
            <a:picLocks noChangeAspect="1"/>
          </p:cNvPicPr>
          <p:nvPr/>
        </p:nvPicPr>
        <p:blipFill>
          <a:blip r:embed="rId2">
            <a:extLst>
              <a:ext uri="{BEBA8EAE-BF5A-486C-A8C5-ECC9F3942E4B}">
                <a14:imgProps xmlns:a14="http://schemas.microsoft.com/office/drawing/2010/main">
                  <a14:imgLayer r:embed="rId3">
                    <a14:imgEffect>
                      <a14:saturation sat="201000"/>
                    </a14:imgEffect>
                  </a14:imgLayer>
                </a14:imgProps>
              </a:ext>
            </a:extLst>
          </a:blip>
          <a:stretch>
            <a:fillRect/>
          </a:stretch>
        </p:blipFill>
        <p:spPr>
          <a:xfrm>
            <a:off x="2604717" y="2725630"/>
            <a:ext cx="3857625" cy="2933700"/>
          </a:xfrm>
          <a:prstGeom prst="rect">
            <a:avLst/>
          </a:prstGeom>
        </p:spPr>
      </p:pic>
    </p:spTree>
    <p:extLst>
      <p:ext uri="{BB962C8B-B14F-4D97-AF65-F5344CB8AC3E}">
        <p14:creationId xmlns:p14="http://schemas.microsoft.com/office/powerpoint/2010/main" val="3249288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FD45-3B36-4939-82EF-F42D3F3588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E3A0CE-F5CF-4786-B8CB-2A0DA19BF3DC}"/>
              </a:ext>
            </a:extLst>
          </p:cNvPr>
          <p:cNvSpPr>
            <a:spLocks noGrp="1"/>
          </p:cNvSpPr>
          <p:nvPr>
            <p:ph idx="1"/>
          </p:nvPr>
        </p:nvSpPr>
        <p:spPr/>
        <p:txBody>
          <a:bodyPr/>
          <a:lstStyle/>
          <a:p>
            <a:endParaRPr lang="en-US" dirty="0"/>
          </a:p>
          <a:p>
            <a:endParaRPr lang="en-US" dirty="0"/>
          </a:p>
          <a:p>
            <a:r>
              <a:rPr lang="en-US" dirty="0" err="1"/>
              <a:t>DevSecOps</a:t>
            </a:r>
            <a:r>
              <a:rPr lang="en-US" dirty="0"/>
              <a:t> means thinking about application and infrastructure security from the start. It also means automating some security gates to keep the DevOps workflow from slowing down. Selecting the right tools to continuously integrate security, like agreeing on an integrated development environment (IDE) with security features, can help meet these goals. However, effective DevOps security requires more than new tools—it builds on the cultural changes of DevOps to integrate the work of security teams sooner rather than later.</a:t>
            </a:r>
            <a:endParaRPr lang="en-IN" dirty="0"/>
          </a:p>
        </p:txBody>
      </p:sp>
    </p:spTree>
    <p:extLst>
      <p:ext uri="{BB962C8B-B14F-4D97-AF65-F5344CB8AC3E}">
        <p14:creationId xmlns:p14="http://schemas.microsoft.com/office/powerpoint/2010/main" val="2073315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3B04-A514-418C-8F84-127D931B62E7}"/>
              </a:ext>
            </a:extLst>
          </p:cNvPr>
          <p:cNvSpPr>
            <a:spLocks noGrp="1"/>
          </p:cNvSpPr>
          <p:nvPr>
            <p:ph type="title"/>
          </p:nvPr>
        </p:nvSpPr>
        <p:spPr/>
        <p:txBody>
          <a:bodyPr/>
          <a:lstStyle/>
          <a:p>
            <a:r>
              <a:rPr lang="en-IN" dirty="0"/>
              <a:t>Continuous Delivery vs Continuous Deployment</a:t>
            </a:r>
          </a:p>
        </p:txBody>
      </p:sp>
      <p:sp>
        <p:nvSpPr>
          <p:cNvPr id="3" name="Content Placeholder 2">
            <a:extLst>
              <a:ext uri="{FF2B5EF4-FFF2-40B4-BE49-F238E27FC236}">
                <a16:creationId xmlns:a16="http://schemas.microsoft.com/office/drawing/2014/main" id="{A6727AEF-5898-41F0-B2D5-EDE8BE4930D5}"/>
              </a:ext>
            </a:extLst>
          </p:cNvPr>
          <p:cNvSpPr>
            <a:spLocks noGrp="1"/>
          </p:cNvSpPr>
          <p:nvPr>
            <p:ph idx="1"/>
          </p:nvPr>
        </p:nvSpPr>
        <p:spPr>
          <a:xfrm>
            <a:off x="331882" y="969904"/>
            <a:ext cx="11486969" cy="5245648"/>
          </a:xfrm>
        </p:spPr>
        <p:txBody>
          <a:bodyPr/>
          <a:lstStyle/>
          <a:p>
            <a:r>
              <a:rPr lang="en-US" dirty="0"/>
              <a:t>Continuous Delivery is a state of being ready and able to release any version at any time on any platform, whereas Continuous Deployment is being able to continually deploy. Both require an Agile process that provides a framework where you work on small, frequent changes and obtain feedback.</a:t>
            </a:r>
            <a:endParaRPr lang="en-IN" dirty="0"/>
          </a:p>
        </p:txBody>
      </p:sp>
      <p:pic>
        <p:nvPicPr>
          <p:cNvPr id="1026" name="Picture 2">
            <a:extLst>
              <a:ext uri="{FF2B5EF4-FFF2-40B4-BE49-F238E27FC236}">
                <a16:creationId xmlns:a16="http://schemas.microsoft.com/office/drawing/2014/main" id="{505D51E4-CC8B-4536-92C6-8C38AB41E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00" y="2278121"/>
            <a:ext cx="952500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75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lstStyle/>
          <a:p>
            <a:r>
              <a:rPr lang="en-IN" sz="2500" b="1" dirty="0"/>
              <a:t>DevOps</a:t>
            </a:r>
          </a:p>
        </p:txBody>
      </p:sp>
      <p:sp>
        <p:nvSpPr>
          <p:cNvPr id="3" name="Content Placeholder 2"/>
          <p:cNvSpPr>
            <a:spLocks noGrp="1"/>
          </p:cNvSpPr>
          <p:nvPr>
            <p:ph idx="1"/>
          </p:nvPr>
        </p:nvSpPr>
        <p:spPr/>
        <p:txBody>
          <a:bodyPr/>
          <a:lstStyle/>
          <a:p>
            <a:r>
              <a:rPr lang="en-IN" dirty="0"/>
              <a:t> </a:t>
            </a:r>
            <a:r>
              <a:rPr lang="en-IN" sz="1800" dirty="0"/>
              <a:t>An alignment of development and IT operations with better communication and collaboration.</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059" y="1939037"/>
            <a:ext cx="4562475" cy="2524125"/>
          </a:xfrm>
          <a:prstGeom prst="rect">
            <a:avLst/>
          </a:prstGeom>
        </p:spPr>
      </p:pic>
    </p:spTree>
    <p:extLst>
      <p:ext uri="{BB962C8B-B14F-4D97-AF65-F5344CB8AC3E}">
        <p14:creationId xmlns:p14="http://schemas.microsoft.com/office/powerpoint/2010/main" val="257087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lstStyle/>
          <a:p>
            <a:r>
              <a:rPr lang="en-IN" sz="2500" b="1" dirty="0"/>
              <a:t>Advantages</a:t>
            </a:r>
          </a:p>
        </p:txBody>
      </p:sp>
      <p:sp>
        <p:nvSpPr>
          <p:cNvPr id="3" name="Content Placeholder 2"/>
          <p:cNvSpPr>
            <a:spLocks noGrp="1"/>
          </p:cNvSpPr>
          <p:nvPr>
            <p:ph idx="1"/>
          </p:nvPr>
        </p:nvSpPr>
        <p:spPr/>
        <p:txBody>
          <a:bodyPr/>
          <a:lstStyle/>
          <a:p>
            <a:endParaRPr lang="en-IN" dirty="0"/>
          </a:p>
          <a:p>
            <a:r>
              <a:rPr lang="en-IN" sz="1800" dirty="0"/>
              <a:t>Increase an Organization’s speed to deliver application and services.</a:t>
            </a:r>
          </a:p>
          <a:p>
            <a:endParaRPr lang="en-IN" sz="1800" dirty="0"/>
          </a:p>
          <a:p>
            <a:r>
              <a:rPr lang="en-IN" sz="1800" dirty="0"/>
              <a:t>Serve customer’s better</a:t>
            </a:r>
          </a:p>
          <a:p>
            <a:endParaRPr lang="en-IN" sz="1800" dirty="0"/>
          </a:p>
          <a:p>
            <a:r>
              <a:rPr lang="en-IN" sz="1800" dirty="0"/>
              <a:t>Compete more strongly in the market.</a:t>
            </a:r>
          </a:p>
          <a:p>
            <a:endParaRPr lang="en-IN" dirty="0"/>
          </a:p>
        </p:txBody>
      </p:sp>
    </p:spTree>
    <p:extLst>
      <p:ext uri="{BB962C8B-B14F-4D97-AF65-F5344CB8AC3E}">
        <p14:creationId xmlns:p14="http://schemas.microsoft.com/office/powerpoint/2010/main" val="132266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lstStyle/>
          <a:p>
            <a:r>
              <a:rPr lang="en-IN" sz="2500" b="1" dirty="0"/>
              <a:t>Why </a:t>
            </a:r>
            <a:r>
              <a:rPr lang="en-IN" sz="2500" b="1" dirty="0" err="1"/>
              <a:t>Devops</a:t>
            </a:r>
            <a:r>
              <a:rPr lang="en-IN" sz="2500" b="1" dirty="0"/>
              <a:t>?</a:t>
            </a:r>
          </a:p>
        </p:txBody>
      </p:sp>
      <p:sp>
        <p:nvSpPr>
          <p:cNvPr id="3" name="Content Placeholder 2"/>
          <p:cNvSpPr>
            <a:spLocks noGrp="1"/>
          </p:cNvSpPr>
          <p:nvPr>
            <p:ph idx="1"/>
          </p:nvPr>
        </p:nvSpPr>
        <p:spPr/>
        <p:txBody>
          <a:bodyPr>
            <a:normAutofit/>
          </a:bodyPr>
          <a:lstStyle/>
          <a:p>
            <a:pPr marL="0" indent="0">
              <a:buNone/>
            </a:pPr>
            <a:r>
              <a:rPr lang="en-IN" sz="1800" b="1" dirty="0"/>
              <a:t>Before DevOps:-</a:t>
            </a:r>
          </a:p>
          <a:p>
            <a:pPr marL="194808" lvl="1">
              <a:spcBef>
                <a:spcPct val="75000"/>
              </a:spcBef>
            </a:pPr>
            <a:r>
              <a:rPr lang="en-IN" sz="1800" dirty="0"/>
              <a:t>The development and operation team worked in complete isolation.</a:t>
            </a:r>
          </a:p>
          <a:p>
            <a:pPr marL="194808" lvl="1">
              <a:spcBef>
                <a:spcPct val="75000"/>
              </a:spcBef>
            </a:pPr>
            <a:endParaRPr lang="en-IN" sz="1800" dirty="0"/>
          </a:p>
          <a:p>
            <a:pPr marL="194808" lvl="1">
              <a:spcBef>
                <a:spcPct val="75000"/>
              </a:spcBef>
            </a:pPr>
            <a:r>
              <a:rPr lang="en-IN" sz="1800" dirty="0"/>
              <a:t>Testing and Deployment were isolated activities done after design-build. Hence they consumed more time than actual build cycles.</a:t>
            </a:r>
          </a:p>
          <a:p>
            <a:pPr marL="194808" lvl="1">
              <a:spcBef>
                <a:spcPct val="75000"/>
              </a:spcBef>
            </a:pPr>
            <a:endParaRPr lang="en-IN" sz="1800" dirty="0"/>
          </a:p>
          <a:p>
            <a:pPr marL="194808" lvl="1">
              <a:spcBef>
                <a:spcPct val="75000"/>
              </a:spcBef>
            </a:pPr>
            <a:r>
              <a:rPr lang="en-IN" sz="1800" dirty="0"/>
              <a:t>Team members are spending a large amount of their time in testing, deploying, and designing instead of building the project.</a:t>
            </a:r>
          </a:p>
          <a:p>
            <a:pPr marL="194808" lvl="1">
              <a:spcBef>
                <a:spcPct val="75000"/>
              </a:spcBef>
            </a:pPr>
            <a:endParaRPr lang="en-IN" sz="1800" dirty="0"/>
          </a:p>
          <a:p>
            <a:pPr marL="194808" lvl="1">
              <a:spcBef>
                <a:spcPct val="75000"/>
              </a:spcBef>
            </a:pPr>
            <a:r>
              <a:rPr lang="en-IN" sz="1800" dirty="0"/>
              <a:t>Manual code deployment leads to human errors in production</a:t>
            </a:r>
          </a:p>
          <a:p>
            <a:pPr marL="194808" lvl="1">
              <a:spcBef>
                <a:spcPct val="75000"/>
              </a:spcBef>
            </a:pPr>
            <a:endParaRPr lang="en-IN" sz="1800" dirty="0"/>
          </a:p>
          <a:p>
            <a:pPr marL="194808" lvl="1">
              <a:spcBef>
                <a:spcPct val="75000"/>
              </a:spcBef>
            </a:pPr>
            <a:r>
              <a:rPr lang="en-IN" sz="1800" dirty="0"/>
              <a:t>Coding &amp; operation teams have their separate timelines and are not in sync causing further delays.</a:t>
            </a:r>
          </a:p>
          <a:p>
            <a:endParaRPr lang="en-IN" dirty="0"/>
          </a:p>
        </p:txBody>
      </p:sp>
    </p:spTree>
    <p:extLst>
      <p:ext uri="{BB962C8B-B14F-4D97-AF65-F5344CB8AC3E}">
        <p14:creationId xmlns:p14="http://schemas.microsoft.com/office/powerpoint/2010/main" val="73077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6984-DBF4-4F87-A7E7-EB835E467BCA}"/>
              </a:ext>
            </a:extLst>
          </p:cNvPr>
          <p:cNvSpPr>
            <a:spLocks noGrp="1"/>
          </p:cNvSpPr>
          <p:nvPr>
            <p:ph type="title"/>
          </p:nvPr>
        </p:nvSpPr>
        <p:spPr>
          <a:xfrm>
            <a:off x="359838" y="320570"/>
            <a:ext cx="11459013" cy="540564"/>
          </a:xfrm>
        </p:spPr>
        <p:txBody>
          <a:bodyPr/>
          <a:lstStyle/>
          <a:p>
            <a:r>
              <a:rPr lang="en-US" b="1" dirty="0"/>
              <a:t>How is DevOps different from traditional IT</a:t>
            </a:r>
            <a:br>
              <a:rPr lang="en-US" b="1" dirty="0"/>
            </a:br>
            <a:endParaRPr lang="en-IN" dirty="0"/>
          </a:p>
        </p:txBody>
      </p:sp>
      <p:sp>
        <p:nvSpPr>
          <p:cNvPr id="3" name="Content Placeholder 2">
            <a:extLst>
              <a:ext uri="{FF2B5EF4-FFF2-40B4-BE49-F238E27FC236}">
                <a16:creationId xmlns:a16="http://schemas.microsoft.com/office/drawing/2014/main" id="{EEB41F5C-BAA9-4E72-A45C-54E59970DA7F}"/>
              </a:ext>
            </a:extLst>
          </p:cNvPr>
          <p:cNvSpPr>
            <a:spLocks noGrp="1"/>
          </p:cNvSpPr>
          <p:nvPr>
            <p:ph idx="1"/>
          </p:nvPr>
        </p:nvSpPr>
        <p:spPr/>
        <p:txBody>
          <a:bodyPr/>
          <a:lstStyle/>
          <a:p>
            <a:endParaRPr lang="en-US" dirty="0"/>
          </a:p>
          <a:p>
            <a:endParaRPr lang="en-US" dirty="0"/>
          </a:p>
          <a:p>
            <a:r>
              <a:rPr lang="en-US" dirty="0"/>
              <a:t>Let's compare traditional software waterfall model with DevOps to understand the changes DevOps bring.</a:t>
            </a:r>
          </a:p>
          <a:p>
            <a:r>
              <a:rPr lang="en-US" dirty="0"/>
              <a:t>We assume the application is scheduled to go live in 2 weeks and coding is 80% done. We assume the application is a fresh launch and the process of buying servers to ship the code has just begun-</a:t>
            </a:r>
          </a:p>
          <a:p>
            <a:endParaRPr lang="en-IN" dirty="0"/>
          </a:p>
        </p:txBody>
      </p:sp>
    </p:spTree>
    <p:extLst>
      <p:ext uri="{BB962C8B-B14F-4D97-AF65-F5344CB8AC3E}">
        <p14:creationId xmlns:p14="http://schemas.microsoft.com/office/powerpoint/2010/main" val="251833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2088-E2C2-46B3-B0F9-21CA0F17A4D5}"/>
              </a:ext>
            </a:extLst>
          </p:cNvPr>
          <p:cNvSpPr>
            <a:spLocks noGrp="1"/>
          </p:cNvSpPr>
          <p:nvPr>
            <p:ph type="title"/>
          </p:nvPr>
        </p:nvSpPr>
        <p:spPr>
          <a:xfrm>
            <a:off x="359838" y="221943"/>
            <a:ext cx="11459013" cy="328474"/>
          </a:xfrm>
        </p:spPr>
        <p:txBody>
          <a:bodyPr/>
          <a:lstStyle/>
          <a:p>
            <a:endParaRPr lang="en-IN" dirty="0"/>
          </a:p>
        </p:txBody>
      </p:sp>
      <p:graphicFrame>
        <p:nvGraphicFramePr>
          <p:cNvPr id="4" name="Table 4">
            <a:extLst>
              <a:ext uri="{FF2B5EF4-FFF2-40B4-BE49-F238E27FC236}">
                <a16:creationId xmlns:a16="http://schemas.microsoft.com/office/drawing/2014/main" id="{9B84564D-980E-4640-8D24-C996E94C6194}"/>
              </a:ext>
            </a:extLst>
          </p:cNvPr>
          <p:cNvGraphicFramePr>
            <a:graphicFrameLocks noGrp="1"/>
          </p:cNvGraphicFramePr>
          <p:nvPr>
            <p:ph idx="1"/>
            <p:extLst>
              <p:ext uri="{D42A27DB-BD31-4B8C-83A1-F6EECF244321}">
                <p14:modId xmlns:p14="http://schemas.microsoft.com/office/powerpoint/2010/main" val="3145876235"/>
              </p:ext>
            </p:extLst>
          </p:nvPr>
        </p:nvGraphicFramePr>
        <p:xfrm>
          <a:off x="257452" y="221943"/>
          <a:ext cx="11574710" cy="6338655"/>
        </p:xfrm>
        <a:graphic>
          <a:graphicData uri="http://schemas.openxmlformats.org/drawingml/2006/table">
            <a:tbl>
              <a:tblPr firstRow="1" bandRow="1">
                <a:tableStyleId>{5C22544A-7EE6-4342-B048-85BDC9FD1C3A}</a:tableStyleId>
              </a:tblPr>
              <a:tblGrid>
                <a:gridCol w="5723426">
                  <a:extLst>
                    <a:ext uri="{9D8B030D-6E8A-4147-A177-3AD203B41FA5}">
                      <a16:colId xmlns:a16="http://schemas.microsoft.com/office/drawing/2014/main" val="3490063999"/>
                    </a:ext>
                  </a:extLst>
                </a:gridCol>
                <a:gridCol w="5851284">
                  <a:extLst>
                    <a:ext uri="{9D8B030D-6E8A-4147-A177-3AD203B41FA5}">
                      <a16:colId xmlns:a16="http://schemas.microsoft.com/office/drawing/2014/main" val="3757687501"/>
                    </a:ext>
                  </a:extLst>
                </a:gridCol>
              </a:tblGrid>
              <a:tr h="434494">
                <a:tc>
                  <a:txBody>
                    <a:bodyPr/>
                    <a:lstStyle/>
                    <a:p>
                      <a:pPr algn="l" fontAlgn="t"/>
                      <a:r>
                        <a:rPr lang="en-IN" b="1" dirty="0">
                          <a:effectLst/>
                        </a:rPr>
                        <a:t>Old Process</a:t>
                      </a:r>
                      <a:endParaRPr lang="en-IN" dirty="0">
                        <a:effectLst/>
                      </a:endParaRPr>
                    </a:p>
                  </a:txBody>
                  <a:tcPr marL="60960" marR="60960" marT="60960" marB="60960"/>
                </a:tc>
                <a:tc>
                  <a:txBody>
                    <a:bodyPr/>
                    <a:lstStyle/>
                    <a:p>
                      <a:pPr algn="l" fontAlgn="t"/>
                      <a:r>
                        <a:rPr lang="en-IN" b="1">
                          <a:effectLst/>
                        </a:rPr>
                        <a:t>DevOps</a:t>
                      </a:r>
                      <a:endParaRPr lang="en-IN">
                        <a:effectLst/>
                      </a:endParaRPr>
                    </a:p>
                  </a:txBody>
                  <a:tcPr marL="60960" marR="60960" marT="60960" marB="60960"/>
                </a:tc>
                <a:extLst>
                  <a:ext uri="{0D108BD9-81ED-4DB2-BD59-A6C34878D82A}">
                    <a16:rowId xmlns:a16="http://schemas.microsoft.com/office/drawing/2014/main" val="1385121006"/>
                  </a:ext>
                </a:extLst>
              </a:tr>
              <a:tr h="1418581">
                <a:tc>
                  <a:txBody>
                    <a:bodyPr/>
                    <a:lstStyle/>
                    <a:p>
                      <a:pPr algn="l" fontAlgn="t"/>
                      <a:r>
                        <a:rPr lang="en-US" sz="1800" baseline="0" dirty="0">
                          <a:effectLst/>
                        </a:rPr>
                        <a:t>After placing an order for new servers, the Development team works on testing. The Operations team works on extensive paperwork as required in enterprises to deploy the infrastructure.</a:t>
                      </a:r>
                    </a:p>
                  </a:txBody>
                  <a:tcPr marL="60960" marR="60960" marT="60960" marB="60960"/>
                </a:tc>
                <a:tc>
                  <a:txBody>
                    <a:bodyPr/>
                    <a:lstStyle/>
                    <a:p>
                      <a:pPr algn="l" fontAlgn="t"/>
                      <a:r>
                        <a:rPr lang="en-US" sz="1800" baseline="0">
                          <a:effectLst/>
                        </a:rPr>
                        <a:t>After placing an order for new servers Development and Operations team work together on the paperwork to set-up the new servers. This results in better visibility of infrastructure requirement.</a:t>
                      </a:r>
                    </a:p>
                  </a:txBody>
                  <a:tcPr marL="60960" marR="60960" marT="60960" marB="60960"/>
                </a:tc>
                <a:extLst>
                  <a:ext uri="{0D108BD9-81ED-4DB2-BD59-A6C34878D82A}">
                    <a16:rowId xmlns:a16="http://schemas.microsoft.com/office/drawing/2014/main" val="1106132872"/>
                  </a:ext>
                </a:extLst>
              </a:tr>
              <a:tr h="1241410">
                <a:tc>
                  <a:txBody>
                    <a:bodyPr/>
                    <a:lstStyle/>
                    <a:p>
                      <a:pPr algn="l" fontAlgn="t"/>
                      <a:r>
                        <a:rPr lang="en-US" sz="1800" baseline="0" dirty="0">
                          <a:effectLst/>
                        </a:rPr>
                        <a:t>Projection about failover, redundancy, data center locations, and storage requirements are skewed as no inputs are available from developers who have deep knowledge of the application.</a:t>
                      </a:r>
                    </a:p>
                  </a:txBody>
                  <a:tcPr marL="60960" marR="60960" marT="60960" marB="60960"/>
                </a:tc>
                <a:tc>
                  <a:txBody>
                    <a:bodyPr/>
                    <a:lstStyle/>
                    <a:p>
                      <a:pPr algn="l" fontAlgn="t"/>
                      <a:r>
                        <a:rPr lang="en-US" sz="1800" baseline="0" dirty="0">
                          <a:effectLst/>
                        </a:rPr>
                        <a:t>Projection about failover, redundancy, disaster recovery, data center locations, and storage requirements are pretty accurate due to the inputs from the developers.</a:t>
                      </a:r>
                    </a:p>
                  </a:txBody>
                  <a:tcPr marL="60960" marR="60960" marT="60960" marB="60960"/>
                </a:tc>
                <a:extLst>
                  <a:ext uri="{0D108BD9-81ED-4DB2-BD59-A6C34878D82A}">
                    <a16:rowId xmlns:a16="http://schemas.microsoft.com/office/drawing/2014/main" val="562764329"/>
                  </a:ext>
                </a:extLst>
              </a:tr>
              <a:tr h="1831984">
                <a:tc>
                  <a:txBody>
                    <a:bodyPr/>
                    <a:lstStyle/>
                    <a:p>
                      <a:pPr algn="l" fontAlgn="t"/>
                      <a:r>
                        <a:rPr lang="en-US" sz="1800" baseline="0" dirty="0">
                          <a:effectLst/>
                        </a:rPr>
                        <a:t>Operations team has no clue on the progress of the Development team. Operations team develop a monitoring plan as per their understanding.</a:t>
                      </a:r>
                    </a:p>
                  </a:txBody>
                  <a:tcPr marL="60960" marR="60960" marT="60960" marB="60960"/>
                </a:tc>
                <a:tc>
                  <a:txBody>
                    <a:bodyPr/>
                    <a:lstStyle/>
                    <a:p>
                      <a:pPr algn="l" fontAlgn="t"/>
                      <a:r>
                        <a:rPr lang="en-US" sz="1800" baseline="0" dirty="0">
                          <a:effectLst/>
                        </a:rPr>
                        <a:t>In DevOps, the Operations team is completely aware of the progress the developers are making. Operations team interact with developers and jointly develop a monitoring plan that caters to the IT and business needs. They also use advance Application Performance Monitoring (APM) Tools</a:t>
                      </a:r>
                    </a:p>
                  </a:txBody>
                  <a:tcPr marL="60960" marR="60960" marT="60960" marB="60960"/>
                </a:tc>
                <a:extLst>
                  <a:ext uri="{0D108BD9-81ED-4DB2-BD59-A6C34878D82A}">
                    <a16:rowId xmlns:a16="http://schemas.microsoft.com/office/drawing/2014/main" val="445654621"/>
                  </a:ext>
                </a:extLst>
              </a:tr>
              <a:tr h="1412186">
                <a:tc>
                  <a:txBody>
                    <a:bodyPr/>
                    <a:lstStyle/>
                    <a:p>
                      <a:pPr algn="l" fontAlgn="t"/>
                      <a:r>
                        <a:rPr lang="en-US" sz="1800" baseline="0" dirty="0">
                          <a:effectLst/>
                        </a:rPr>
                        <a:t>Before go-live, the load testing crashes the application. The release is delayed.</a:t>
                      </a:r>
                    </a:p>
                  </a:txBody>
                  <a:tcPr marL="60960" marR="60960" marT="60960" marB="60960"/>
                </a:tc>
                <a:tc>
                  <a:txBody>
                    <a:bodyPr/>
                    <a:lstStyle/>
                    <a:p>
                      <a:pPr algn="l" fontAlgn="t"/>
                      <a:r>
                        <a:rPr lang="en-US" sz="1800" baseline="0" dirty="0">
                          <a:effectLst/>
                        </a:rPr>
                        <a:t>Before go-live, the load testing makes the application a bit slow. The development team quickly fixes the bottlenecks. The application is released on time.</a:t>
                      </a:r>
                    </a:p>
                  </a:txBody>
                  <a:tcPr marL="60960" marR="60960" marT="60960" marB="60960"/>
                </a:tc>
                <a:extLst>
                  <a:ext uri="{0D108BD9-81ED-4DB2-BD59-A6C34878D82A}">
                    <a16:rowId xmlns:a16="http://schemas.microsoft.com/office/drawing/2014/main" val="4099155278"/>
                  </a:ext>
                </a:extLst>
              </a:tr>
            </a:tbl>
          </a:graphicData>
        </a:graphic>
      </p:graphicFrame>
    </p:spTree>
    <p:extLst>
      <p:ext uri="{BB962C8B-B14F-4D97-AF65-F5344CB8AC3E}">
        <p14:creationId xmlns:p14="http://schemas.microsoft.com/office/powerpoint/2010/main" val="55534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lstStyle/>
          <a:p>
            <a:r>
              <a:rPr lang="en-IN" sz="2500" b="1" dirty="0"/>
              <a:t>Why DevOps?</a:t>
            </a:r>
          </a:p>
        </p:txBody>
      </p:sp>
      <p:sp>
        <p:nvSpPr>
          <p:cNvPr id="3" name="Content Placeholder 2"/>
          <p:cNvSpPr>
            <a:spLocks noGrp="1"/>
          </p:cNvSpPr>
          <p:nvPr>
            <p:ph idx="1"/>
          </p:nvPr>
        </p:nvSpPr>
        <p:spPr>
          <a:xfrm>
            <a:off x="344253" y="974760"/>
            <a:ext cx="11486969" cy="5562670"/>
          </a:xfrm>
        </p:spPr>
        <p:txBody>
          <a:bodyPr>
            <a:normAutofit fontScale="92500" lnSpcReduction="20000"/>
          </a:bodyPr>
          <a:lstStyle/>
          <a:p>
            <a:r>
              <a:rPr lang="en-US" b="1" dirty="0"/>
              <a:t>Predictability: </a:t>
            </a:r>
            <a:r>
              <a:rPr lang="en-US" dirty="0"/>
              <a:t>DevOps offers significantly lower failure rate of new releases</a:t>
            </a:r>
          </a:p>
          <a:p>
            <a:r>
              <a:rPr lang="en-US" b="1" dirty="0"/>
              <a:t>2. Reproducibility: </a:t>
            </a:r>
            <a:r>
              <a:rPr lang="en-US" dirty="0"/>
              <a:t>Version everything so that earlier version can be restored anytime.</a:t>
            </a:r>
          </a:p>
          <a:p>
            <a:r>
              <a:rPr lang="en-US" b="1" dirty="0"/>
              <a:t>3. Maintainability: </a:t>
            </a:r>
            <a:r>
              <a:rPr lang="en-US" dirty="0"/>
              <a:t>Effortless process of recovery in the event of a new release crashing or disabling the current system.</a:t>
            </a:r>
          </a:p>
          <a:p>
            <a:r>
              <a:rPr lang="en-US" b="1" dirty="0"/>
              <a:t>4. Time to market: </a:t>
            </a:r>
            <a:r>
              <a:rPr lang="en-US" dirty="0"/>
              <a:t>DevOps reduces the time to market up to 50% through streamlined software delivery. This is particularly the case for digital and mobile applications.</a:t>
            </a:r>
          </a:p>
          <a:p>
            <a:r>
              <a:rPr lang="en-US" b="1" dirty="0"/>
              <a:t>5. Greater Quality: </a:t>
            </a:r>
            <a:r>
              <a:rPr lang="en-US" dirty="0"/>
              <a:t>DevOps helps the team to provide improved quality of application development as it incorporates infrastructure issues.</a:t>
            </a:r>
          </a:p>
          <a:p>
            <a:r>
              <a:rPr lang="en-US" b="1" dirty="0"/>
              <a:t>6. Reduced Risk: </a:t>
            </a:r>
            <a:r>
              <a:rPr lang="en-US" dirty="0"/>
              <a:t>DevOps incorporates security aspects in the software delivery lifecycle. It helps in reduction of defects across the lifecycle.</a:t>
            </a:r>
          </a:p>
          <a:p>
            <a:r>
              <a:rPr lang="en-US" b="1" dirty="0"/>
              <a:t>7. Resiliency: </a:t>
            </a:r>
            <a:r>
              <a:rPr lang="en-US" dirty="0"/>
              <a:t>The Operational state of the software system is more stable, secure, and changes are auditable.</a:t>
            </a:r>
          </a:p>
          <a:p>
            <a:r>
              <a:rPr lang="en-US" b="1" dirty="0"/>
              <a:t>8. Cost Efficiency: </a:t>
            </a:r>
            <a:r>
              <a:rPr lang="en-US" dirty="0"/>
              <a:t>DevOps offers cost efficiency in the software development process which is always an aspiration of IT companies' management.</a:t>
            </a:r>
          </a:p>
          <a:p>
            <a:r>
              <a:rPr lang="en-US" b="1" dirty="0"/>
              <a:t>9. Breaks larger code base into small pieces: </a:t>
            </a:r>
            <a:r>
              <a:rPr lang="en-US" dirty="0"/>
              <a:t>DevOps is based on the agile programming method. Therefore, it allows breaking larger code bases into smaller and manageable chunks.</a:t>
            </a:r>
          </a:p>
        </p:txBody>
      </p:sp>
    </p:spTree>
    <p:extLst>
      <p:ext uri="{BB962C8B-B14F-4D97-AF65-F5344CB8AC3E}">
        <p14:creationId xmlns:p14="http://schemas.microsoft.com/office/powerpoint/2010/main" val="382101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384721"/>
          </a:xfrm>
        </p:spPr>
        <p:txBody>
          <a:bodyPr/>
          <a:lstStyle/>
          <a:p>
            <a:r>
              <a:rPr lang="en-IN" sz="2500" b="1" dirty="0"/>
              <a:t>When to Use and When Not to Use?</a:t>
            </a:r>
          </a:p>
        </p:txBody>
      </p:sp>
      <p:sp>
        <p:nvSpPr>
          <p:cNvPr id="3" name="Content Placeholder 2"/>
          <p:cNvSpPr>
            <a:spLocks noGrp="1"/>
          </p:cNvSpPr>
          <p:nvPr>
            <p:ph idx="1"/>
          </p:nvPr>
        </p:nvSpPr>
        <p:spPr/>
        <p:txBody>
          <a:bodyPr/>
          <a:lstStyle/>
          <a:p>
            <a:pPr marL="0" indent="0">
              <a:buNone/>
            </a:pPr>
            <a:r>
              <a:rPr lang="en-IN" sz="2000" b="1" dirty="0"/>
              <a:t>Use</a:t>
            </a:r>
          </a:p>
          <a:p>
            <a:pPr marL="194808" lvl="1">
              <a:spcBef>
                <a:spcPct val="75000"/>
              </a:spcBef>
            </a:pPr>
            <a:r>
              <a:rPr lang="en-IN" sz="1800" dirty="0"/>
              <a:t>Large Distributed Applications like Ecommerce</a:t>
            </a:r>
          </a:p>
          <a:p>
            <a:pPr marL="194808" lvl="1">
              <a:spcBef>
                <a:spcPct val="75000"/>
              </a:spcBef>
            </a:pPr>
            <a:r>
              <a:rPr lang="en-IN" sz="1800" dirty="0"/>
              <a:t>Applications hosted on Cloud Platform</a:t>
            </a:r>
          </a:p>
          <a:p>
            <a:pPr marL="0" indent="0">
              <a:buNone/>
            </a:pPr>
            <a:endParaRPr lang="en-IN" sz="1800" dirty="0"/>
          </a:p>
          <a:p>
            <a:pPr marL="0" indent="0">
              <a:buNone/>
            </a:pPr>
            <a:r>
              <a:rPr lang="en-IN" sz="2000" b="1" dirty="0"/>
              <a:t>NOT to Use</a:t>
            </a:r>
          </a:p>
          <a:p>
            <a:pPr marL="194808" lvl="1">
              <a:spcBef>
                <a:spcPct val="75000"/>
              </a:spcBef>
            </a:pPr>
            <a:r>
              <a:rPr lang="en-IN" sz="1800" dirty="0"/>
              <a:t>Mission Critical Applications like Bank, Power and other sensitive data sites.</a:t>
            </a:r>
          </a:p>
          <a:p>
            <a:pPr marL="194808" lvl="1">
              <a:spcBef>
                <a:spcPct val="75000"/>
              </a:spcBef>
            </a:pPr>
            <a:r>
              <a:rPr lang="en-IN" sz="1800" dirty="0"/>
              <a:t>These applications need:</a:t>
            </a:r>
          </a:p>
          <a:p>
            <a:pPr marL="194808" lvl="2">
              <a:spcBef>
                <a:spcPct val="75000"/>
              </a:spcBef>
            </a:pPr>
            <a:r>
              <a:rPr lang="en-IN" sz="1800" dirty="0"/>
              <a:t>Strict Access control  on the production Environment</a:t>
            </a:r>
          </a:p>
          <a:p>
            <a:pPr marL="194808" lvl="2">
              <a:spcBef>
                <a:spcPct val="75000"/>
              </a:spcBef>
            </a:pPr>
            <a:r>
              <a:rPr lang="en-IN" sz="1800" dirty="0"/>
              <a:t>Detailed Change management policy</a:t>
            </a:r>
          </a:p>
          <a:p>
            <a:pPr marL="194808" lvl="2">
              <a:spcBef>
                <a:spcPct val="75000"/>
              </a:spcBef>
            </a:pPr>
            <a:r>
              <a:rPr lang="en-IN" sz="1800" dirty="0"/>
              <a:t>Access control policy to the data centres</a:t>
            </a:r>
          </a:p>
          <a:p>
            <a:pPr marL="914400" lvl="2" indent="0">
              <a:buNone/>
            </a:pPr>
            <a:endParaRPr lang="en-IN" dirty="0"/>
          </a:p>
          <a:p>
            <a:pPr marL="457200" lvl="1" indent="0">
              <a:buNone/>
            </a:pPr>
            <a:endParaRPr lang="en-IN" dirty="0"/>
          </a:p>
        </p:txBody>
      </p:sp>
    </p:spTree>
    <p:extLst>
      <p:ext uri="{BB962C8B-B14F-4D97-AF65-F5344CB8AC3E}">
        <p14:creationId xmlns:p14="http://schemas.microsoft.com/office/powerpoint/2010/main" val="3306959744"/>
      </p:ext>
    </p:extLst>
  </p:cSld>
  <p:clrMapOvr>
    <a:masterClrMapping/>
  </p:clrMapOvr>
</p:sld>
</file>

<file path=ppt/theme/theme1.xml><?xml version="1.0" encoding="utf-8"?>
<a:theme xmlns:a="http://schemas.openxmlformats.org/drawingml/2006/main" name="Theme1">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Theme1" id="{6235F4CF-5C9B-4FAD-9C17-2FDBFEB4A7BC}" vid="{A66CE284-9C4D-46D0-B2BA-C637B5517C3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2057</TotalTime>
  <Words>1944</Words>
  <Application>Microsoft Office PowerPoint</Application>
  <PresentationFormat>Widescreen</PresentationFormat>
  <Paragraphs>140</Paragraphs>
  <Slides>24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 Light</vt:lpstr>
      <vt:lpstr>Symbol</vt:lpstr>
      <vt:lpstr>Wingdings</vt:lpstr>
      <vt:lpstr>Theme1</vt:lpstr>
      <vt:lpstr>Custom Design</vt:lpstr>
      <vt:lpstr>DevOps</vt:lpstr>
      <vt:lpstr>What is DevOps</vt:lpstr>
      <vt:lpstr>DevOps</vt:lpstr>
      <vt:lpstr>Advantages</vt:lpstr>
      <vt:lpstr>Why Devops?</vt:lpstr>
      <vt:lpstr>How is DevOps different from traditional IT </vt:lpstr>
      <vt:lpstr>PowerPoint Presentation</vt:lpstr>
      <vt:lpstr>Why DevOps?</vt:lpstr>
      <vt:lpstr>When to Use and When Not to Use?</vt:lpstr>
      <vt:lpstr>DevOps Lifecycle</vt:lpstr>
      <vt:lpstr>DevOps is deep integration between development and operations. Understanding DevOps is not possible without knowing DevOps lifecycle. </vt:lpstr>
      <vt:lpstr>DevOps Work Flow </vt:lpstr>
      <vt:lpstr>DevOps vs Agile</vt:lpstr>
      <vt:lpstr>Agile addresses gaps in Customer and Developer communications</vt:lpstr>
      <vt:lpstr>DevOps addresses gaps in Developer and IT Operations communications  </vt:lpstr>
      <vt:lpstr>PowerPoint Presentation</vt:lpstr>
      <vt:lpstr>DevOps Principles</vt:lpstr>
      <vt:lpstr>DevOps Automation Tools </vt:lpstr>
      <vt:lpstr>DevtestOps</vt:lpstr>
      <vt:lpstr>PowerPoint Presentation</vt:lpstr>
      <vt:lpstr>DevSecOps</vt:lpstr>
      <vt:lpstr>PowerPoint Presentation</vt:lpstr>
      <vt:lpstr>PowerPoint Presentation</vt:lpstr>
      <vt:lpstr>Continuous Delivery vs Continuous Deployment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Shrivalli Maheshwaran</dc:creator>
  <cp:lastModifiedBy>Rekha Sairam</cp:lastModifiedBy>
  <cp:revision>31</cp:revision>
  <dcterms:created xsi:type="dcterms:W3CDTF">2018-10-10T05:34:06Z</dcterms:created>
  <dcterms:modified xsi:type="dcterms:W3CDTF">2019-11-05T14:07:48Z</dcterms:modified>
</cp:coreProperties>
</file>