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</p:sldMasterIdLst>
  <p:notesMasterIdLst>
    <p:notesMasterId r:id="rId29"/>
  </p:notesMasterIdLst>
  <p:handoutMasterIdLst>
    <p:handoutMasterId r:id="rId30"/>
  </p:handoutMasterIdLst>
  <p:sldIdLst>
    <p:sldId id="256" r:id="rId6"/>
    <p:sldId id="343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269" r:id="rId28"/>
  </p:sldIdLst>
  <p:sldSz cx="9144000" cy="5143500" type="screen16x9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1pPr>
    <a:lvl2pPr marL="389626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2pPr>
    <a:lvl3pPr marL="779252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3pPr>
    <a:lvl4pPr marL="1168878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4pPr>
    <a:lvl5pPr marL="1558503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5pPr>
    <a:lvl6pPr marL="1948129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6pPr>
    <a:lvl7pPr marL="2337755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7pPr>
    <a:lvl8pPr marL="2727381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8pPr>
    <a:lvl9pPr marL="3117007" algn="l" defTabSz="779252" rtl="0" eaLnBrk="1" latinLnBrk="0" hangingPunct="1">
      <a:defRPr sz="1200" kern="1200">
        <a:solidFill>
          <a:schemeClr val="tx1"/>
        </a:solidFill>
        <a:latin typeface="Arial" pitchFamily="34" charset="0"/>
        <a:ea typeface="ヒラギノ角ゴ Pro W3" pitchFamily="12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2" userDrawn="1">
          <p15:clr>
            <a:srgbClr val="A4A3A4"/>
          </p15:clr>
        </p15:guide>
        <p15:guide id="4" orient="horz" pos="2748" userDrawn="1">
          <p15:clr>
            <a:srgbClr val="A4A3A4"/>
          </p15:clr>
        </p15:guide>
        <p15:guide id="5" orient="horz" pos="3888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5" pos="6144">
          <p15:clr>
            <a:srgbClr val="A4A3A4"/>
          </p15:clr>
        </p15:guide>
        <p15:guide id="16" orient="horz" pos="276" userDrawn="1">
          <p15:clr>
            <a:srgbClr val="A4A3A4"/>
          </p15:clr>
        </p15:guide>
        <p15:guide id="20" pos="2736" userDrawn="1">
          <p15:clr>
            <a:srgbClr val="A4A3A4"/>
          </p15:clr>
        </p15:guide>
        <p15:guide id="21" pos="5688" userDrawn="1">
          <p15:clr>
            <a:srgbClr val="A4A3A4"/>
          </p15:clr>
        </p15:guide>
        <p15:guide id="22" orient="horz" pos="1956" userDrawn="1">
          <p15:clr>
            <a:srgbClr val="A4A3A4"/>
          </p15:clr>
        </p15:guide>
        <p15:guide id="26" orient="horz" pos="3036" userDrawn="1">
          <p15:clr>
            <a:srgbClr val="A4A3A4"/>
          </p15:clr>
        </p15:guide>
        <p15:guide id="27" orient="horz" pos="1644" userDrawn="1">
          <p15:clr>
            <a:srgbClr val="A4A3A4"/>
          </p15:clr>
        </p15:guide>
        <p15:guide id="28" orient="horz" pos="1860" userDrawn="1">
          <p15:clr>
            <a:srgbClr val="A4A3A4"/>
          </p15:clr>
        </p15:guide>
        <p15:guide id="29" pos="2880" userDrawn="1">
          <p15:clr>
            <a:srgbClr val="A4A3A4"/>
          </p15:clr>
        </p15:guide>
        <p15:guide id="31" orient="horz" pos="804" userDrawn="1">
          <p15:clr>
            <a:srgbClr val="A4A3A4"/>
          </p15:clr>
        </p15:guide>
        <p15:guide id="32" pos="5448" userDrawn="1">
          <p15:clr>
            <a:srgbClr val="A4A3A4"/>
          </p15:clr>
        </p15:guide>
        <p15:guide id="33" pos="480" userDrawn="1">
          <p15:clr>
            <a:srgbClr val="A4A3A4"/>
          </p15:clr>
        </p15:guide>
        <p15:guide id="34" pos="336" userDrawn="1">
          <p15:clr>
            <a:srgbClr val="A4A3A4"/>
          </p15:clr>
        </p15:guide>
        <p15:guide id="35" orient="horz" pos="348" userDrawn="1">
          <p15:clr>
            <a:srgbClr val="A4A3A4"/>
          </p15:clr>
        </p15:guide>
        <p15:guide id="36" orient="horz" pos="2169">
          <p15:clr>
            <a:srgbClr val="A4A3A4"/>
          </p15:clr>
        </p15:guide>
        <p15:guide id="37" orient="horz" pos="3239">
          <p15:clr>
            <a:srgbClr val="A4A3A4"/>
          </p15:clr>
        </p15:guide>
        <p15:guide id="38" orient="horz" pos="606">
          <p15:clr>
            <a:srgbClr val="A4A3A4"/>
          </p15:clr>
        </p15:guide>
        <p15:guide id="39" orient="horz" pos="2772">
          <p15:clr>
            <a:srgbClr val="A4A3A4"/>
          </p15:clr>
        </p15:guide>
        <p15:guide id="40" pos="5759">
          <p15:clr>
            <a:srgbClr val="A4A3A4"/>
          </p15:clr>
        </p15:guide>
        <p15:guide id="41" pos="5700">
          <p15:clr>
            <a:srgbClr val="A4A3A4"/>
          </p15:clr>
        </p15:guide>
        <p15:guide id="42" pos="2944">
          <p15:clr>
            <a:srgbClr val="A4A3A4"/>
          </p15:clr>
        </p15:guide>
        <p15:guide id="43" pos="4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FF"/>
    <a:srgbClr val="000000"/>
    <a:srgbClr val="FFCC00"/>
    <a:srgbClr val="00CCFF"/>
    <a:srgbClr val="00008C"/>
    <a:srgbClr val="F46E00"/>
    <a:srgbClr val="9AF7FF"/>
    <a:srgbClr val="F2F2F2"/>
    <a:srgbClr val="D9D9D9"/>
    <a:srgbClr val="2C2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28" autoAdjust="0"/>
    <p:restoredTop sz="92920" autoAdjust="0"/>
  </p:normalViewPr>
  <p:slideViewPr>
    <p:cSldViewPr snapToGrid="0">
      <p:cViewPr varScale="1">
        <p:scale>
          <a:sx n="106" d="100"/>
          <a:sy n="106" d="100"/>
        </p:scale>
        <p:origin x="504" y="-202"/>
      </p:cViewPr>
      <p:guideLst>
        <p:guide orient="horz" pos="2532"/>
        <p:guide orient="horz" pos="2748"/>
        <p:guide orient="horz" pos="3888"/>
        <p:guide pos="5760"/>
        <p:guide pos="6144"/>
        <p:guide orient="horz" pos="276"/>
        <p:guide pos="2736"/>
        <p:guide pos="5688"/>
        <p:guide orient="horz" pos="1956"/>
        <p:guide orient="horz" pos="3036"/>
        <p:guide orient="horz" pos="1644"/>
        <p:guide orient="horz" pos="1860"/>
        <p:guide pos="2880"/>
        <p:guide orient="horz" pos="804"/>
        <p:guide pos="5448"/>
        <p:guide pos="480"/>
        <p:guide pos="336"/>
        <p:guide orient="horz" pos="348"/>
        <p:guide orient="horz" pos="2169"/>
        <p:guide orient="horz" pos="3239"/>
        <p:guide orient="horz" pos="606"/>
        <p:guide orient="horz" pos="2772"/>
        <p:guide pos="5759"/>
        <p:guide pos="5700"/>
        <p:guide pos="2944"/>
        <p:guide pos="4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66" y="-12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756" y="2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t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81867"/>
            <a:ext cx="3047645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l" defTabSz="873824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756" y="8781867"/>
            <a:ext cx="3047644" cy="45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335" tIns="43666" rIns="87335" bIns="43666" numCol="1" anchor="b" anchorCtr="0" compatLnSpc="1">
            <a:prstTxWarp prst="textNoShape">
              <a:avLst/>
            </a:prstTxWarp>
          </a:bodyPr>
          <a:lstStyle>
            <a:lvl1pPr algn="r" defTabSz="873824">
              <a:defRPr sz="1100" smtClean="0"/>
            </a:lvl1pPr>
          </a:lstStyle>
          <a:p>
            <a:pPr>
              <a:defRPr/>
            </a:pPr>
            <a:fld id="{DA6835A3-9366-4C20-B248-0AC9C46AA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7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3" y="0"/>
            <a:ext cx="3036205" cy="4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27038" y="693738"/>
            <a:ext cx="61563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07" y="4387248"/>
            <a:ext cx="5611588" cy="415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l" defTabSz="889540">
              <a:defRPr sz="11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3" y="8775968"/>
            <a:ext cx="3036205" cy="45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89" tIns="44493" rIns="88989" bIns="44493" numCol="1" anchor="b" anchorCtr="0" compatLnSpc="1">
            <a:prstTxWarp prst="textNoShape">
              <a:avLst/>
            </a:prstTxWarp>
          </a:bodyPr>
          <a:lstStyle>
            <a:lvl1pPr algn="r" defTabSz="889540">
              <a:defRPr sz="1100" smtClean="0"/>
            </a:lvl1pPr>
          </a:lstStyle>
          <a:p>
            <a:pPr>
              <a:defRPr/>
            </a:pPr>
            <a:fld id="{C0C428FF-E08F-45DE-BAC9-258D4444EC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4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1pPr>
    <a:lvl2pPr marL="389626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2pPr>
    <a:lvl3pPr marL="7792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3pPr>
    <a:lvl4pPr marL="116887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4pPr>
    <a:lvl5pPr marL="155850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ヒラギノ角ゴ Pro W3" pitchFamily="124" charset="-128"/>
        <a:cs typeface="Geneva" pitchFamily="34" charset="0"/>
      </a:defRPr>
    </a:lvl5pPr>
    <a:lvl6pPr marL="1948129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28FF-E08F-45DE-BAC9-258D4444EC1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3230193"/>
            <a:ext cx="5556738" cy="221456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7650" y="4561890"/>
            <a:ext cx="1369306" cy="25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247" y="267475"/>
            <a:ext cx="689056" cy="5106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4" y="267475"/>
            <a:ext cx="864729" cy="6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9" y="940222"/>
            <a:ext cx="8615227" cy="37250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8" y="240427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681005"/>
            <a:ext cx="7964402" cy="188523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610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971550"/>
            <a:ext cx="4290646" cy="36576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8499435" y="4824116"/>
            <a:ext cx="3647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816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456328"/>
            <a:ext cx="9153331" cy="46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2269550"/>
            <a:ext cx="5561624" cy="430887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53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30236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4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89" y="731070"/>
            <a:ext cx="8615227" cy="3934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240427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086252" y="4849624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4" y="4755049"/>
            <a:ext cx="426695" cy="2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3907747"/>
            <a:ext cx="1430176" cy="164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8483655" y="4824116"/>
            <a:ext cx="3962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37324"/>
            <a:ext cx="688705" cy="69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3" r:id="rId3"/>
    <p:sldLayoutId id="2147483680" r:id="rId4"/>
    <p:sldLayoutId id="2147483665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0" fontAlgn="base" hangingPunct="0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0" fontAlgn="base" hangingPunct="0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0" fontAlgn="base" hangingPunct="0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4" y="1785786"/>
            <a:ext cx="2191771" cy="15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3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bugs@gmail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" TargetMode="External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again.net/articles/git-for-computer-scientists/" TargetMode="External"/><Relationship Id="rId5" Type="http://schemas.openxmlformats.org/officeDocument/2006/relationships/hyperlink" Target="http://schacon.github.com/git/gittutorial.html" TargetMode="External"/><Relationship Id="rId4" Type="http://schemas.openxmlformats.org/officeDocument/2006/relationships/hyperlink" Target="http://gitref.org/index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8105" y="2269550"/>
            <a:ext cx="5561624" cy="415498"/>
          </a:xfrm>
        </p:spPr>
        <p:txBody>
          <a:bodyPr/>
          <a:lstStyle/>
          <a:p>
            <a:r>
              <a:rPr lang="en-US" dirty="0"/>
              <a:t>Git for Version Control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8EC402-2939-45F3-A4EB-12BFA37CD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har char="•"/>
              <a:tabLst>
                <a:tab pos="244475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Set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name and email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for Git to use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when you</a:t>
            </a:r>
            <a:r>
              <a:rPr lang="en-US" spc="3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commit: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config --global user.name "Bugs</a:t>
            </a:r>
            <a:r>
              <a:rPr lang="en-US" spc="-5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Bunny"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config --global </a:t>
            </a:r>
            <a:r>
              <a:rPr lang="en-US" spc="-5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user.email</a:t>
            </a:r>
            <a:r>
              <a:rPr lang="en-US" spc="-8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solidFill>
                  <a:srgbClr val="001EFF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bugs@gmail.com</a:t>
            </a:r>
            <a:endParaRPr lang="en-US" dirty="0">
              <a:solidFill>
                <a:srgbClr val="001E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>
              <a:lnSpc>
                <a:spcPct val="100000"/>
              </a:lnSpc>
              <a:spcBef>
                <a:spcPts val="56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–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You can call git config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–list to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verify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these are</a:t>
            </a:r>
            <a:r>
              <a:rPr lang="en-US" spc="-3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set.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Set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editor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that is used for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writing commit</a:t>
            </a:r>
            <a:r>
              <a:rPr lang="en-US" spc="3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messages: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config --global </a:t>
            </a:r>
            <a:r>
              <a:rPr lang="en-US" spc="-5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core.editor</a:t>
            </a:r>
            <a:r>
              <a:rPr lang="en-US" spc="-3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nano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23925" lvl="2" indent="-174625">
              <a:lnSpc>
                <a:spcPct val="100000"/>
              </a:lnSpc>
              <a:spcBef>
                <a:spcPts val="414"/>
              </a:spcBef>
              <a:buChar char="•"/>
              <a:tabLst>
                <a:tab pos="923925" algn="l"/>
              </a:tabLs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(it is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vim by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default)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6B7A54-41A9-4579-9A51-F5215578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Initial</a:t>
            </a:r>
            <a:r>
              <a:rPr lang="en-US" spc="15" dirty="0"/>
              <a:t> </a:t>
            </a:r>
            <a:r>
              <a:rPr lang="en-US" spc="-5" dirty="0"/>
              <a:t>Git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37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1F0016-B395-4CEC-A93C-ED8A0978A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86" y="709208"/>
            <a:ext cx="8615227" cy="3725083"/>
          </a:xfrm>
        </p:spPr>
        <p:txBody>
          <a:bodyPr/>
          <a:lstStyle/>
          <a:p>
            <a:pPr marL="1240790">
              <a:lnSpc>
                <a:spcPct val="100000"/>
              </a:lnSpc>
              <a:spcBef>
                <a:spcPts val="120"/>
              </a:spcBef>
            </a:pPr>
            <a:r>
              <a:rPr lang="en-US" i="1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Two common </a:t>
            </a:r>
            <a:r>
              <a:rPr lang="en-US" i="1" spc="-25" dirty="0">
                <a:latin typeface="Calibri Light" panose="020F0302020204030204" pitchFamily="34" charset="0"/>
                <a:cs typeface="Calibri Light" panose="020F0302020204030204" pitchFamily="34" charset="0"/>
              </a:rPr>
              <a:t>scenarios: (only </a:t>
            </a:r>
            <a:r>
              <a:rPr lang="en-US" i="1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do </a:t>
            </a:r>
            <a:r>
              <a:rPr lang="en-US" i="1" spc="-30" dirty="0">
                <a:latin typeface="Calibri Light" panose="020F0302020204030204" pitchFamily="34" charset="0"/>
                <a:cs typeface="Calibri Light" panose="020F0302020204030204" pitchFamily="34" charset="0"/>
              </a:rPr>
              <a:t>one </a:t>
            </a:r>
            <a:r>
              <a:rPr lang="en-US" i="1" spc="-25" dirty="0"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lang="en-US" i="1" spc="6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spc="-25" dirty="0">
                <a:latin typeface="Calibri Light" panose="020F0302020204030204" pitchFamily="34" charset="0"/>
                <a:cs typeface="Calibri Light" panose="020F0302020204030204" pitchFamily="34" charset="0"/>
              </a:rPr>
              <a:t>these)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4475" indent="-231775">
              <a:lnSpc>
                <a:spcPct val="100000"/>
              </a:lnSpc>
              <a:spcBef>
                <a:spcPts val="2290"/>
              </a:spcBef>
              <a:buChar char="•"/>
              <a:tabLst>
                <a:tab pos="244475" algn="l"/>
              </a:tabLs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create a new </a:t>
            </a:r>
            <a:r>
              <a:rPr lang="en-US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local 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Git </a:t>
            </a:r>
            <a:r>
              <a:rPr lang="en-US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repo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in your current</a:t>
            </a:r>
            <a:r>
              <a:rPr lang="en-US" spc="7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directory: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</a:t>
            </a:r>
            <a:r>
              <a:rPr lang="en-US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init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23925" lvl="2" indent="-174625">
              <a:lnSpc>
                <a:spcPct val="100000"/>
              </a:lnSpc>
              <a:spcBef>
                <a:spcPts val="509"/>
              </a:spcBef>
              <a:buChar char="•"/>
              <a:tabLst>
                <a:tab pos="923925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This will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create a .git</a:t>
            </a:r>
            <a:r>
              <a:rPr lang="en-US" spc="-53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directory in your current directory.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23925" lvl="2" indent="-174625">
              <a:lnSpc>
                <a:spcPct val="100000"/>
              </a:lnSpc>
              <a:spcBef>
                <a:spcPts val="500"/>
              </a:spcBef>
              <a:buChar char="•"/>
              <a:tabLst>
                <a:tab pos="923925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Then you can commit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files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in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that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directory into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en-US" spc="4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repo.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add</a:t>
            </a:r>
            <a:r>
              <a:rPr lang="en-US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filename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commit –m "</a:t>
            </a:r>
            <a:r>
              <a:rPr lang="en-US" i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</a:t>
            </a:r>
            <a:r>
              <a:rPr lang="en-US" i="1" spc="-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message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"</a:t>
            </a:r>
          </a:p>
          <a:p>
            <a:pPr lvl="1">
              <a:lnSpc>
                <a:spcPct val="100000"/>
              </a:lnSpc>
              <a:spcBef>
                <a:spcPts val="30"/>
              </a:spcBef>
              <a:buFont typeface="Courier New"/>
              <a:buChar char="–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lang="en-US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clone 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US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remote repo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your current</a:t>
            </a:r>
            <a:r>
              <a:rPr lang="en-US" spc="7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directory: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  <a:tab pos="298196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clone</a:t>
            </a:r>
            <a:r>
              <a:rPr lang="en-US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url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spc="-5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localDirectoryName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27100" marR="5080" lvl="2" indent="-177800">
              <a:lnSpc>
                <a:spcPct val="98300"/>
              </a:lnSpc>
              <a:spcBef>
                <a:spcPts val="555"/>
              </a:spcBef>
              <a:buChar char="•"/>
              <a:tabLst>
                <a:tab pos="923925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This will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create the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given local directory, containing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working copy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of  the files from the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repo, and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 .git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directory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(used to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hold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staging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area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and your actual local</a:t>
            </a:r>
            <a:r>
              <a:rPr lang="en-US"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repo)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BA59FF-21B4-4347-932E-35C1C9F5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</a:t>
            </a:r>
            <a:r>
              <a:rPr lang="en-US" spc="-5" dirty="0"/>
              <a:t>eat</a:t>
            </a:r>
            <a:r>
              <a:rPr lang="en-US" dirty="0"/>
              <a:t>i</a:t>
            </a:r>
            <a:r>
              <a:rPr lang="en-US" spc="-5" dirty="0"/>
              <a:t>n</a:t>
            </a:r>
            <a:r>
              <a:rPr lang="en-US" dirty="0"/>
              <a:t>g a </a:t>
            </a:r>
            <a:r>
              <a:rPr lang="en-US" spc="-5" dirty="0"/>
              <a:t>G</a:t>
            </a:r>
            <a:r>
              <a:rPr lang="en-US" dirty="0"/>
              <a:t>it	r</a:t>
            </a:r>
            <a:r>
              <a:rPr lang="en-US" spc="-5" dirty="0"/>
              <a:t>e</a:t>
            </a:r>
            <a:r>
              <a:rPr lang="en-US" dirty="0"/>
              <a:t>po</a:t>
            </a:r>
          </a:p>
        </p:txBody>
      </p:sp>
    </p:spTree>
    <p:extLst>
      <p:ext uri="{BB962C8B-B14F-4D97-AF65-F5344CB8AC3E}">
        <p14:creationId xmlns:p14="http://schemas.microsoft.com/office/powerpoint/2010/main" val="2982794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DA8993F-1A17-49AF-9253-14A454C296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25775"/>
              </p:ext>
            </p:extLst>
          </p:nvPr>
        </p:nvGraphicFramePr>
        <p:xfrm>
          <a:off x="731520" y="506813"/>
          <a:ext cx="7336731" cy="41773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1229">
                  <a:extLst>
                    <a:ext uri="{9D8B030D-6E8A-4147-A177-3AD203B41FA5}">
                      <a16:colId xmlns:a16="http://schemas.microsoft.com/office/drawing/2014/main" val="3865019993"/>
                    </a:ext>
                  </a:extLst>
                </a:gridCol>
                <a:gridCol w="4905502">
                  <a:extLst>
                    <a:ext uri="{9D8B030D-6E8A-4147-A177-3AD203B41FA5}">
                      <a16:colId xmlns:a16="http://schemas.microsoft.com/office/drawing/2014/main" val="1436165547"/>
                    </a:ext>
                  </a:extLst>
                </a:gridCol>
              </a:tblGrid>
              <a:tr h="289253">
                <a:tc>
                  <a:txBody>
                    <a:bodyPr/>
                    <a:lstStyle/>
                    <a:p>
                      <a:pPr marL="95376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b="1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command</a:t>
                      </a:r>
                      <a:endParaRPr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b="1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description</a:t>
                      </a:r>
                      <a:endParaRPr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4571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907367"/>
                  </a:ext>
                </a:extLst>
              </a:tr>
              <a:tr h="311568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35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git </a:t>
                      </a:r>
                      <a:r>
                        <a:rPr sz="1600" spc="12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clone </a:t>
                      </a:r>
                      <a:r>
                        <a:rPr sz="1600" b="1" i="1" spc="22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url</a:t>
                      </a:r>
                      <a:r>
                        <a:rPr sz="1600" b="1" i="1" spc="33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sz="1600" b="1" i="1" spc="28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[dir]</a:t>
                      </a:r>
                      <a:endParaRPr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copy 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 Git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repository 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so </a:t>
                      </a:r>
                      <a:r>
                        <a:rPr sz="1600" spc="-1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you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can add 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</a:t>
                      </a:r>
                      <a:r>
                        <a:rPr sz="1600" spc="1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it</a:t>
                      </a: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033811"/>
                  </a:ext>
                </a:extLst>
              </a:tr>
              <a:tr h="311971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803910" algn="l"/>
                          <a:tab pos="1362075" algn="l"/>
                        </a:tabLst>
                      </a:pPr>
                      <a:r>
                        <a:rPr sz="1600" spc="39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git	</a:t>
                      </a:r>
                      <a:r>
                        <a:rPr sz="1600" spc="-1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add	</a:t>
                      </a:r>
                      <a:r>
                        <a:rPr sz="1600" b="1" i="1" spc="37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file</a:t>
                      </a:r>
                      <a:endParaRPr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adds 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file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contents 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 the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staging</a:t>
                      </a:r>
                      <a:r>
                        <a:rPr sz="1600" spc="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area</a:t>
                      </a:r>
                      <a:endParaRPr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462765"/>
                  </a:ext>
                </a:extLst>
              </a:tr>
              <a:tr h="333487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803910" algn="l"/>
                        </a:tabLst>
                      </a:pPr>
                      <a:r>
                        <a:rPr sz="1600" spc="39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git	</a:t>
                      </a:r>
                      <a:r>
                        <a:rPr sz="1600" spc="2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commit</a:t>
                      </a:r>
                      <a:endParaRPr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records 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snapshot 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of the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staging</a:t>
                      </a:r>
                      <a:r>
                        <a:rPr sz="1600" spc="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area</a:t>
                      </a:r>
                      <a:endParaRPr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54866"/>
                  </a:ext>
                </a:extLst>
              </a:tr>
              <a:tr h="623944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803910" algn="l"/>
                        </a:tabLst>
                      </a:pPr>
                      <a:r>
                        <a:rPr sz="1600" spc="39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git	</a:t>
                      </a:r>
                      <a:r>
                        <a:rPr sz="1600" spc="21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status</a:t>
                      </a:r>
                      <a:endParaRPr sz="1600">
                        <a:solidFill>
                          <a:schemeClr val="bg2">
                            <a:lumMod val="1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52006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view 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the status of </a:t>
                      </a:r>
                      <a:r>
                        <a:rPr sz="1600" spc="-1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your 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files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 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the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working  directory and staging</a:t>
                      </a:r>
                      <a:r>
                        <a:rPr sz="1600" spc="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area</a:t>
                      </a:r>
                      <a:endParaRPr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5648547"/>
                  </a:ext>
                </a:extLst>
              </a:tr>
              <a:tr h="580913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35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git</a:t>
                      </a:r>
                      <a:r>
                        <a:rPr sz="1600" spc="48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sz="1600" spc="38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diff</a:t>
                      </a:r>
                      <a:endParaRPr sz="1600">
                        <a:solidFill>
                          <a:schemeClr val="bg2">
                            <a:lumMod val="1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788035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shows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diff 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of what is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staged and 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what</a:t>
                      </a:r>
                      <a:r>
                        <a:rPr sz="1600" spc="-4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is 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modified but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unstaged</a:t>
                      </a:r>
                      <a:endParaRPr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749617"/>
                  </a:ext>
                </a:extLst>
              </a:tr>
              <a:tr h="365394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600" spc="35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git </a:t>
                      </a:r>
                      <a:r>
                        <a:rPr sz="1600" spc="13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help</a:t>
                      </a:r>
                      <a:r>
                        <a:rPr sz="1600" spc="59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sz="1600" i="1" spc="-19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[</a:t>
                      </a:r>
                      <a:r>
                        <a:rPr sz="1600" b="1" i="1" spc="-19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command</a:t>
                      </a:r>
                      <a:r>
                        <a:rPr sz="1600" i="1" spc="-19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]</a:t>
                      </a:r>
                      <a:endParaRPr sz="1600">
                        <a:solidFill>
                          <a:schemeClr val="bg2">
                            <a:lumMod val="1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get help </a:t>
                      </a:r>
                      <a:r>
                        <a:rPr sz="1600" spc="-1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info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about 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particular</a:t>
                      </a:r>
                      <a:r>
                        <a:rPr sz="1600" spc="3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command</a:t>
                      </a:r>
                      <a:endParaRPr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879869"/>
                  </a:ext>
                </a:extLst>
              </a:tr>
              <a:tr h="580913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803910" algn="l"/>
                        </a:tabLst>
                      </a:pPr>
                      <a:r>
                        <a:rPr sz="1600" spc="39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git	</a:t>
                      </a:r>
                      <a:r>
                        <a:rPr sz="1600" spc="32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pull</a:t>
                      </a:r>
                      <a:endParaRPr sz="1600">
                        <a:solidFill>
                          <a:schemeClr val="bg2">
                            <a:lumMod val="1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502284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fetch from 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remote repo and 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try to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merge  into 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the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current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r>
                        <a:rPr sz="1600" spc="-1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branch</a:t>
                      </a:r>
                      <a:endParaRPr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106435"/>
                  </a:ext>
                </a:extLst>
              </a:tr>
              <a:tr h="386909"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803910" algn="l"/>
                        </a:tabLst>
                      </a:pPr>
                      <a:r>
                        <a:rPr sz="1600" spc="39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git	</a:t>
                      </a:r>
                      <a:r>
                        <a:rPr sz="1600" spc="1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push</a:t>
                      </a:r>
                      <a:endParaRPr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 marR="99060">
                        <a:lnSpc>
                          <a:spcPts val="2100"/>
                        </a:lnSpc>
                        <a:spcBef>
                          <a:spcPts val="480"/>
                        </a:spcBef>
                      </a:pP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push </a:t>
                      </a:r>
                      <a:r>
                        <a:rPr sz="1600" spc="-1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your 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new </a:t>
                      </a:r>
                      <a:r>
                        <a:rPr sz="1600" spc="-1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branches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and data </a:t>
                      </a:r>
                      <a:r>
                        <a:rPr sz="16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to a </a:t>
                      </a:r>
                      <a:r>
                        <a:rPr sz="1600" spc="-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remote  repository</a:t>
                      </a:r>
                      <a:endParaRPr sz="1600" dirty="0">
                        <a:solidFill>
                          <a:schemeClr val="bg2">
                            <a:lumMod val="10000"/>
                          </a:schemeClr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589568"/>
                  </a:ext>
                </a:extLst>
              </a:tr>
              <a:tr h="365760">
                <a:tc gridSpan="2">
                  <a:txBody>
                    <a:bodyPr/>
                    <a:lstStyle/>
                    <a:p>
                      <a:pPr marL="245110" algn="l" defTabSz="779252" rtl="0" eaLnBrk="1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803910" algn="l"/>
                        </a:tabLst>
                      </a:pPr>
                      <a:r>
                        <a:rPr sz="1600" kern="1200" spc="395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others: init, reset, branch, checkout, merge, log, tag</a:t>
                      </a: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2560226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3FCF90A0-1CCA-4F26-B8D9-5CFDEB6B2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8" y="122092"/>
            <a:ext cx="8024283" cy="384721"/>
          </a:xfrm>
        </p:spPr>
        <p:txBody>
          <a:bodyPr/>
          <a:lstStyle/>
          <a:p>
            <a:r>
              <a:rPr lang="en-US" spc="-5" dirty="0"/>
              <a:t>Git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416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C319B7-44B6-4647-8AB4-4B164325E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86" y="506813"/>
            <a:ext cx="8615227" cy="3725083"/>
          </a:xfrm>
        </p:spPr>
        <p:txBody>
          <a:bodyPr/>
          <a:lstStyle/>
          <a:p>
            <a:pPr marL="12700" marR="5080" indent="0">
              <a:lnSpc>
                <a:spcPts val="2800"/>
              </a:lnSpc>
              <a:spcBef>
                <a:spcPts val="330"/>
              </a:spcBef>
              <a:buNone/>
              <a:tabLst>
                <a:tab pos="244475" algn="l"/>
              </a:tabLst>
            </a:pP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first </a:t>
            </a: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time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we ask a file to </a:t>
            </a: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be tracked, </a:t>
            </a:r>
            <a:r>
              <a:rPr lang="en-US" sz="1400" i="1" spc="-30" dirty="0">
                <a:latin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lang="en-US" sz="1400" i="1" spc="-25" dirty="0">
                <a:latin typeface="Calibri Light" panose="020F0302020204030204" pitchFamily="34" charset="0"/>
                <a:cs typeface="Calibri Light" panose="020F0302020204030204" pitchFamily="34" charset="0"/>
              </a:rPr>
              <a:t>every </a:t>
            </a:r>
            <a:r>
              <a:rPr lang="en-US" sz="1400" i="1" spc="-30" dirty="0">
                <a:latin typeface="Calibri Light" panose="020F0302020204030204" pitchFamily="34" charset="0"/>
                <a:cs typeface="Calibri Light" panose="020F0302020204030204" pitchFamily="34" charset="0"/>
              </a:rPr>
              <a:t>time  </a:t>
            </a:r>
            <a:r>
              <a:rPr lang="en-US" sz="1400" i="1" spc="-25" dirty="0">
                <a:latin typeface="Calibri Light" panose="020F0302020204030204" pitchFamily="34" charset="0"/>
                <a:cs typeface="Calibri Light" panose="020F0302020204030204" pitchFamily="34" charset="0"/>
              </a:rPr>
              <a:t>before </a:t>
            </a:r>
            <a:r>
              <a:rPr lang="en-US" sz="1400" i="1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we </a:t>
            </a:r>
            <a:r>
              <a:rPr lang="en-US" sz="1400" i="1" spc="-30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a </a:t>
            </a:r>
            <a:r>
              <a:rPr lang="en-US" sz="1400" i="1" spc="-15" dirty="0">
                <a:latin typeface="Calibri Light" panose="020F0302020204030204" pitchFamily="34" charset="0"/>
                <a:cs typeface="Calibri Light" panose="020F0302020204030204" pitchFamily="34" charset="0"/>
              </a:rPr>
              <a:t>file</a:t>
            </a:r>
            <a:r>
              <a:rPr lang="en-US" sz="1400" spc="-15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we </a:t>
            </a: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must add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it to the </a:t>
            </a: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staging</a:t>
            </a:r>
            <a:r>
              <a:rPr lang="en-US" sz="1400" spc="6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area:</a:t>
            </a:r>
          </a:p>
          <a:p>
            <a:pPr marL="355600" lvl="1" indent="0">
              <a:lnSpc>
                <a:spcPct val="100000"/>
              </a:lnSpc>
              <a:spcBef>
                <a:spcPts val="470"/>
              </a:spcBef>
              <a:buNone/>
              <a:tabLst>
                <a:tab pos="635000" algn="l"/>
              </a:tabLst>
            </a:pP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- git add Hello.java</a:t>
            </a:r>
            <a:r>
              <a:rPr lang="en-US" sz="1400" spc="-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Goodbye.java</a:t>
            </a: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27100" lvl="2" indent="-177800">
              <a:lnSpc>
                <a:spcPct val="100000"/>
              </a:lnSpc>
              <a:spcBef>
                <a:spcPts val="509"/>
              </a:spcBef>
              <a:buChar char="•"/>
              <a:tabLst>
                <a:tab pos="923925" algn="l"/>
              </a:tabLst>
            </a:pP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Takes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snapshot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of these files, </a:t>
            </a: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adds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them to the </a:t>
            </a: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staging</a:t>
            </a:r>
            <a:r>
              <a:rPr lang="en-US" sz="1400" spc="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area.</a:t>
            </a:r>
          </a:p>
          <a:p>
            <a:pPr marL="927100" marR="80645" lvl="2" indent="-177800">
              <a:lnSpc>
                <a:spcPts val="2320"/>
              </a:lnSpc>
              <a:spcBef>
                <a:spcPts val="645"/>
              </a:spcBef>
              <a:buChar char="•"/>
              <a:tabLst>
                <a:tab pos="923925" algn="l"/>
                <a:tab pos="6802120" algn="l"/>
              </a:tabLst>
            </a:pP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In older VCS, "add" means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"start </a:t>
            </a: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tracking</a:t>
            </a:r>
            <a:r>
              <a:rPr lang="en-US" sz="1400" spc="1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this</a:t>
            </a:r>
            <a:r>
              <a:rPr lang="en-US" sz="1400" spc="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spc="-5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file."In</a:t>
            </a: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Git, </a:t>
            </a: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"add"  means "add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staging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area" so it </a:t>
            </a: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will be part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of the next</a:t>
            </a:r>
            <a:r>
              <a:rPr lang="en-US" sz="1400" spc="5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commit.</a:t>
            </a: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Font typeface="Tahoma"/>
              <a:buChar char="•"/>
            </a:pP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indent="0">
              <a:lnSpc>
                <a:spcPct val="100000"/>
              </a:lnSpc>
              <a:buNone/>
              <a:tabLst>
                <a:tab pos="244475" algn="l"/>
              </a:tabLst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move staged changes into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repo,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we</a:t>
            </a:r>
            <a:r>
              <a:rPr lang="en-US" sz="1400" spc="3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commit:</a:t>
            </a:r>
          </a:p>
          <a:p>
            <a:pPr marL="355600" lvl="1" indent="0">
              <a:lnSpc>
                <a:spcPct val="100000"/>
              </a:lnSpc>
              <a:spcBef>
                <a:spcPts val="470"/>
              </a:spcBef>
              <a:buNone/>
              <a:tabLst>
                <a:tab pos="635000" algn="l"/>
              </a:tabLst>
            </a:pP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- git commit –m "Fixing bug</a:t>
            </a:r>
            <a:r>
              <a:rPr lang="en-US" sz="1400" spc="-2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#22"</a:t>
            </a: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ourier New"/>
              <a:buChar char="–"/>
            </a:pP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indent="0">
              <a:lnSpc>
                <a:spcPct val="100000"/>
              </a:lnSpc>
              <a:buNone/>
              <a:tabLst>
                <a:tab pos="244475" algn="l"/>
              </a:tabLst>
            </a:pP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undo changes on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a file </a:t>
            </a: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before you have committed</a:t>
            </a:r>
            <a:r>
              <a:rPr lang="en-US" sz="1400" spc="5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14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it:</a:t>
            </a:r>
          </a:p>
          <a:p>
            <a:pPr marL="12700" indent="0">
              <a:lnSpc>
                <a:spcPct val="100000"/>
              </a:lnSpc>
              <a:spcBef>
                <a:spcPts val="560"/>
              </a:spcBef>
              <a:buNone/>
              <a:tabLst>
                <a:tab pos="292100" algn="l"/>
              </a:tabLst>
            </a:pPr>
            <a:r>
              <a:rPr lang="en-US" sz="1400" spc="-5" dirty="0">
                <a:latin typeface="Courier New"/>
                <a:cs typeface="Courier New"/>
              </a:rPr>
              <a:t>- git reset HEAD --</a:t>
            </a:r>
            <a:r>
              <a:rPr lang="en-US" sz="1400" spc="-80" dirty="0">
                <a:latin typeface="Courier New"/>
                <a:cs typeface="Courier New"/>
              </a:rPr>
              <a:t> </a:t>
            </a:r>
            <a:r>
              <a:rPr lang="en-US" sz="1400" i="1" dirty="0">
                <a:latin typeface="Courier New"/>
                <a:cs typeface="Courier New"/>
              </a:rPr>
              <a:t>filename</a:t>
            </a:r>
            <a:endParaRPr lang="en-US" sz="1400" dirty="0">
              <a:latin typeface="Courier New"/>
              <a:cs typeface="Courier New"/>
            </a:endParaRPr>
          </a:p>
          <a:p>
            <a:pPr marL="12700" indent="0">
              <a:lnSpc>
                <a:spcPct val="100000"/>
              </a:lnSpc>
              <a:spcBef>
                <a:spcPts val="459"/>
              </a:spcBef>
              <a:buNone/>
              <a:tabLst>
                <a:tab pos="292100" algn="l"/>
              </a:tabLst>
            </a:pPr>
            <a:r>
              <a:rPr lang="en-US" sz="1400" spc="-5" dirty="0">
                <a:latin typeface="Courier New"/>
                <a:cs typeface="Courier New"/>
              </a:rPr>
              <a:t>- git checkout --</a:t>
            </a:r>
            <a:r>
              <a:rPr lang="en-US" sz="1400" spc="-50" dirty="0">
                <a:latin typeface="Courier New"/>
                <a:cs typeface="Courier New"/>
              </a:rPr>
              <a:t> </a:t>
            </a:r>
            <a:r>
              <a:rPr lang="en-US" sz="1400" i="1" dirty="0">
                <a:latin typeface="Courier New"/>
                <a:cs typeface="Courier New"/>
              </a:rPr>
              <a:t>filename</a:t>
            </a:r>
            <a:endParaRPr lang="en-US" sz="1400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FD04F6-5938-4C08-BCD1-0E248050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86" y="122092"/>
            <a:ext cx="8024283" cy="384721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spc="-5" dirty="0"/>
              <a:t>an</a:t>
            </a:r>
            <a:r>
              <a:rPr lang="en-US" dirty="0"/>
              <a:t>d </a:t>
            </a:r>
            <a:r>
              <a:rPr lang="en-US" spc="-5" dirty="0"/>
              <a:t>c</a:t>
            </a:r>
            <a:r>
              <a:rPr lang="en-US" dirty="0"/>
              <a:t>o</a:t>
            </a:r>
            <a:r>
              <a:rPr lang="en-US" spc="-5" dirty="0"/>
              <a:t>mm</a:t>
            </a:r>
            <a:r>
              <a:rPr lang="en-US" dirty="0"/>
              <a:t>it a </a:t>
            </a:r>
            <a:r>
              <a:rPr lang="en-US" spc="-5" dirty="0"/>
              <a:t>f</a:t>
            </a:r>
            <a:r>
              <a:rPr lang="en-US" dirty="0"/>
              <a:t>ile</a:t>
            </a: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946BC0C0-E1B7-42FA-87C1-9FCFE9466CFD}"/>
              </a:ext>
            </a:extLst>
          </p:cNvPr>
          <p:cNvSpPr txBox="1"/>
          <p:nvPr/>
        </p:nvSpPr>
        <p:spPr>
          <a:xfrm>
            <a:off x="5064451" y="3561199"/>
            <a:ext cx="2864485" cy="5169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100"/>
              </a:spcBef>
            </a:pPr>
            <a:r>
              <a:rPr sz="1400" spc="-5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(unstages the file) </a:t>
            </a:r>
            <a:endParaRPr lang="en-US" sz="1400" spc="-5" dirty="0">
              <a:solidFill>
                <a:srgbClr val="000000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  <a:p>
            <a:pPr marL="12700" marR="5080">
              <a:lnSpc>
                <a:spcPct val="117400"/>
              </a:lnSpc>
              <a:spcBef>
                <a:spcPts val="100"/>
              </a:spcBef>
            </a:pPr>
            <a:r>
              <a:rPr sz="1400" spc="-5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(undoes your changes)</a:t>
            </a: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DE619E6A-8678-4AED-9FFB-324D79B34A5E}"/>
              </a:ext>
            </a:extLst>
          </p:cNvPr>
          <p:cNvSpPr txBox="1"/>
          <p:nvPr/>
        </p:nvSpPr>
        <p:spPr>
          <a:xfrm>
            <a:off x="146377" y="4128437"/>
            <a:ext cx="778255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Tahoma"/>
                <a:cs typeface="Tahoma"/>
              </a:rPr>
              <a:t>– </a:t>
            </a:r>
            <a:r>
              <a:rPr sz="1400" spc="-5" dirty="0">
                <a:solidFill>
                  <a:srgbClr val="000000"/>
                </a:solidFill>
                <a:latin typeface="Courier New"/>
                <a:ea typeface="+mn-ea"/>
                <a:cs typeface="Courier New"/>
              </a:rPr>
              <a:t>All these commands are acting on your local version of repo.</a:t>
            </a:r>
          </a:p>
        </p:txBody>
      </p:sp>
    </p:spTree>
    <p:extLst>
      <p:ext uri="{BB962C8B-B14F-4D97-AF65-F5344CB8AC3E}">
        <p14:creationId xmlns:p14="http://schemas.microsoft.com/office/powerpoint/2010/main" val="2335965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B4BEE-FE71-429E-BDFF-0F41CEF7B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189" y="585772"/>
            <a:ext cx="8615227" cy="3725083"/>
          </a:xfrm>
        </p:spPr>
        <p:txBody>
          <a:bodyPr/>
          <a:lstStyle/>
          <a:p>
            <a:pPr marL="12700" indent="0">
              <a:lnSpc>
                <a:spcPct val="100000"/>
              </a:lnSpc>
              <a:spcBef>
                <a:spcPts val="585"/>
              </a:spcBef>
              <a:buNone/>
              <a:tabLst>
                <a:tab pos="244475" algn="l"/>
              </a:tabLs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view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status of files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in working directory and staging</a:t>
            </a:r>
            <a:r>
              <a:rPr lang="en-US" spc="5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area:</a:t>
            </a: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  <a:tab pos="366649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status	or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status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–s (short</a:t>
            </a:r>
            <a:r>
              <a:rPr lang="en-US" spc="1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version)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indent="0">
              <a:lnSpc>
                <a:spcPct val="100000"/>
              </a:lnSpc>
              <a:spcBef>
                <a:spcPts val="2310"/>
              </a:spcBef>
              <a:buNone/>
              <a:tabLst>
                <a:tab pos="244475" algn="l"/>
              </a:tabLs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see what is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modified but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unstaged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</a:t>
            </a:r>
            <a:r>
              <a:rPr lang="en-US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diff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Courier New"/>
              <a:buChar char="–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indent="0">
              <a:lnSpc>
                <a:spcPct val="100000"/>
              </a:lnSpc>
              <a:spcBef>
                <a:spcPts val="5"/>
              </a:spcBef>
              <a:buNone/>
              <a:tabLst>
                <a:tab pos="244475" algn="l"/>
              </a:tabLs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see a list of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staged</a:t>
            </a:r>
            <a:r>
              <a:rPr lang="en-US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changes: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diff</a:t>
            </a:r>
            <a:r>
              <a:rPr lang="en-US" spc="-1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--cached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ourier New"/>
              <a:buChar char="–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indent="0">
              <a:lnSpc>
                <a:spcPct val="100000"/>
              </a:lnSpc>
              <a:buNone/>
              <a:tabLst>
                <a:tab pos="244475" algn="l"/>
              </a:tabLs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see a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log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of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all changes in your local</a:t>
            </a:r>
            <a:r>
              <a:rPr lang="en-US" spc="2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repo: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  <a:tab pos="275209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log	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or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log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--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oneline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(shorter</a:t>
            </a:r>
            <a:r>
              <a:rPr lang="en-US"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version)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03190" marR="2321560" indent="0">
              <a:lnSpc>
                <a:spcPct val="100000"/>
              </a:lnSpc>
              <a:spcBef>
                <a:spcPts val="115"/>
              </a:spcBef>
              <a:buNone/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1677b2d Edited first line of readme  258efa7 Added line to readme  0e52da7 Initial</a:t>
            </a:r>
            <a:r>
              <a:rPr lang="en-US" spc="-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23925" lvl="2" indent="-174625">
              <a:lnSpc>
                <a:spcPct val="100000"/>
              </a:lnSpc>
              <a:spcBef>
                <a:spcPts val="400"/>
              </a:spcBef>
              <a:buChar char="•"/>
              <a:tabLst>
                <a:tab pos="923925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log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-5</a:t>
            </a:r>
            <a:r>
              <a:rPr lang="en-US" spc="-54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(to show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only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5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most recent updates), etc.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CEBB40-0FD9-4444-823D-CF48C134F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89" y="93474"/>
            <a:ext cx="8024283" cy="384721"/>
          </a:xfrm>
        </p:spPr>
        <p:txBody>
          <a:bodyPr/>
          <a:lstStyle/>
          <a:p>
            <a:r>
              <a:rPr lang="en-US" spc="-5" dirty="0"/>
              <a:t>Viewing/undoing</a:t>
            </a:r>
            <a:r>
              <a:rPr lang="en-US" spc="-45" dirty="0"/>
              <a:t> </a:t>
            </a:r>
            <a:r>
              <a:rPr lang="en-US" spc="-5" dirty="0"/>
              <a:t>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85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0940A0-977F-4B20-8E64-410DE57E8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86" y="709208"/>
            <a:ext cx="8615227" cy="3725083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[rea@attu1 superstar]$ </a:t>
            </a:r>
            <a:r>
              <a:rPr lang="en-US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emacs</a:t>
            </a:r>
            <a:r>
              <a:rPr lang="en-US" b="1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rea.txt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[rea@attu1 superstar]$ </a:t>
            </a:r>
            <a:r>
              <a:rPr lang="en-US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</a:t>
            </a:r>
            <a:r>
              <a:rPr lang="en-US" b="1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status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7020">
              <a:lnSpc>
                <a:spcPct val="100000"/>
              </a:lnSpc>
              <a:spcBef>
                <a:spcPts val="439"/>
              </a:spcBef>
            </a:pPr>
            <a:r>
              <a:rPr lang="en-US" i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no changes added to</a:t>
            </a:r>
            <a:r>
              <a:rPr lang="en-US" i="1" spc="-1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7020">
              <a:lnSpc>
                <a:spcPct val="100000"/>
              </a:lnSpc>
              <a:spcBef>
                <a:spcPts val="439"/>
              </a:spcBef>
            </a:pPr>
            <a:r>
              <a:rPr lang="en-US" i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(use "git add" and/or "git commit</a:t>
            </a:r>
            <a:r>
              <a:rPr lang="en-US" i="1" spc="-2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-a")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[rea@attu1 superstar]$ </a:t>
            </a:r>
            <a:r>
              <a:rPr lang="en-US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status</a:t>
            </a:r>
            <a:r>
              <a:rPr lang="en-US" b="1" spc="-1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-s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7020">
              <a:lnSpc>
                <a:spcPct val="100000"/>
              </a:lnSpc>
              <a:spcBef>
                <a:spcPts val="439"/>
              </a:spcBef>
            </a:pP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lang="en-US" i="1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rea.txt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[rea@attu1 superstar]$ </a:t>
            </a:r>
            <a:r>
              <a:rPr lang="en-US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</a:t>
            </a:r>
            <a:r>
              <a:rPr lang="en-US" b="1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diff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marR="3022600" indent="274320">
              <a:lnSpc>
                <a:spcPct val="118100"/>
              </a:lnSpc>
              <a:spcBef>
                <a:spcPts val="45"/>
              </a:spcBef>
            </a:pPr>
            <a:r>
              <a:rPr lang="en-US" i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diff --git a/rea.txt b/rea.txt 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[rea@attu1 superstar]$ </a:t>
            </a:r>
            <a:r>
              <a:rPr lang="en-US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add rea.txt 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[rea@attu1 superstar]$ </a:t>
            </a:r>
            <a:r>
              <a:rPr lang="en-US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</a:t>
            </a:r>
            <a:r>
              <a:rPr lang="en-US" b="1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status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7020">
              <a:lnSpc>
                <a:spcPct val="100000"/>
              </a:lnSpc>
              <a:spcBef>
                <a:spcPts val="440"/>
              </a:spcBef>
              <a:tabLst>
                <a:tab pos="1384300" algn="l"/>
                <a:tab pos="3030220" algn="l"/>
              </a:tabLst>
            </a:pP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#	</a:t>
            </a:r>
            <a:r>
              <a:rPr lang="en-US" i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modified:	rea.txt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[rea@attu1 superstar]$ </a:t>
            </a:r>
            <a:r>
              <a:rPr lang="en-US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diff</a:t>
            </a:r>
            <a:r>
              <a:rPr lang="en-US" b="1" spc="-1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--cached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7020">
              <a:lnSpc>
                <a:spcPct val="100000"/>
              </a:lnSpc>
              <a:spcBef>
                <a:spcPts val="440"/>
              </a:spcBef>
            </a:pPr>
            <a:r>
              <a:rPr lang="en-US" i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diff --git a/rea.txt</a:t>
            </a:r>
            <a:r>
              <a:rPr lang="en-US" i="1" spc="-1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b/rea.txt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[rea@attu1 superstar]$ </a:t>
            </a:r>
            <a:r>
              <a:rPr lang="en-US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commit -m "Created new text</a:t>
            </a:r>
            <a:r>
              <a:rPr lang="en-US" b="1" spc="-6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file"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70D308-BCE7-49AA-8F3D-80E7AB8C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spc="-5" dirty="0"/>
              <a:t>example 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95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424539-783F-4881-AB9F-8A0086773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8" y="709208"/>
            <a:ext cx="8615227" cy="3725083"/>
          </a:xfrm>
        </p:spPr>
        <p:txBody>
          <a:bodyPr/>
          <a:lstStyle/>
          <a:p>
            <a:pPr marL="367665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Git uses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branching heavily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switch between multiple</a:t>
            </a:r>
            <a:r>
              <a:rPr lang="en-US" spc="8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tasks.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4475" indent="-231775">
              <a:lnSpc>
                <a:spcPct val="100000"/>
              </a:lnSpc>
              <a:spcBef>
                <a:spcPts val="2295"/>
              </a:spcBef>
              <a:buChar char="•"/>
              <a:tabLst>
                <a:tab pos="244475" algn="l"/>
              </a:tabLs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create a new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local</a:t>
            </a:r>
            <a:r>
              <a:rPr lang="en-US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branch: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branch</a:t>
            </a:r>
            <a:r>
              <a:rPr lang="en-US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name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ourier New"/>
              <a:buChar char="–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list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all local branches: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(*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= current</a:t>
            </a:r>
            <a:r>
              <a:rPr lang="en-US" spc="2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branch)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</a:t>
            </a:r>
            <a:r>
              <a:rPr lang="en-US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branch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ourier New"/>
              <a:buChar char="–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switch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a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given local</a:t>
            </a:r>
            <a:r>
              <a:rPr lang="en-US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branch: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checkout</a:t>
            </a:r>
            <a:r>
              <a:rPr lang="en-US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spc="-5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branchname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ourier New"/>
              <a:buChar char="–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4475" indent="-231775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merge changes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from a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branch into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local</a:t>
            </a:r>
            <a:r>
              <a:rPr lang="en-US" spc="4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master: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57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checkout</a:t>
            </a:r>
            <a:r>
              <a:rPr lang="en-US" spc="-1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master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merge</a:t>
            </a:r>
            <a:r>
              <a:rPr lang="en-US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spc="-5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branchname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93FD2B-474D-40B4-B2BC-5419A7BE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Branching and</a:t>
            </a:r>
            <a:r>
              <a:rPr lang="en-US" spc="-60" dirty="0"/>
              <a:t> </a:t>
            </a:r>
            <a:r>
              <a:rPr lang="en-US" spc="-5" dirty="0"/>
              <a:t>merging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65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964B6A-DFE1-4A37-8469-CB879EC9B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Merge	conflicts</a:t>
            </a:r>
            <a:endParaRPr lang="en-US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7C0DE88-97C8-43A6-B2CD-03D3B7861D9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58189" y="940222"/>
            <a:ext cx="8615227" cy="715837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98450" marR="5080" indent="-285750">
              <a:lnSpc>
                <a:spcPts val="2800"/>
              </a:lnSpc>
              <a:spcBef>
                <a:spcPts val="260"/>
              </a:spcBef>
              <a:buFont typeface="Arial" panose="020B0604020202020204" pitchFamily="34" charset="0"/>
              <a:buChar char="•"/>
              <a:tabLst>
                <a:tab pos="244475" algn="l"/>
              </a:tabLst>
            </a:pP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conflicting</a:t>
            </a:r>
            <a:r>
              <a:rPr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file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will</a:t>
            </a:r>
            <a:r>
              <a:rPr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contain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&lt;&lt;&lt;</a:t>
            </a:r>
            <a:r>
              <a:rPr spc="-69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and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 &gt;&gt;&gt;</a:t>
            </a:r>
            <a:r>
              <a:rPr spc="-69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sections</a:t>
            </a:r>
            <a:r>
              <a:rPr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to 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indicate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where Git was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unable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resolve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conflict: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88B0840-533D-44ED-BBFC-A5AA8E00F32C}"/>
              </a:ext>
            </a:extLst>
          </p:cNvPr>
          <p:cNvSpPr txBox="1"/>
          <p:nvPr/>
        </p:nvSpPr>
        <p:spPr>
          <a:xfrm>
            <a:off x="946101" y="1656059"/>
            <a:ext cx="5649595" cy="195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&lt;&lt;&lt;&lt;&lt;&lt;&lt;</a:t>
            </a:r>
            <a:r>
              <a:rPr sz="1800" spc="-10" dirty="0">
                <a:solidFill>
                  <a:srgbClr val="3333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HEAD:index.html</a:t>
            </a:r>
            <a:endParaRPr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algn="l">
              <a:lnSpc>
                <a:spcPts val="2130"/>
              </a:lnSpc>
              <a:spcBef>
                <a:spcPts val="40"/>
              </a:spcBef>
            </a:pPr>
            <a:r>
              <a:rPr sz="1800" spc="-5" dirty="0">
                <a:solidFill>
                  <a:srgbClr val="3333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&lt;div id="footer"&gt;todo: message</a:t>
            </a:r>
            <a:r>
              <a:rPr sz="1800" spc="-85" dirty="0">
                <a:solidFill>
                  <a:srgbClr val="3333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800" spc="-5" dirty="0">
                <a:solidFill>
                  <a:srgbClr val="3333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here&lt;/div&gt;</a:t>
            </a:r>
            <a:endParaRPr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algn="l">
              <a:lnSpc>
                <a:spcPts val="2130"/>
              </a:lnSpc>
            </a:pPr>
            <a:r>
              <a:rPr sz="18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=======</a:t>
            </a:r>
            <a:endParaRPr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algn="l">
              <a:lnSpc>
                <a:spcPts val="2130"/>
              </a:lnSpc>
              <a:spcBef>
                <a:spcPts val="40"/>
              </a:spcBef>
            </a:pPr>
            <a:r>
              <a:rPr sz="1800" spc="-5" dirty="0">
                <a:solidFill>
                  <a:srgbClr val="008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&lt;div</a:t>
            </a:r>
            <a:r>
              <a:rPr sz="1800" spc="-10" dirty="0">
                <a:solidFill>
                  <a:srgbClr val="008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id="footer"&gt;</a:t>
            </a:r>
            <a:endParaRPr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R="1226185" algn="l">
              <a:lnSpc>
                <a:spcPts val="2130"/>
              </a:lnSpc>
            </a:pPr>
            <a:r>
              <a:rPr sz="1800" spc="-5" dirty="0">
                <a:solidFill>
                  <a:srgbClr val="008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thanks for visiting our</a:t>
            </a:r>
            <a:r>
              <a:rPr sz="1800" spc="-60" dirty="0">
                <a:solidFill>
                  <a:srgbClr val="008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site</a:t>
            </a:r>
            <a:endParaRPr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algn="l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solidFill>
                  <a:srgbClr val="008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&lt;/div&gt;</a:t>
            </a:r>
            <a:endParaRPr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algn="l">
              <a:lnSpc>
                <a:spcPct val="100000"/>
              </a:lnSpc>
              <a:spcBef>
                <a:spcPts val="40"/>
              </a:spcBef>
            </a:pPr>
            <a:r>
              <a:rPr sz="1800" spc="-5" dirty="0">
                <a:solidFill>
                  <a:srgbClr val="008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&gt;&gt;&gt;&gt;&gt;&gt;&gt;</a:t>
            </a:r>
            <a:r>
              <a:rPr sz="1800" spc="-15" dirty="0">
                <a:solidFill>
                  <a:srgbClr val="008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800" spc="-5" dirty="0">
                <a:solidFill>
                  <a:srgbClr val="008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SpecialBranch:index.html</a:t>
            </a:r>
            <a:endParaRPr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85175D97-E6F1-4711-BA93-A62DB0D65855}"/>
              </a:ext>
            </a:extLst>
          </p:cNvPr>
          <p:cNvSpPr/>
          <p:nvPr/>
        </p:nvSpPr>
        <p:spPr>
          <a:xfrm>
            <a:off x="5609247" y="2571750"/>
            <a:ext cx="152400" cy="914400"/>
          </a:xfrm>
          <a:custGeom>
            <a:avLst/>
            <a:gdLst/>
            <a:ahLst/>
            <a:cxnLst/>
            <a:rect l="l" t="t" r="r" b="b"/>
            <a:pathLst>
              <a:path w="152400" h="914400">
                <a:moveTo>
                  <a:pt x="0" y="0"/>
                </a:moveTo>
                <a:lnTo>
                  <a:pt x="29660" y="5988"/>
                </a:lnTo>
                <a:lnTo>
                  <a:pt x="53881" y="22318"/>
                </a:lnTo>
                <a:lnTo>
                  <a:pt x="70211" y="46539"/>
                </a:lnTo>
                <a:lnTo>
                  <a:pt x="76199" y="76199"/>
                </a:lnTo>
                <a:lnTo>
                  <a:pt x="76199" y="380999"/>
                </a:lnTo>
                <a:lnTo>
                  <a:pt x="82188" y="410660"/>
                </a:lnTo>
                <a:lnTo>
                  <a:pt x="98518" y="434881"/>
                </a:lnTo>
                <a:lnTo>
                  <a:pt x="122739" y="451211"/>
                </a:lnTo>
                <a:lnTo>
                  <a:pt x="152400" y="457199"/>
                </a:lnTo>
                <a:lnTo>
                  <a:pt x="122739" y="463187"/>
                </a:lnTo>
                <a:lnTo>
                  <a:pt x="98518" y="479518"/>
                </a:lnTo>
                <a:lnTo>
                  <a:pt x="82188" y="503739"/>
                </a:lnTo>
                <a:lnTo>
                  <a:pt x="76199" y="533399"/>
                </a:lnTo>
                <a:lnTo>
                  <a:pt x="76199" y="838199"/>
                </a:lnTo>
                <a:lnTo>
                  <a:pt x="70211" y="867859"/>
                </a:lnTo>
                <a:lnTo>
                  <a:pt x="53881" y="892080"/>
                </a:lnTo>
                <a:lnTo>
                  <a:pt x="29660" y="908411"/>
                </a:lnTo>
                <a:lnTo>
                  <a:pt x="0" y="914399"/>
                </a:lnTo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8E62A9A-5060-4841-9285-C31E9A07E51A}"/>
              </a:ext>
            </a:extLst>
          </p:cNvPr>
          <p:cNvSpPr/>
          <p:nvPr/>
        </p:nvSpPr>
        <p:spPr>
          <a:xfrm>
            <a:off x="5609247" y="1656059"/>
            <a:ext cx="152400" cy="685800"/>
          </a:xfrm>
          <a:custGeom>
            <a:avLst/>
            <a:gdLst/>
            <a:ahLst/>
            <a:cxnLst/>
            <a:rect l="l" t="t" r="r" b="b"/>
            <a:pathLst>
              <a:path w="152400" h="685800">
                <a:moveTo>
                  <a:pt x="0" y="0"/>
                </a:moveTo>
                <a:lnTo>
                  <a:pt x="29660" y="4491"/>
                </a:lnTo>
                <a:lnTo>
                  <a:pt x="53881" y="16738"/>
                </a:lnTo>
                <a:lnTo>
                  <a:pt x="70211" y="34904"/>
                </a:lnTo>
                <a:lnTo>
                  <a:pt x="76199" y="57149"/>
                </a:lnTo>
                <a:lnTo>
                  <a:pt x="76199" y="285749"/>
                </a:lnTo>
                <a:lnTo>
                  <a:pt x="82188" y="307994"/>
                </a:lnTo>
                <a:lnTo>
                  <a:pt x="98518" y="326160"/>
                </a:lnTo>
                <a:lnTo>
                  <a:pt x="122739" y="338408"/>
                </a:lnTo>
                <a:lnTo>
                  <a:pt x="152400" y="342899"/>
                </a:lnTo>
                <a:lnTo>
                  <a:pt x="122739" y="347390"/>
                </a:lnTo>
                <a:lnTo>
                  <a:pt x="98518" y="359638"/>
                </a:lnTo>
                <a:lnTo>
                  <a:pt x="82188" y="377804"/>
                </a:lnTo>
                <a:lnTo>
                  <a:pt x="76199" y="400049"/>
                </a:lnTo>
                <a:lnTo>
                  <a:pt x="76199" y="628649"/>
                </a:lnTo>
                <a:lnTo>
                  <a:pt x="70211" y="650894"/>
                </a:lnTo>
                <a:lnTo>
                  <a:pt x="53881" y="669060"/>
                </a:lnTo>
                <a:lnTo>
                  <a:pt x="29660" y="681308"/>
                </a:lnTo>
                <a:lnTo>
                  <a:pt x="0" y="685799"/>
                </a:lnTo>
              </a:path>
            </a:pathLst>
          </a:custGeom>
          <a:ln w="9524">
            <a:solidFill>
              <a:srgbClr val="4349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82D5244A-D949-4416-9F86-00B971D29AA5}"/>
              </a:ext>
            </a:extLst>
          </p:cNvPr>
          <p:cNvSpPr txBox="1"/>
          <p:nvPr/>
        </p:nvSpPr>
        <p:spPr>
          <a:xfrm>
            <a:off x="6153255" y="1814184"/>
            <a:ext cx="1873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branch 1's</a:t>
            </a:r>
            <a:r>
              <a:rPr sz="1800" spc="-1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99"/>
                </a:solidFill>
                <a:latin typeface="Arial"/>
                <a:cs typeface="Arial"/>
              </a:rPr>
              <a:t>version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3035AC9E-EDEB-49D4-A00B-78CDD39AFF9A}"/>
              </a:ext>
            </a:extLst>
          </p:cNvPr>
          <p:cNvSpPr txBox="1"/>
          <p:nvPr/>
        </p:nvSpPr>
        <p:spPr>
          <a:xfrm>
            <a:off x="6153255" y="2710481"/>
            <a:ext cx="1873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branch 2's</a:t>
            </a:r>
            <a:r>
              <a:rPr sz="1800" spc="-10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version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9C9FFFD7-944B-4321-928E-5E4D043B12E0}"/>
              </a:ext>
            </a:extLst>
          </p:cNvPr>
          <p:cNvSpPr txBox="1"/>
          <p:nvPr/>
        </p:nvSpPr>
        <p:spPr>
          <a:xfrm>
            <a:off x="498902" y="3644160"/>
            <a:ext cx="7795259" cy="50231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41300" marR="5080" indent="-228600" algn="just">
              <a:lnSpc>
                <a:spcPct val="99400"/>
              </a:lnSpc>
              <a:spcBef>
                <a:spcPts val="114"/>
              </a:spcBef>
              <a:buChar char="•"/>
              <a:tabLst>
                <a:tab pos="244475" algn="l"/>
              </a:tabLst>
            </a:pPr>
            <a:r>
              <a:rPr sz="1600" spc="-5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Find all such sections, and edit them to the proper state  (whichever of the two versions is newer / better / more  correct).</a:t>
            </a:r>
          </a:p>
        </p:txBody>
      </p:sp>
    </p:spTree>
    <p:extLst>
      <p:ext uri="{BB962C8B-B14F-4D97-AF65-F5344CB8AC3E}">
        <p14:creationId xmlns:p14="http://schemas.microsoft.com/office/powerpoint/2010/main" val="1291417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42895D-71E0-4A60-B08E-8605722C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spc="-5" dirty="0"/>
              <a:t>nte</a:t>
            </a:r>
            <a:r>
              <a:rPr lang="en-US" dirty="0"/>
              <a:t>r</a:t>
            </a:r>
            <a:r>
              <a:rPr lang="en-US" spc="-5" dirty="0"/>
              <a:t>act</a:t>
            </a:r>
            <a:r>
              <a:rPr lang="en-US" dirty="0"/>
              <a:t>ion </a:t>
            </a:r>
            <a:r>
              <a:rPr lang="en-US" spc="-5" dirty="0"/>
              <a:t>w</a:t>
            </a:r>
            <a:r>
              <a:rPr lang="en-US" dirty="0"/>
              <a:t>/r</a:t>
            </a:r>
            <a:r>
              <a:rPr lang="en-US" spc="-5" dirty="0"/>
              <a:t>em</a:t>
            </a:r>
            <a:r>
              <a:rPr lang="en-US" dirty="0"/>
              <a:t>o</a:t>
            </a:r>
            <a:r>
              <a:rPr lang="en-US" spc="-5" dirty="0"/>
              <a:t>t</a:t>
            </a:r>
            <a:r>
              <a:rPr lang="en-US" dirty="0"/>
              <a:t>e r</a:t>
            </a:r>
            <a:r>
              <a:rPr lang="en-US" spc="-5" dirty="0"/>
              <a:t>e</a:t>
            </a:r>
            <a:r>
              <a:rPr lang="en-US" dirty="0"/>
              <a:t>po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472E49E-9B43-4676-A87E-FBC0B0A0A23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64386" y="800373"/>
            <a:ext cx="8615227" cy="3628301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95"/>
              </a:spcBef>
              <a:buFont typeface="Tahoma"/>
              <a:buChar char="•"/>
              <a:tabLst>
                <a:tab pos="244475" algn="l"/>
              </a:tabLst>
            </a:pPr>
            <a:r>
              <a:rPr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Push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your local changes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to the remote</a:t>
            </a:r>
            <a:r>
              <a:rPr spc="6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repo.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495"/>
              </a:spcBef>
              <a:buFont typeface="Tahoma"/>
              <a:buChar char="•"/>
              <a:tabLst>
                <a:tab pos="244475" algn="l"/>
              </a:tabLst>
            </a:pPr>
            <a:r>
              <a:rPr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Pull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from remote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repo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get most recent</a:t>
            </a:r>
            <a:r>
              <a:rPr spc="6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changes.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55600">
              <a:lnSpc>
                <a:spcPct val="100000"/>
              </a:lnSpc>
              <a:spcBef>
                <a:spcPts val="570"/>
              </a:spcBef>
            </a:pP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– (fix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conflicts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if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necessary, add/commit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them to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your local</a:t>
            </a:r>
            <a:r>
              <a:rPr spc="-3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repo)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marR="219075" indent="-228600">
              <a:lnSpc>
                <a:spcPct val="101499"/>
              </a:lnSpc>
              <a:buChar char="•"/>
              <a:tabLst>
                <a:tab pos="244475" algn="l"/>
              </a:tabLst>
            </a:pP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fetch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most recent updates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from the remote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repo into  your local repo, and put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them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into your working</a:t>
            </a:r>
            <a:r>
              <a:rPr spc="7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directory: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pull origin</a:t>
            </a:r>
            <a:r>
              <a:rPr spc="-1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master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ourier New"/>
              <a:buChar char="–"/>
            </a:pPr>
            <a:endParaRPr sz="33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4475" algn="l"/>
              </a:tabLst>
            </a:pP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To put your changes from your local repo in the remote repo:</a:t>
            </a:r>
          </a:p>
          <a:p>
            <a:pPr marL="635000" lvl="1" indent="-279400">
              <a:lnSpc>
                <a:spcPct val="100000"/>
              </a:lnSpc>
              <a:spcBef>
                <a:spcPts val="475"/>
              </a:spcBef>
              <a:buChar char="–"/>
              <a:tabLst>
                <a:tab pos="635000" algn="l"/>
              </a:tabLst>
            </a:pP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git push origin master</a:t>
            </a:r>
          </a:p>
        </p:txBody>
      </p:sp>
    </p:spTree>
    <p:extLst>
      <p:ext uri="{BB962C8B-B14F-4D97-AF65-F5344CB8AC3E}">
        <p14:creationId xmlns:p14="http://schemas.microsoft.com/office/powerpoint/2010/main" val="3188157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E05D67-5E18-4DEE-8113-DCC0E5FDF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86" y="709208"/>
            <a:ext cx="8615227" cy="3725083"/>
          </a:xfrm>
        </p:spPr>
        <p:txBody>
          <a:bodyPr/>
          <a:lstStyle/>
          <a:p>
            <a:pPr marL="244475" indent="-231775">
              <a:lnSpc>
                <a:spcPct val="100000"/>
              </a:lnSpc>
              <a:spcBef>
                <a:spcPts val="585"/>
              </a:spcBef>
              <a:buClr>
                <a:srgbClr val="000000"/>
              </a:buClr>
              <a:buChar char="•"/>
              <a:tabLst>
                <a:tab pos="244475" algn="l"/>
              </a:tabLst>
            </a:pPr>
            <a:r>
              <a:rPr lang="en-US" u="heavy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GitHub.com</a:t>
            </a:r>
            <a:r>
              <a:rPr lang="en-US" spc="-5" dirty="0">
                <a:solidFill>
                  <a:srgbClr val="00999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is a site for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online storage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of Git</a:t>
            </a:r>
            <a:r>
              <a:rPr lang="en-US" spc="4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repositories.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You can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create a </a:t>
            </a:r>
            <a:r>
              <a:rPr lang="en-US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remote repo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there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and push code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lang="en-US" spc="8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it.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Many open source projects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use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it, such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as the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Linux</a:t>
            </a:r>
            <a:r>
              <a:rPr lang="en-US" spc="6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kernel.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marR="2026285" lvl="1" indent="-279400">
              <a:lnSpc>
                <a:spcPts val="2570"/>
              </a:lnSpc>
              <a:spcBef>
                <a:spcPts val="705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You can get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free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space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for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open source projects, 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or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you can pay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for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private</a:t>
            </a:r>
            <a:r>
              <a:rPr lang="en-US" spc="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projects.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23925" lvl="2" indent="-174625">
              <a:lnSpc>
                <a:spcPct val="100000"/>
              </a:lnSpc>
              <a:spcBef>
                <a:spcPts val="465"/>
              </a:spcBef>
              <a:buChar char="•"/>
              <a:tabLst>
                <a:tab pos="923925" algn="l"/>
                <a:tab pos="5424805" algn="l"/>
              </a:tabLs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Free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private repos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for</a:t>
            </a:r>
            <a:r>
              <a:rPr lang="en-US" spc="6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educational</a:t>
            </a:r>
            <a:r>
              <a:rPr lang="en-US" spc="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use: </a:t>
            </a:r>
            <a:r>
              <a:rPr lang="en-US" u="sng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github.com/</a:t>
            </a:r>
            <a:r>
              <a:rPr lang="en-US" u="sng" spc="-5" dirty="0" err="1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Calibri Light" panose="020F0302020204030204" pitchFamily="34" charset="0"/>
                <a:cs typeface="Calibri Light" panose="020F0302020204030204" pitchFamily="34" charset="0"/>
              </a:rPr>
              <a:t>edu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Font typeface="Tahoma"/>
              <a:buChar char="•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4475" indent="-231775">
              <a:lnSpc>
                <a:spcPct val="100000"/>
              </a:lnSpc>
              <a:buSzPct val="97959"/>
              <a:buFont typeface="Tahoma"/>
              <a:buChar char="•"/>
              <a:tabLst>
                <a:tab pos="244475" algn="l"/>
              </a:tabLst>
            </a:pPr>
            <a:r>
              <a:rPr lang="en-US" i="1" spc="-25" dirty="0">
                <a:latin typeface="Calibri Light" panose="020F0302020204030204" pitchFamily="34" charset="0"/>
                <a:cs typeface="Calibri Light" panose="020F0302020204030204" pitchFamily="34" charset="0"/>
              </a:rPr>
              <a:t>Question: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Do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always have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use GitHub to use</a:t>
            </a:r>
            <a:r>
              <a:rPr lang="en-US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Git?</a:t>
            </a:r>
          </a:p>
          <a:p>
            <a:pPr marL="635000" lvl="1" indent="-279400">
              <a:lnSpc>
                <a:spcPct val="100000"/>
              </a:lnSpc>
              <a:spcBef>
                <a:spcPts val="509"/>
              </a:spcBef>
              <a:buSzPct val="97777"/>
              <a:buFont typeface="Tahoma"/>
              <a:buChar char="–"/>
              <a:tabLst>
                <a:tab pos="635000" algn="l"/>
                <a:tab pos="2329180" algn="l"/>
              </a:tabLst>
            </a:pPr>
            <a:r>
              <a:rPr lang="en-US" i="1" spc="-30" dirty="0">
                <a:latin typeface="Calibri Light" panose="020F0302020204030204" pitchFamily="34" charset="0"/>
                <a:cs typeface="Calibri Light" panose="020F0302020204030204" pitchFamily="34" charset="0"/>
              </a:rPr>
              <a:t>Answer:</a:t>
            </a:r>
            <a:r>
              <a:rPr lang="en-US" i="1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No!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You can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use Git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locally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for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your own</a:t>
            </a:r>
            <a:r>
              <a:rPr lang="en-US" spc="2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purposes.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550"/>
              </a:spcBef>
              <a:buChar char="–"/>
              <a:tabLst>
                <a:tab pos="635000" algn="l"/>
              </a:tabLs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Or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you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or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someone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else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could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set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up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 server to share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files.</a:t>
            </a:r>
          </a:p>
          <a:p>
            <a:pPr marL="635000" marR="5080" lvl="1" indent="-279400">
              <a:lnSpc>
                <a:spcPct val="101200"/>
              </a:lnSpc>
              <a:spcBef>
                <a:spcPts val="430"/>
              </a:spcBef>
              <a:buChar char="–"/>
              <a:tabLst>
                <a:tab pos="635000" algn="l"/>
              </a:tabLs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Or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you could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share a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repo with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users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on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same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file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system,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as 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long everyone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has the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needed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file</a:t>
            </a:r>
            <a:r>
              <a:rPr lang="en-US" spc="1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permissions).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78C6B2-ABD7-445A-A8CD-33BE28BF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4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CD69D3-D6CB-4984-A71F-AE3BD2DA8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8450" marR="3124200" indent="-285750">
              <a:lnSpc>
                <a:spcPts val="2800"/>
              </a:lnSpc>
              <a:spcBef>
                <a:spcPts val="260"/>
              </a:spcBef>
              <a:buFont typeface="Arial" panose="020B0604020202020204" pitchFamily="34" charset="0"/>
              <a:buChar char="•"/>
              <a:tabLst>
                <a:tab pos="244475" algn="l"/>
              </a:tabLs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Created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by Linus</a:t>
            </a:r>
            <a:r>
              <a:rPr lang="en-US" spc="-4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Torvalds, 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creator of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Linux, in</a:t>
            </a:r>
            <a:r>
              <a:rPr lang="en-US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2005</a:t>
            </a:r>
          </a:p>
          <a:p>
            <a:pPr marL="635000" lvl="1" indent="-279400">
              <a:lnSpc>
                <a:spcPct val="100000"/>
              </a:lnSpc>
              <a:spcBef>
                <a:spcPts val="465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Came out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of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Linux development</a:t>
            </a:r>
            <a:r>
              <a:rPr lang="en-US" spc="1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community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Designed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do version control on Linux</a:t>
            </a:r>
            <a:r>
              <a:rPr lang="en-US" spc="5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kernel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Tahoma"/>
              <a:buChar char="–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44475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Goals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of Git:</a:t>
            </a:r>
          </a:p>
          <a:p>
            <a:pPr marL="923925" lvl="1" indent="-568325">
              <a:lnSpc>
                <a:spcPct val="100000"/>
              </a:lnSpc>
              <a:spcBef>
                <a:spcPts val="575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Speed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23925" marR="1911350" lvl="1" indent="-568325">
              <a:lnSpc>
                <a:spcPct val="101200"/>
              </a:lnSpc>
              <a:spcBef>
                <a:spcPts val="43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Support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for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non-linear development  (thousands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of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parallel</a:t>
            </a:r>
            <a:r>
              <a:rPr lang="en-US" spc="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branches)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23925" lvl="1" indent="-568325">
              <a:lnSpc>
                <a:spcPct val="100000"/>
              </a:lnSpc>
              <a:spcBef>
                <a:spcPts val="484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Fully distributed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23925" lvl="1" indent="-568325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Able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handle large projects</a:t>
            </a:r>
            <a:r>
              <a:rPr lang="en-US"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efficiently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1D16B3-39B5-4B52-9479-360E9772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spc="-5" dirty="0"/>
              <a:t>b</a:t>
            </a:r>
            <a:r>
              <a:rPr lang="en-US" dirty="0"/>
              <a:t>o</a:t>
            </a:r>
            <a:r>
              <a:rPr lang="en-US" spc="-5" dirty="0"/>
              <a:t>u</a:t>
            </a:r>
            <a:r>
              <a:rPr lang="en-US" dirty="0"/>
              <a:t>t	</a:t>
            </a:r>
            <a:r>
              <a:rPr lang="en-US" spc="-5" dirty="0"/>
              <a:t>G</a:t>
            </a:r>
            <a:r>
              <a:rPr lang="en-US" dirty="0"/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449899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A14938-C0ED-4682-98CE-E3366262B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vs. TFS</a:t>
            </a:r>
          </a:p>
          <a:p>
            <a:r>
              <a:rPr lang="en-US" dirty="0"/>
              <a:t>TFS is a centralized version while</a:t>
            </a:r>
          </a:p>
          <a:p>
            <a:r>
              <a:rPr lang="en-US" dirty="0"/>
              <a:t>Git is distributed as everyone has a full copy of the whole repo and its history.</a:t>
            </a:r>
          </a:p>
          <a:p>
            <a:endParaRPr lang="en-US" dirty="0"/>
          </a:p>
          <a:p>
            <a:r>
              <a:rPr lang="en-US" dirty="0"/>
              <a:t>TFS has its own language: Check-in/Check-out is a different concept.</a:t>
            </a:r>
          </a:p>
          <a:p>
            <a:endParaRPr lang="en-US" dirty="0"/>
          </a:p>
          <a:p>
            <a:r>
              <a:rPr lang="en-US" dirty="0"/>
              <a:t>TFS users “check-in” which invokes file locking whereas</a:t>
            </a:r>
          </a:p>
          <a:p>
            <a:r>
              <a:rPr lang="en-US" dirty="0"/>
              <a:t>Git users do commits based on distributed full versions with difference checking.</a:t>
            </a:r>
          </a:p>
          <a:p>
            <a:endParaRPr lang="en-US" dirty="0"/>
          </a:p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D8B23D-F535-486F-8AD0-51E1C656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F981-6C02-4233-BAB8-D493CFFA2F7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483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66D168-6128-4F25-82A4-E7555B547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189" y="869528"/>
            <a:ext cx="8615227" cy="3904072"/>
          </a:xfrm>
        </p:spPr>
        <p:txBody>
          <a:bodyPr/>
          <a:lstStyle/>
          <a:p>
            <a:r>
              <a:rPr lang="en-US" dirty="0"/>
              <a:t>TFS provides a “shelf” to hold local changes temporarily.</a:t>
            </a:r>
          </a:p>
          <a:p>
            <a:r>
              <a:rPr lang="en-US" dirty="0"/>
              <a:t>Git provides a stash area away from items being committed.</a:t>
            </a:r>
          </a:p>
          <a:p>
            <a:endParaRPr lang="en-US" dirty="0"/>
          </a:p>
          <a:p>
            <a:r>
              <a:rPr lang="en-US" dirty="0"/>
              <a:t>Shelve-sets in TFS are stored in the </a:t>
            </a:r>
            <a:r>
              <a:rPr lang="en-US" dirty="0" err="1"/>
              <a:t>centeral</a:t>
            </a:r>
            <a:r>
              <a:rPr lang="en-US" dirty="0"/>
              <a:t> server.</a:t>
            </a:r>
          </a:p>
          <a:p>
            <a:r>
              <a:rPr lang="en-US" dirty="0"/>
              <a:t>Stashed items in Git remain local machine.</a:t>
            </a:r>
          </a:p>
          <a:p>
            <a:endParaRPr lang="en-US" dirty="0"/>
          </a:p>
          <a:p>
            <a:r>
              <a:rPr lang="en-US" dirty="0"/>
              <a:t>TFS groups changes in sequentially numbered changesets.</a:t>
            </a:r>
          </a:p>
          <a:p>
            <a:r>
              <a:rPr lang="en-US" dirty="0"/>
              <a:t>Git assigns a 32-byte hash to each commit.</a:t>
            </a:r>
          </a:p>
          <a:p>
            <a:r>
              <a:rPr lang="en-US" dirty="0"/>
              <a:t>TFS branches creates a new folder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1A3333-E7DE-4A68-AA27-D803B7DCC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76E09-17B1-4D5E-964B-CF070713F8D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27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2BF599-C4C8-47C7-A390-47EFE522E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summarizes </a:t>
            </a:r>
            <a:r>
              <a:rPr lang="en-US" dirty="0"/>
              <a:t>the differences:</a:t>
            </a:r>
          </a:p>
          <a:p>
            <a:r>
              <a:rPr lang="en-US" dirty="0"/>
              <a:t>TFVC	Git</a:t>
            </a:r>
          </a:p>
          <a:p>
            <a:r>
              <a:rPr lang="en-US" dirty="0"/>
              <a:t>Check-In	Commit + Push</a:t>
            </a:r>
          </a:p>
          <a:p>
            <a:r>
              <a:rPr lang="en-US" dirty="0"/>
              <a:t>Get Latest Version	Pull</a:t>
            </a:r>
          </a:p>
          <a:p>
            <a:r>
              <a:rPr lang="en-US" dirty="0"/>
              <a:t>‘Map Local Path’	Clone</a:t>
            </a:r>
          </a:p>
          <a:p>
            <a:r>
              <a:rPr lang="en-US" dirty="0"/>
              <a:t>Shelve	Stash (only local though)</a:t>
            </a:r>
          </a:p>
          <a:p>
            <a:r>
              <a:rPr lang="en-US" dirty="0"/>
              <a:t>Label	Tag</a:t>
            </a:r>
          </a:p>
          <a:p>
            <a:r>
              <a:rPr lang="en-US" dirty="0"/>
              <a:t>‘Compare Local to Server’	Fetch</a:t>
            </a:r>
          </a:p>
          <a:p>
            <a:r>
              <a:rPr lang="en-US" dirty="0" err="1"/>
              <a:t>Checkin</a:t>
            </a:r>
            <a:r>
              <a:rPr lang="en-US" dirty="0"/>
              <a:t> and get Latest	Sync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A09C09-66A6-454A-8403-FE4F5881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C9432-DE23-4460-AF13-89AC9DD6B8B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331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52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01FDAF-4D8B-45BD-9DBA-E9E59D2EA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8450" indent="-285750">
              <a:lnSpc>
                <a:spcPct val="100000"/>
              </a:lnSpc>
              <a:spcBef>
                <a:spcPts val="585"/>
              </a:spcBef>
              <a:buFont typeface="Arial" panose="020B0604020202020204" pitchFamily="34" charset="0"/>
              <a:buChar char="•"/>
              <a:tabLst>
                <a:tab pos="244475" algn="l"/>
              </a:tabLst>
            </a:pPr>
            <a:r>
              <a:rPr lang="en-US" spc="-5" dirty="0">
                <a:latin typeface="Tahoma"/>
                <a:cs typeface="Tahoma"/>
              </a:rPr>
              <a:t>Git website:</a:t>
            </a:r>
            <a:r>
              <a:rPr lang="en-US" spc="5" dirty="0">
                <a:solidFill>
                  <a:srgbClr val="009999"/>
                </a:solidFill>
                <a:latin typeface="Tahoma"/>
                <a:cs typeface="Tahoma"/>
              </a:rPr>
              <a:t> </a:t>
            </a:r>
            <a:r>
              <a:rPr lang="en-US" u="heavy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2"/>
              </a:rPr>
              <a:t>http://git-scm.com/</a:t>
            </a:r>
            <a:endParaRPr lang="en-US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  <a:tab pos="3666490" algn="l"/>
              </a:tabLst>
            </a:pPr>
            <a:r>
              <a:rPr lang="en-US" dirty="0">
                <a:latin typeface="Tahoma"/>
                <a:cs typeface="Tahoma"/>
              </a:rPr>
              <a:t>Free</a:t>
            </a:r>
            <a:r>
              <a:rPr lang="en-US" spc="10" dirty="0">
                <a:latin typeface="Tahoma"/>
                <a:cs typeface="Tahoma"/>
              </a:rPr>
              <a:t> </a:t>
            </a:r>
            <a:r>
              <a:rPr lang="en-US" spc="-5" dirty="0">
                <a:latin typeface="Tahoma"/>
                <a:cs typeface="Tahoma"/>
              </a:rPr>
              <a:t>on-line</a:t>
            </a:r>
            <a:r>
              <a:rPr lang="en-US" spc="15" dirty="0">
                <a:latin typeface="Tahoma"/>
                <a:cs typeface="Tahoma"/>
              </a:rPr>
              <a:t> </a:t>
            </a:r>
            <a:r>
              <a:rPr lang="en-US" spc="-5" dirty="0">
                <a:latin typeface="Tahoma"/>
                <a:cs typeface="Tahoma"/>
              </a:rPr>
              <a:t>book:	</a:t>
            </a:r>
            <a:r>
              <a:rPr lang="en-US" u="sng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3"/>
              </a:rPr>
              <a:t>http://git-scm.com/book</a:t>
            </a:r>
            <a:endParaRPr lang="en-US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  <a:tab pos="3666490" algn="l"/>
              </a:tabLst>
            </a:pPr>
            <a:r>
              <a:rPr lang="en-US" dirty="0">
                <a:latin typeface="Tahoma"/>
                <a:cs typeface="Tahoma"/>
              </a:rPr>
              <a:t>Reference </a:t>
            </a:r>
            <a:r>
              <a:rPr lang="en-US" spc="-5" dirty="0">
                <a:latin typeface="Tahoma"/>
                <a:cs typeface="Tahoma"/>
              </a:rPr>
              <a:t>page</a:t>
            </a:r>
            <a:r>
              <a:rPr lang="en-US" dirty="0">
                <a:latin typeface="Tahoma"/>
                <a:cs typeface="Tahoma"/>
              </a:rPr>
              <a:t> for</a:t>
            </a:r>
            <a:r>
              <a:rPr lang="en-US" spc="5" dirty="0">
                <a:latin typeface="Tahoma"/>
                <a:cs typeface="Tahoma"/>
              </a:rPr>
              <a:t> </a:t>
            </a:r>
            <a:r>
              <a:rPr lang="en-US" dirty="0">
                <a:latin typeface="Tahoma"/>
                <a:cs typeface="Tahoma"/>
              </a:rPr>
              <a:t>Git:	</a:t>
            </a:r>
            <a:r>
              <a:rPr lang="en-US" u="sng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4"/>
              </a:rPr>
              <a:t>http://gitref.org/index.html</a:t>
            </a:r>
            <a:endParaRPr lang="en-US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560"/>
              </a:spcBef>
              <a:buChar char="–"/>
              <a:tabLst>
                <a:tab pos="635000" algn="l"/>
              </a:tabLst>
            </a:pPr>
            <a:r>
              <a:rPr lang="en-US" dirty="0">
                <a:latin typeface="Tahoma"/>
                <a:cs typeface="Tahoma"/>
              </a:rPr>
              <a:t>Git </a:t>
            </a:r>
            <a:r>
              <a:rPr lang="en-US" spc="-5" dirty="0">
                <a:latin typeface="Tahoma"/>
                <a:cs typeface="Tahoma"/>
              </a:rPr>
              <a:t>tutorial:</a:t>
            </a:r>
            <a:r>
              <a:rPr lang="en-US" spc="15" dirty="0">
                <a:solidFill>
                  <a:srgbClr val="009999"/>
                </a:solidFill>
                <a:latin typeface="Tahoma"/>
                <a:cs typeface="Tahoma"/>
              </a:rPr>
              <a:t> </a:t>
            </a:r>
            <a:r>
              <a:rPr lang="en-US" u="sng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5"/>
              </a:rPr>
              <a:t>http://schacon.github.com/git/gittutorial.html</a:t>
            </a:r>
            <a:endParaRPr lang="en-US" dirty="0">
              <a:latin typeface="Tahoma"/>
              <a:cs typeface="Tahoma"/>
            </a:endParaRPr>
          </a:p>
          <a:p>
            <a:pPr marL="635000" lvl="1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635000" algn="l"/>
              </a:tabLst>
            </a:pPr>
            <a:r>
              <a:rPr lang="en-US" dirty="0">
                <a:latin typeface="Tahoma"/>
                <a:cs typeface="Tahoma"/>
              </a:rPr>
              <a:t>Git for </a:t>
            </a:r>
            <a:r>
              <a:rPr lang="en-US" spc="-5" dirty="0">
                <a:latin typeface="Tahoma"/>
                <a:cs typeface="Tahoma"/>
              </a:rPr>
              <a:t>Computer Scientists:</a:t>
            </a:r>
            <a:endParaRPr lang="en-US" dirty="0">
              <a:latin typeface="Tahoma"/>
              <a:cs typeface="Tahoma"/>
            </a:endParaRPr>
          </a:p>
          <a:p>
            <a:pPr marL="923925" lvl="2" indent="-174625">
              <a:lnSpc>
                <a:spcPct val="100000"/>
              </a:lnSpc>
              <a:spcBef>
                <a:spcPts val="509"/>
              </a:spcBef>
              <a:buClr>
                <a:srgbClr val="000000"/>
              </a:buClr>
              <a:buChar char="•"/>
              <a:tabLst>
                <a:tab pos="923925" algn="l"/>
              </a:tabLst>
            </a:pPr>
            <a:r>
              <a:rPr lang="en-US" u="sng" spc="-5" dirty="0">
                <a:solidFill>
                  <a:srgbClr val="009999"/>
                </a:solidFill>
                <a:uFill>
                  <a:solidFill>
                    <a:srgbClr val="00A8A9"/>
                  </a:solidFill>
                </a:uFill>
                <a:latin typeface="Tahoma"/>
                <a:cs typeface="Tahoma"/>
                <a:hlinkClick r:id="rId6"/>
              </a:rPr>
              <a:t>http://eagain.net/articles/git-for-computer-scientists/</a:t>
            </a:r>
            <a:endParaRPr lang="en-US" dirty="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Font typeface="Tahoma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244475" algn="l"/>
              </a:tabLst>
            </a:pPr>
            <a:r>
              <a:rPr lang="en-US" dirty="0">
                <a:latin typeface="Tahoma"/>
                <a:cs typeface="Tahoma"/>
              </a:rPr>
              <a:t>At </a:t>
            </a:r>
            <a:r>
              <a:rPr lang="en-US" spc="-5" dirty="0">
                <a:latin typeface="Tahoma"/>
                <a:cs typeface="Tahoma"/>
              </a:rPr>
              <a:t>command line: </a:t>
            </a:r>
            <a:r>
              <a:rPr lang="en-US" i="1" spc="-30" dirty="0">
                <a:latin typeface="Tahoma"/>
                <a:cs typeface="Tahoma"/>
              </a:rPr>
              <a:t>(where verb </a:t>
            </a:r>
            <a:r>
              <a:rPr lang="en-US" i="1" spc="-40" dirty="0">
                <a:latin typeface="Tahoma"/>
                <a:cs typeface="Tahoma"/>
              </a:rPr>
              <a:t>= </a:t>
            </a:r>
            <a:r>
              <a:rPr lang="en-US" i="1" spc="-25" dirty="0">
                <a:latin typeface="Tahoma"/>
                <a:cs typeface="Tahoma"/>
              </a:rPr>
              <a:t>config, </a:t>
            </a:r>
            <a:r>
              <a:rPr lang="en-US" i="1" spc="-30" dirty="0">
                <a:latin typeface="Tahoma"/>
                <a:cs typeface="Tahoma"/>
              </a:rPr>
              <a:t>add, commit,</a:t>
            </a:r>
            <a:r>
              <a:rPr lang="en-US" i="1" spc="114" dirty="0">
                <a:latin typeface="Tahoma"/>
                <a:cs typeface="Tahoma"/>
              </a:rPr>
              <a:t> </a:t>
            </a:r>
            <a:r>
              <a:rPr lang="en-US" i="1" spc="-25" dirty="0">
                <a:latin typeface="Tahoma"/>
                <a:cs typeface="Tahoma"/>
              </a:rPr>
              <a:t>etc.)</a:t>
            </a:r>
            <a:endParaRPr lang="en-US" dirty="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464"/>
              </a:spcBef>
            </a:pPr>
            <a:r>
              <a:rPr lang="en-US" dirty="0">
                <a:latin typeface="Courier New"/>
                <a:cs typeface="Courier New"/>
              </a:rPr>
              <a:t>– </a:t>
            </a:r>
            <a:r>
              <a:rPr lang="en-US" spc="-5" dirty="0">
                <a:latin typeface="Courier New"/>
                <a:cs typeface="Courier New"/>
              </a:rPr>
              <a:t>git help</a:t>
            </a:r>
            <a:r>
              <a:rPr lang="en-US" spc="-455" dirty="0">
                <a:latin typeface="Courier New"/>
                <a:cs typeface="Courier New"/>
              </a:rPr>
              <a:t> </a:t>
            </a:r>
            <a:r>
              <a:rPr lang="en-US" i="1" spc="-5" dirty="0">
                <a:latin typeface="Courier New"/>
                <a:cs typeface="Courier New"/>
              </a:rPr>
              <a:t>verb</a:t>
            </a:r>
            <a:endParaRPr lang="en-US" dirty="0">
              <a:latin typeface="Courier New"/>
              <a:cs typeface="Courier New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51B549-0839-4F43-AE0C-438B92B9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Installing/learning</a:t>
            </a:r>
            <a:r>
              <a:rPr lang="en-US" spc="-45" dirty="0"/>
              <a:t> </a:t>
            </a:r>
            <a:r>
              <a:rPr lang="en-US" spc="-5" dirty="0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36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462E60-5395-4924-B6D9-EF5333AFA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8450" marR="886460" indent="-285750">
              <a:lnSpc>
                <a:spcPct val="99000"/>
              </a:lnSpc>
              <a:spcBef>
                <a:spcPts val="125"/>
              </a:spcBef>
              <a:buFont typeface="Arial" panose="020B0604020202020204" pitchFamily="34" charset="0"/>
              <a:buChar char="•"/>
              <a:tabLst>
                <a:tab pos="244475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In Subversion, CVS,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Perforce,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etc.  A central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server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repository (repo)  holds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"official copy"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of the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 code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marR="1703070" lvl="1" indent="-279400">
              <a:lnSpc>
                <a:spcPct val="101200"/>
              </a:lnSpc>
              <a:spcBef>
                <a:spcPts val="520"/>
              </a:spcBef>
              <a:buChar char="–"/>
              <a:tabLst>
                <a:tab pos="635000" algn="l"/>
              </a:tabLs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server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maintains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en-US" spc="-4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sole  version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history of the</a:t>
            </a:r>
            <a:r>
              <a:rPr lang="en-US" spc="-2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repo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98450" marR="2031364" indent="-285750">
              <a:lnSpc>
                <a:spcPct val="101499"/>
              </a:lnSpc>
              <a:spcBef>
                <a:spcPts val="2190"/>
              </a:spcBef>
              <a:buFont typeface="Arial" panose="020B0604020202020204" pitchFamily="34" charset="0"/>
              <a:buChar char="•"/>
              <a:tabLst>
                <a:tab pos="244475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You make "checkouts"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of it  to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your local</a:t>
            </a:r>
            <a:r>
              <a:rPr lang="en-US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copy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55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you make local</a:t>
            </a:r>
            <a:r>
              <a:rPr lang="en-US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modifications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459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your changes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are not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versioned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98450" marR="1797050" indent="-285750">
              <a:lnSpc>
                <a:spcPct val="101499"/>
              </a:lnSpc>
              <a:spcBef>
                <a:spcPts val="2265"/>
              </a:spcBef>
              <a:buFont typeface="Arial" panose="020B0604020202020204" pitchFamily="34" charset="0"/>
              <a:buChar char="•"/>
              <a:tabLst>
                <a:tab pos="244475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When you're done, </a:t>
            </a:r>
            <a:r>
              <a:rPr lang="en-US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you 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"check in" back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the</a:t>
            </a:r>
            <a:r>
              <a:rPr lang="en-US" spc="-3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server</a:t>
            </a:r>
          </a:p>
          <a:p>
            <a:pPr marL="635000" lvl="1" indent="-279400">
              <a:lnSpc>
                <a:spcPct val="100000"/>
              </a:lnSpc>
              <a:spcBef>
                <a:spcPts val="545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your </a:t>
            </a:r>
            <a:r>
              <a:rPr lang="en-US" spc="-5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checkin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 increments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repo's</a:t>
            </a:r>
            <a:r>
              <a:rPr lang="en-US" spc="3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version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0BA519-D6B6-4189-B52B-1575B477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" dirty="0"/>
              <a:t>Centralized</a:t>
            </a:r>
            <a:r>
              <a:rPr lang="en-US" spc="-75" dirty="0"/>
              <a:t> </a:t>
            </a:r>
            <a:r>
              <a:rPr lang="en-US" dirty="0"/>
              <a:t>VCS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97DD929A-9011-4A78-A98B-82E3D217F2A8}"/>
              </a:ext>
            </a:extLst>
          </p:cNvPr>
          <p:cNvSpPr/>
          <p:nvPr/>
        </p:nvSpPr>
        <p:spPr>
          <a:xfrm>
            <a:off x="5884432" y="1333948"/>
            <a:ext cx="2988984" cy="2672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782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881627-90A3-4584-8C5B-A95CD2DFC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86" y="709208"/>
            <a:ext cx="8615227" cy="3725083"/>
          </a:xfrm>
        </p:spPr>
        <p:txBody>
          <a:bodyPr/>
          <a:lstStyle/>
          <a:p>
            <a:pPr marL="298450" marR="2155190" indent="-285750">
              <a:lnSpc>
                <a:spcPts val="2800"/>
              </a:lnSpc>
              <a:spcBef>
                <a:spcPts val="260"/>
              </a:spcBef>
              <a:buFont typeface="Arial" panose="020B0604020202020204" pitchFamily="34" charset="0"/>
              <a:buChar char="•"/>
              <a:tabLst>
                <a:tab pos="244475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In git, mercurial, etc., you don't "checkout" 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from a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central repo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465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you "clone"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it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and "pull" changes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from</a:t>
            </a:r>
            <a:r>
              <a:rPr lang="en-US"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it</a:t>
            </a:r>
          </a:p>
          <a:p>
            <a:pPr marL="298450" marR="3270885" indent="-285750">
              <a:lnSpc>
                <a:spcPct val="101499"/>
              </a:lnSpc>
              <a:spcBef>
                <a:spcPts val="2265"/>
              </a:spcBef>
              <a:buFont typeface="Arial" panose="020B0604020202020204" pitchFamily="34" charset="0"/>
              <a:buChar char="•"/>
              <a:tabLst>
                <a:tab pos="244475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Your local repo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is a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complete copy 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of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everything on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remote</a:t>
            </a:r>
            <a:r>
              <a:rPr lang="en-US" spc="-4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server</a:t>
            </a: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yours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is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"just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as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good"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as</a:t>
            </a:r>
            <a:r>
              <a:rPr lang="en-US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theirs</a:t>
            </a:r>
          </a:p>
          <a:p>
            <a:pPr marL="298450" indent="-285750">
              <a:lnSpc>
                <a:spcPct val="100000"/>
              </a:lnSpc>
              <a:spcBef>
                <a:spcPts val="2305"/>
              </a:spcBef>
              <a:buFont typeface="Arial" panose="020B0604020202020204" pitchFamily="34" charset="0"/>
              <a:buChar char="•"/>
              <a:tabLst>
                <a:tab pos="244475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Many operations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are</a:t>
            </a:r>
            <a:r>
              <a:rPr lang="en-US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local: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525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check in/out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from </a:t>
            </a:r>
            <a:r>
              <a:rPr lang="en-US" i="1" spc="-25" dirty="0">
                <a:latin typeface="Calibri Light" panose="020F0302020204030204" pitchFamily="34" charset="0"/>
                <a:cs typeface="Calibri Light" panose="020F0302020204030204" pitchFamily="34" charset="0"/>
              </a:rPr>
              <a:t>local</a:t>
            </a:r>
            <a:r>
              <a:rPr lang="en-US" i="1" spc="-1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repo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50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 changes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lang="en-US" i="1" spc="-25" dirty="0">
                <a:latin typeface="Calibri Light" panose="020F0302020204030204" pitchFamily="34" charset="0"/>
                <a:cs typeface="Calibri Light" panose="020F0302020204030204" pitchFamily="34" charset="0"/>
              </a:rPr>
              <a:t>local</a:t>
            </a:r>
            <a:r>
              <a:rPr lang="en-US" i="1" spc="-1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repo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45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local repo keeps version</a:t>
            </a:r>
            <a:r>
              <a:rPr lang="en-US" spc="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history</a:t>
            </a:r>
          </a:p>
          <a:p>
            <a:pPr marL="298450" indent="-285750">
              <a:lnSpc>
                <a:spcPct val="100000"/>
              </a:lnSpc>
              <a:spcBef>
                <a:spcPts val="2305"/>
              </a:spcBef>
              <a:buFont typeface="Arial" panose="020B0604020202020204" pitchFamily="34" charset="0"/>
              <a:buChar char="•"/>
              <a:tabLst>
                <a:tab pos="244475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When you're ready, you can "push" changes back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lang="en-US" spc="6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server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895164-FC68-40D0-930C-A1F56743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Distributed </a:t>
            </a:r>
            <a:r>
              <a:rPr lang="en-US" dirty="0"/>
              <a:t>VCS</a:t>
            </a:r>
            <a:r>
              <a:rPr lang="en-US" spc="-60" dirty="0"/>
              <a:t> </a:t>
            </a:r>
            <a:r>
              <a:rPr lang="en-US" spc="-5" dirty="0"/>
              <a:t>(Git)</a:t>
            </a:r>
            <a:endParaRPr lang="en-US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DB86AF9D-DEC1-4E67-9394-EB9A8E5C4ED5}"/>
              </a:ext>
            </a:extLst>
          </p:cNvPr>
          <p:cNvSpPr/>
          <p:nvPr/>
        </p:nvSpPr>
        <p:spPr>
          <a:xfrm>
            <a:off x="5895191" y="709208"/>
            <a:ext cx="2795270" cy="3411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100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A8840D-F66B-4EBA-B158-E4D5A3180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87" y="800373"/>
            <a:ext cx="4415190" cy="3725083"/>
          </a:xfrm>
        </p:spPr>
        <p:txBody>
          <a:bodyPr/>
          <a:lstStyle/>
          <a:p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Centralized VCS like Subversion  track version data on each  individual file.</a:t>
            </a:r>
          </a:p>
          <a:p>
            <a:pPr marL="0" indent="0">
              <a:buNone/>
            </a:pPr>
            <a:endParaRPr lang="en-US" spc="-5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pc="-5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spc="-5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98450" marR="195580" indent="-285750">
              <a:lnSpc>
                <a:spcPts val="2820"/>
              </a:lnSpc>
              <a:spcBef>
                <a:spcPts val="240"/>
              </a:spcBef>
              <a:buFont typeface="Wingdings" panose="05000000000000000000" pitchFamily="2" charset="2"/>
              <a:buChar char="§"/>
              <a:tabLst>
                <a:tab pos="244475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 Git keeps "snapshots" of the  entire state of the project.</a:t>
            </a:r>
          </a:p>
          <a:p>
            <a:pPr marL="635000" marR="245110" lvl="1" indent="-279400">
              <a:lnSpc>
                <a:spcPct val="99800"/>
              </a:lnSpc>
              <a:spcBef>
                <a:spcPts val="475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Each </a:t>
            </a:r>
            <a:r>
              <a:rPr lang="en-US" spc="-5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checkin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 version of the  overall code has a copy of  each file in it.</a:t>
            </a:r>
          </a:p>
          <a:p>
            <a:pPr marL="635000" marR="5080" lvl="1" indent="-279400">
              <a:lnSpc>
                <a:spcPct val="101200"/>
              </a:lnSpc>
              <a:spcBef>
                <a:spcPts val="455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Some files change on a given  </a:t>
            </a:r>
            <a:r>
              <a:rPr lang="en-US" spc="-5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checkin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, some do not.</a:t>
            </a:r>
          </a:p>
          <a:p>
            <a:pPr marL="635000" lvl="1" indent="-279400">
              <a:lnSpc>
                <a:spcPct val="100000"/>
              </a:lnSpc>
              <a:spcBef>
                <a:spcPts val="49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More redundancy, but faster.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BDFDD3-842C-4D94-BD7F-8C4DD9A25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Git snapshots</a:t>
            </a:r>
            <a:endParaRPr lang="en-US" dirty="0"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ADED9B4D-EB7A-4A47-BD2D-6C91A00BB615}"/>
              </a:ext>
            </a:extLst>
          </p:cNvPr>
          <p:cNvSpPr txBox="1"/>
          <p:nvPr/>
        </p:nvSpPr>
        <p:spPr>
          <a:xfrm>
            <a:off x="6219375" y="562901"/>
            <a:ext cx="1169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Subversion</a:t>
            </a: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6501CFD5-863E-4A1D-A7B7-263F73B3C122}"/>
              </a:ext>
            </a:extLst>
          </p:cNvPr>
          <p:cNvSpPr/>
          <p:nvPr/>
        </p:nvSpPr>
        <p:spPr>
          <a:xfrm>
            <a:off x="5454125" y="947622"/>
            <a:ext cx="2700169" cy="1119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9C37CA06-B338-44E4-A6CF-5D76FB7DFF66}"/>
              </a:ext>
            </a:extLst>
          </p:cNvPr>
          <p:cNvSpPr txBox="1"/>
          <p:nvPr/>
        </p:nvSpPr>
        <p:spPr>
          <a:xfrm>
            <a:off x="6645141" y="2290032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Git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35081054-0D61-4B22-A190-1A512C12D2E0}"/>
              </a:ext>
            </a:extLst>
          </p:cNvPr>
          <p:cNvSpPr/>
          <p:nvPr/>
        </p:nvSpPr>
        <p:spPr>
          <a:xfrm>
            <a:off x="5593992" y="2678653"/>
            <a:ext cx="2700169" cy="1344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751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CE264D-4395-46B6-9E1D-7036671C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</a:t>
            </a:r>
            <a:r>
              <a:rPr lang="en-US" spc="-5" dirty="0"/>
              <a:t>ca</a:t>
            </a:r>
            <a:r>
              <a:rPr lang="en-US" dirty="0"/>
              <a:t>l git </a:t>
            </a:r>
            <a:r>
              <a:rPr lang="en-US" spc="-5" dirty="0"/>
              <a:t>a</a:t>
            </a:r>
            <a:r>
              <a:rPr lang="en-US" dirty="0"/>
              <a:t>r</a:t>
            </a:r>
            <a:r>
              <a:rPr lang="en-US" spc="-5" dirty="0"/>
              <a:t>ea</a:t>
            </a:r>
            <a:r>
              <a:rPr lang="en-US" dirty="0"/>
              <a:t>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4647652-8BED-4150-9F5D-A89C7B7A2318}"/>
              </a:ext>
            </a:extLst>
          </p:cNvPr>
          <p:cNvSpPr txBox="1"/>
          <p:nvPr/>
        </p:nvSpPr>
        <p:spPr>
          <a:xfrm>
            <a:off x="620396" y="625148"/>
            <a:ext cx="3951604" cy="2054152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1300" marR="342265" indent="-228600" algn="l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sz="1600" spc="-5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your local copy on git,  files can be:</a:t>
            </a:r>
            <a:endParaRPr sz="1600" dirty="0">
              <a:solidFill>
                <a:schemeClr val="bg2">
                  <a:lumMod val="1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 algn="l">
              <a:lnSpc>
                <a:spcPct val="100000"/>
              </a:lnSpc>
              <a:spcBef>
                <a:spcPts val="465"/>
              </a:spcBef>
              <a:buChar char="–"/>
              <a:tabLst>
                <a:tab pos="635000" algn="l"/>
              </a:tabLst>
            </a:pPr>
            <a:r>
              <a:rPr sz="1600" spc="-5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 your local</a:t>
            </a:r>
            <a:r>
              <a:rPr sz="1600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5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repo</a:t>
            </a:r>
            <a:endParaRPr sz="1600" dirty="0">
              <a:solidFill>
                <a:schemeClr val="bg2">
                  <a:lumMod val="1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23925" lvl="2" indent="-174625" algn="l">
              <a:lnSpc>
                <a:spcPct val="100000"/>
              </a:lnSpc>
              <a:spcBef>
                <a:spcPts val="515"/>
              </a:spcBef>
              <a:buChar char="•"/>
              <a:tabLst>
                <a:tab pos="923925" algn="l"/>
              </a:tabLst>
            </a:pPr>
            <a:r>
              <a:rPr sz="1600" spc="-5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(committed)</a:t>
            </a:r>
            <a:endParaRPr sz="1600" dirty="0">
              <a:solidFill>
                <a:schemeClr val="bg2">
                  <a:lumMod val="1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 algn="l">
              <a:lnSpc>
                <a:spcPct val="100000"/>
              </a:lnSpc>
              <a:spcBef>
                <a:spcPts val="35"/>
              </a:spcBef>
              <a:buFont typeface="Tahoma"/>
              <a:buChar char="•"/>
            </a:pPr>
            <a:endParaRPr sz="1600" dirty="0">
              <a:solidFill>
                <a:schemeClr val="bg2">
                  <a:lumMod val="1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marR="5080" lvl="1" indent="-279400" algn="l">
              <a:lnSpc>
                <a:spcPct val="101200"/>
              </a:lnSpc>
              <a:spcBef>
                <a:spcPts val="5"/>
              </a:spcBef>
              <a:buChar char="–"/>
              <a:tabLst>
                <a:tab pos="635000" algn="l"/>
              </a:tabLst>
            </a:pPr>
            <a:r>
              <a:rPr sz="1600" spc="-5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Checked out and modified,  but </a:t>
            </a:r>
            <a:r>
              <a:rPr sz="1600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not </a:t>
            </a:r>
            <a:r>
              <a:rPr sz="1600" spc="-5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yet</a:t>
            </a:r>
            <a:r>
              <a:rPr sz="1600" spc="-10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1600" spc="-5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committed</a:t>
            </a:r>
            <a:endParaRPr sz="1600" dirty="0">
              <a:solidFill>
                <a:schemeClr val="bg2">
                  <a:lumMod val="1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23925" lvl="2" indent="-174625" algn="l">
              <a:lnSpc>
                <a:spcPct val="100000"/>
              </a:lnSpc>
              <a:spcBef>
                <a:spcPts val="439"/>
              </a:spcBef>
              <a:buChar char="•"/>
              <a:tabLst>
                <a:tab pos="923925" algn="l"/>
              </a:tabLst>
            </a:pPr>
            <a:r>
              <a:rPr sz="1600" spc="-5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(working copy)</a:t>
            </a:r>
            <a:endParaRPr sz="1600" dirty="0">
              <a:solidFill>
                <a:schemeClr val="bg2">
                  <a:lumMod val="1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C17AB1C-7029-43A8-8D49-19418E3308F9}"/>
              </a:ext>
            </a:extLst>
          </p:cNvPr>
          <p:cNvSpPr txBox="1"/>
          <p:nvPr/>
        </p:nvSpPr>
        <p:spPr>
          <a:xfrm>
            <a:off x="795495" y="2867182"/>
            <a:ext cx="3034665" cy="1046248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92100" marR="481330" indent="-279400">
              <a:lnSpc>
                <a:spcPct val="101200"/>
              </a:lnSpc>
              <a:spcBef>
                <a:spcPts val="65"/>
              </a:spcBef>
              <a:buChar char="–"/>
              <a:tabLst>
                <a:tab pos="292100" algn="l"/>
              </a:tabLst>
            </a:pPr>
            <a:r>
              <a:rPr sz="1600" spc="-5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Or, in-between, in  a "staging" area</a:t>
            </a:r>
          </a:p>
          <a:p>
            <a:pPr marL="584200" marR="5080" lvl="1" indent="-177800">
              <a:lnSpc>
                <a:spcPct val="100800"/>
              </a:lnSpc>
              <a:spcBef>
                <a:spcPts val="425"/>
              </a:spcBef>
              <a:buChar char="•"/>
              <a:tabLst>
                <a:tab pos="581025" algn="l"/>
              </a:tabLst>
            </a:pPr>
            <a:r>
              <a:rPr sz="1600" spc="-5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Staged files are ready  to be committed.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39DCE60-3B74-4955-A9F4-C4E059865798}"/>
              </a:ext>
            </a:extLst>
          </p:cNvPr>
          <p:cNvSpPr txBox="1"/>
          <p:nvPr/>
        </p:nvSpPr>
        <p:spPr>
          <a:xfrm>
            <a:off x="795495" y="4012602"/>
            <a:ext cx="54146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74625" algn="l">
              <a:lnSpc>
                <a:spcPct val="100000"/>
              </a:lnSpc>
              <a:spcBef>
                <a:spcPts val="100"/>
              </a:spcBef>
              <a:buChar char="•"/>
              <a:tabLst>
                <a:tab pos="187325" algn="l"/>
              </a:tabLst>
            </a:pPr>
            <a:r>
              <a:rPr sz="1600" spc="-5" dirty="0">
                <a:solidFill>
                  <a:schemeClr val="bg2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commit saves a snapshot of all staged state.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14BE031-036E-439D-8590-2B1B549F4BF6}"/>
              </a:ext>
            </a:extLst>
          </p:cNvPr>
          <p:cNvSpPr/>
          <p:nvPr/>
        </p:nvSpPr>
        <p:spPr>
          <a:xfrm>
            <a:off x="4991861" y="432787"/>
            <a:ext cx="3652818" cy="3328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292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5D2A1E-E001-4ABC-8412-CD8E7E9A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Basic Git workflow</a:t>
            </a:r>
            <a:endParaRPr lang="en-US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C53E473-6523-4924-85BF-38D9D9A1D78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64386" y="709208"/>
            <a:ext cx="8615227" cy="1417952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95"/>
              </a:spcBef>
              <a:buFont typeface="Tahoma"/>
              <a:buChar char="•"/>
              <a:tabLst>
                <a:tab pos="244475" algn="l"/>
              </a:tabLst>
            </a:pPr>
            <a:r>
              <a:rPr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Modify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files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in your working</a:t>
            </a:r>
            <a:r>
              <a:rPr spc="1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directory.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495"/>
              </a:spcBef>
              <a:buFont typeface="Tahoma"/>
              <a:buChar char="•"/>
              <a:tabLst>
                <a:tab pos="244475" algn="l"/>
              </a:tabLst>
            </a:pPr>
            <a:r>
              <a:rPr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Stage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files,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adding snapshots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of them to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your staging</a:t>
            </a:r>
            <a:r>
              <a:rPr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area.</a:t>
            </a:r>
          </a:p>
          <a:p>
            <a:pPr marL="241300" marR="5080" indent="-228600">
              <a:lnSpc>
                <a:spcPts val="2820"/>
              </a:lnSpc>
              <a:spcBef>
                <a:spcPts val="765"/>
              </a:spcBef>
              <a:buFont typeface="Tahoma"/>
              <a:buChar char="•"/>
              <a:tabLst>
                <a:tab pos="244475" algn="l"/>
              </a:tabLst>
            </a:pPr>
            <a:r>
              <a:rPr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, which takes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the files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in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staging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area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stores  that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snapshot permanently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your </a:t>
            </a:r>
            <a:r>
              <a:rPr dirty="0">
                <a:latin typeface="Calibri Light" panose="020F0302020204030204" pitchFamily="34" charset="0"/>
                <a:cs typeface="Calibri Light" panose="020F0302020204030204" pitchFamily="34" charset="0"/>
              </a:rPr>
              <a:t>Git</a:t>
            </a:r>
            <a:r>
              <a:rPr spc="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directory.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7A85E5E-A63D-4D08-BDEF-E250AFEFE4BF}"/>
              </a:ext>
            </a:extLst>
          </p:cNvPr>
          <p:cNvSpPr/>
          <p:nvPr/>
        </p:nvSpPr>
        <p:spPr>
          <a:xfrm>
            <a:off x="2205318" y="2127160"/>
            <a:ext cx="3754418" cy="2466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451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D09E7D-394C-4D61-9532-7D3F8F888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8" y="795270"/>
            <a:ext cx="8615227" cy="3725083"/>
          </a:xfrm>
        </p:spPr>
        <p:txBody>
          <a:bodyPr/>
          <a:lstStyle/>
          <a:p>
            <a:pPr marL="241300" marR="5080" indent="-228600">
              <a:lnSpc>
                <a:spcPts val="2800"/>
              </a:lnSpc>
              <a:spcBef>
                <a:spcPts val="260"/>
              </a:spcBef>
              <a:buChar char="•"/>
              <a:tabLst>
                <a:tab pos="244475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In Subversion each modification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the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central repo increments 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version #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of the overall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repo.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marR="403225" lvl="1" indent="-279400">
              <a:lnSpc>
                <a:spcPct val="99800"/>
              </a:lnSpc>
              <a:spcBef>
                <a:spcPts val="470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In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Git,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each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user has their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own copy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of the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repo, and commits  changes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their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local copy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of the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repo before pushing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the 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central server.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marR="656590" lvl="1" indent="-279400">
              <a:lnSpc>
                <a:spcPts val="2570"/>
              </a:lnSpc>
              <a:spcBef>
                <a:spcPts val="735"/>
              </a:spcBef>
              <a:buChar char="–"/>
              <a:tabLst>
                <a:tab pos="635000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So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Git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generates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unique 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SHA-1 </a:t>
            </a:r>
            <a:r>
              <a:rPr lang="en-US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hash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(40 character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string  of hex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digits)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for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every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515"/>
              </a:spcBef>
              <a:buChar char="–"/>
              <a:tabLst>
                <a:tab pos="635000" algn="l"/>
              </a:tabLs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Refers to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commits by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this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ID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rather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than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version</a:t>
            </a:r>
            <a:r>
              <a:rPr lang="en-US" spc="2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number.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Tahoma"/>
              <a:buChar char="–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35000" lvl="1" indent="-279400">
              <a:lnSpc>
                <a:spcPct val="100000"/>
              </a:lnSpc>
              <a:spcBef>
                <a:spcPts val="5"/>
              </a:spcBef>
              <a:buChar char="–"/>
              <a:tabLst>
                <a:tab pos="635000" algn="l"/>
              </a:tabLst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Often we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only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see the first 7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characters: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23925" lvl="2" indent="-174625">
              <a:lnSpc>
                <a:spcPct val="100000"/>
              </a:lnSpc>
              <a:spcBef>
                <a:spcPts val="509"/>
              </a:spcBef>
              <a:buChar char="•"/>
              <a:tabLst>
                <a:tab pos="923925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1677b2d Edited first line of</a:t>
            </a:r>
            <a:r>
              <a:rPr lang="en-US" spc="-2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readme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23925" lvl="2" indent="-174625">
              <a:lnSpc>
                <a:spcPct val="100000"/>
              </a:lnSpc>
              <a:spcBef>
                <a:spcPts val="400"/>
              </a:spcBef>
              <a:buChar char="•"/>
              <a:tabLst>
                <a:tab pos="923925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258efa7 Added line to</a:t>
            </a:r>
            <a:r>
              <a:rPr lang="en-US" spc="-2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readme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23925" lvl="2" indent="-174625">
              <a:lnSpc>
                <a:spcPct val="100000"/>
              </a:lnSpc>
              <a:spcBef>
                <a:spcPts val="500"/>
              </a:spcBef>
              <a:buChar char="•"/>
              <a:tabLst>
                <a:tab pos="923925" algn="l"/>
              </a:tabLst>
            </a:pP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0e52da7 Initial</a:t>
            </a:r>
            <a:r>
              <a:rPr lang="en-US" spc="-1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commit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8D23DF-03CC-46F0-AC67-4CFC602B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Git commit checksums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18678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mments xmlns="71bf3f0a-df54-467d-89c2-87f8d534ba7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8E8959049E8428369959651C7B244" ma:contentTypeVersion="1" ma:contentTypeDescription="Create a new document." ma:contentTypeScope="" ma:versionID="a3dfc01f428c3fcbfdafd221a376b9de">
  <xsd:schema xmlns:xsd="http://www.w3.org/2001/XMLSchema" xmlns:p="http://schemas.microsoft.com/office/2006/metadata/properties" xmlns:ns2="71bf3f0a-df54-467d-89c2-87f8d534ba77" targetNamespace="http://schemas.microsoft.com/office/2006/metadata/properties" ma:root="true" ma:fieldsID="96a372070048e73f7666a0524ec77300" ns2:_="">
    <xsd:import namespace="71bf3f0a-df54-467d-89c2-87f8d534ba77"/>
    <xsd:element name="properties">
      <xsd:complexType>
        <xsd:sequence>
          <xsd:element name="documentManagement">
            <xsd:complexType>
              <xsd:all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71bf3f0a-df54-467d-89c2-87f8d534ba77" elementFormDefault="qualified">
    <xsd:import namespace="http://schemas.microsoft.com/office/2006/documentManagement/types"/>
    <xsd:element name="Comments" ma:index="10" nillable="true" ma:displayName="Comments" ma:internalName="Comments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559248-63FA-4C6E-A37D-96FF4426E5C5}">
  <ds:schemaRefs>
    <ds:schemaRef ds:uri="71bf3f0a-df54-467d-89c2-87f8d534ba77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C674307-C299-473D-A73D-C7DBA1A7B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bf3f0a-df54-467d-89c2-87f8d534ba7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ABB6DC8-0142-4676-96FE-F1693BA950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24054</TotalTime>
  <Words>1874</Words>
  <Application>Microsoft Office PowerPoint</Application>
  <PresentationFormat>On-screen Show (16:9)</PresentationFormat>
  <Paragraphs>233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 Light</vt:lpstr>
      <vt:lpstr>Courier New</vt:lpstr>
      <vt:lpstr>Symbol</vt:lpstr>
      <vt:lpstr>Tahoma</vt:lpstr>
      <vt:lpstr>Times New Roman</vt:lpstr>
      <vt:lpstr>Wingdings</vt:lpstr>
      <vt:lpstr>L&amp;T Infotech</vt:lpstr>
      <vt:lpstr>Custom Design</vt:lpstr>
      <vt:lpstr>Git for Version Control</vt:lpstr>
      <vt:lpstr>About Git</vt:lpstr>
      <vt:lpstr>Installing/learning Git</vt:lpstr>
      <vt:lpstr>Centralized VCS</vt:lpstr>
      <vt:lpstr>Distributed VCS (Git)</vt:lpstr>
      <vt:lpstr>Git snapshots</vt:lpstr>
      <vt:lpstr>Local git areas</vt:lpstr>
      <vt:lpstr>Basic Git workflow</vt:lpstr>
      <vt:lpstr>Git commit checksums</vt:lpstr>
      <vt:lpstr>Initial Git configuration</vt:lpstr>
      <vt:lpstr>Creating a Git repo</vt:lpstr>
      <vt:lpstr>Git commands</vt:lpstr>
      <vt:lpstr>Add and commit a file</vt:lpstr>
      <vt:lpstr>Viewing/undoing changes</vt:lpstr>
      <vt:lpstr>An example workflow</vt:lpstr>
      <vt:lpstr>Branching and merging</vt:lpstr>
      <vt:lpstr>Merge conflicts</vt:lpstr>
      <vt:lpstr>Interaction w/remote repo</vt:lpstr>
      <vt:lpstr>GitHub</vt:lpstr>
      <vt:lpstr>PowerPoint Presentation</vt:lpstr>
      <vt:lpstr>PowerPoint Presentation</vt:lpstr>
      <vt:lpstr>PowerPoint Presentation</vt:lpstr>
      <vt:lpstr>PowerPoint Presentation</vt:lpstr>
    </vt:vector>
  </TitlesOfParts>
  <Company>Citi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ICG_Pres(A4)</dc:title>
  <dc:creator>Rowsell, Karen [CCC-OT_OP]</dc:creator>
  <cp:lastModifiedBy>Rekha Sairam</cp:lastModifiedBy>
  <cp:revision>1787</cp:revision>
  <cp:lastPrinted>2015-11-28T12:28:20Z</cp:lastPrinted>
  <dcterms:created xsi:type="dcterms:W3CDTF">2007-05-25T22:38:05Z</dcterms:created>
  <dcterms:modified xsi:type="dcterms:W3CDTF">2019-11-06T00:11:47Z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0x01010070F8E8959049E8428369959651C7B244</vt:lpwstr>
  </property>
  <property fmtid="{D5CDD505-2E9C-101B-9397-08002B2CF9AE}" pid="3" name="TOCOpt">
    <vt:lpwstr>1</vt:lpwstr>
  </property>
  <property fmtid="{D5CDD505-2E9C-101B-9397-08002B2CF9AE}" pid="4" name="PNSOpt">
    <vt:lpwstr>1</vt:lpwstr>
  </property>
  <property fmtid="{D5CDD505-2E9C-101B-9397-08002B2CF9AE}" pid="5" name="Pitchbook Compatible">
    <vt:lpwstr>Yes</vt:lpwstr>
  </property>
</Properties>
</file>