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53" autoAdjust="0"/>
    <p:restoredTop sz="94660"/>
  </p:normalViewPr>
  <p:slideViewPr>
    <p:cSldViewPr snapToGrid="0">
      <p:cViewPr varScale="1">
        <p:scale>
          <a:sx n="73" d="100"/>
          <a:sy n="73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85075-7C40-4F5F-917C-D0FE766F061B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6A64B-0781-4335-8A27-404E0EE76D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422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85075-7C40-4F5F-917C-D0FE766F061B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6A64B-0781-4335-8A27-404E0EE76D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264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85075-7C40-4F5F-917C-D0FE766F061B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6A64B-0781-4335-8A27-404E0EE76D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884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85075-7C40-4F5F-917C-D0FE766F061B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6A64B-0781-4335-8A27-404E0EE76D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58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85075-7C40-4F5F-917C-D0FE766F061B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6A64B-0781-4335-8A27-404E0EE76D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120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85075-7C40-4F5F-917C-D0FE766F061B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6A64B-0781-4335-8A27-404E0EE76D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192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85075-7C40-4F5F-917C-D0FE766F061B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6A64B-0781-4335-8A27-404E0EE76D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521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85075-7C40-4F5F-917C-D0FE766F061B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6A64B-0781-4335-8A27-404E0EE76D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116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85075-7C40-4F5F-917C-D0FE766F061B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6A64B-0781-4335-8A27-404E0EE76D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942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85075-7C40-4F5F-917C-D0FE766F061B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6A64B-0781-4335-8A27-404E0EE76D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984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85075-7C40-4F5F-917C-D0FE766F061B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6A64B-0781-4335-8A27-404E0EE76D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899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A85075-7C40-4F5F-917C-D0FE766F061B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B6A64B-0781-4335-8A27-404E0EE76D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606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Differences between Raise and Throw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3119273"/>
              </p:ext>
            </p:extLst>
          </p:nvPr>
        </p:nvGraphicFramePr>
        <p:xfrm>
          <a:off x="1558636" y="2172494"/>
          <a:ext cx="8412678" cy="2834640"/>
        </p:xfrm>
        <a:graphic>
          <a:graphicData uri="http://schemas.openxmlformats.org/drawingml/2006/table">
            <a:tbl>
              <a:tblPr/>
              <a:tblGrid>
                <a:gridCol w="4206339">
                  <a:extLst>
                    <a:ext uri="{9D8B030D-6E8A-4147-A177-3AD203B41FA5}">
                      <a16:colId xmlns:a16="http://schemas.microsoft.com/office/drawing/2014/main" val="4268936161"/>
                    </a:ext>
                  </a:extLst>
                </a:gridCol>
                <a:gridCol w="4206339">
                  <a:extLst>
                    <a:ext uri="{9D8B030D-6E8A-4147-A177-3AD203B41FA5}">
                      <a16:colId xmlns:a16="http://schemas.microsoft.com/office/drawing/2014/main" val="265361425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>
                          <a:effectLst/>
                        </a:rPr>
                        <a:t>RAISERROR statement</a:t>
                      </a:r>
                    </a:p>
                  </a:txBody>
                  <a:tcPr marL="152400" marR="152400" marT="114300" marB="114300" anchor="b">
                    <a:lnL w="12700" cap="flat" cmpd="sng" algn="ctr">
                      <a:solidFill>
                        <a:srgbClr val="908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087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08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087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>
                          <a:effectLst/>
                        </a:rPr>
                        <a:t>THROW statement</a:t>
                      </a:r>
                    </a:p>
                  </a:txBody>
                  <a:tcPr marL="152400" marR="152400" marT="114300" marB="114300" anchor="b">
                    <a:lnL w="12700" cap="flat" cmpd="sng" algn="ctr">
                      <a:solidFill>
                        <a:srgbClr val="A087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087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087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7D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66375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If a </a:t>
                      </a:r>
                      <a:r>
                        <a:rPr lang="en-US" i="1">
                          <a:effectLst/>
                        </a:rPr>
                        <a:t>msg_id</a:t>
                      </a:r>
                      <a:r>
                        <a:rPr lang="en-US">
                          <a:effectLst/>
                        </a:rPr>
                        <a:t> is passed to RAISERROR, the ID must be defined in sys.messages.</a:t>
                      </a:r>
                    </a:p>
                  </a:txBody>
                  <a:tcPr marL="152400" marR="152400" marT="114300" marB="114300">
                    <a:lnL w="12700" cap="flat" cmpd="sng" algn="ctr">
                      <a:solidFill>
                        <a:srgbClr val="7087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7D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087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07E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The </a:t>
                      </a:r>
                      <a:r>
                        <a:rPr lang="en-US" i="1">
                          <a:effectLst/>
                        </a:rPr>
                        <a:t>error_number</a:t>
                      </a:r>
                      <a:r>
                        <a:rPr lang="en-US">
                          <a:effectLst/>
                        </a:rPr>
                        <a:t> parameter does not have to be defined in sys.messages.</a:t>
                      </a:r>
                    </a:p>
                  </a:txBody>
                  <a:tcPr marL="152400" marR="152400" marT="114300" marB="114300">
                    <a:lnL w="12700" cap="flat" cmpd="sng" algn="ctr">
                      <a:solidFill>
                        <a:srgbClr val="807D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7D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7D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085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85361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The </a:t>
                      </a:r>
                      <a:r>
                        <a:rPr lang="en-US" i="1">
                          <a:effectLst/>
                        </a:rPr>
                        <a:t>msg_str</a:t>
                      </a:r>
                      <a:r>
                        <a:rPr lang="en-US">
                          <a:effectLst/>
                        </a:rPr>
                        <a:t> parameter can contain </a:t>
                      </a:r>
                      <a:r>
                        <a:rPr lang="en-US" b="1">
                          <a:effectLst/>
                        </a:rPr>
                        <a:t>printf</a:t>
                      </a:r>
                      <a:r>
                        <a:rPr lang="en-US">
                          <a:effectLst/>
                        </a:rPr>
                        <a:t> formatting styles.</a:t>
                      </a:r>
                    </a:p>
                  </a:txBody>
                  <a:tcPr marL="152400" marR="152400" marT="114300" marB="114300">
                    <a:lnL w="12700" cap="flat" cmpd="sng" algn="ctr">
                      <a:solidFill>
                        <a:srgbClr val="707E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085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07E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88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The </a:t>
                      </a:r>
                      <a:r>
                        <a:rPr lang="en-US" i="1">
                          <a:effectLst/>
                        </a:rPr>
                        <a:t>message</a:t>
                      </a:r>
                      <a:r>
                        <a:rPr lang="en-US">
                          <a:effectLst/>
                        </a:rPr>
                        <a:t> parameter does not accept </a:t>
                      </a:r>
                      <a:r>
                        <a:rPr lang="en-US" b="1">
                          <a:effectLst/>
                        </a:rPr>
                        <a:t>printf</a:t>
                      </a:r>
                      <a:r>
                        <a:rPr lang="en-US">
                          <a:effectLst/>
                        </a:rPr>
                        <a:t> style formatting.</a:t>
                      </a:r>
                    </a:p>
                  </a:txBody>
                  <a:tcPr marL="152400" marR="152400" marT="114300" marB="114300">
                    <a:lnL w="12700" cap="flat" cmpd="sng" algn="ctr">
                      <a:solidFill>
                        <a:srgbClr val="6085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085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085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07F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64420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The </a:t>
                      </a:r>
                      <a:r>
                        <a:rPr lang="en-US" i="1">
                          <a:effectLst/>
                        </a:rPr>
                        <a:t>severity</a:t>
                      </a:r>
                      <a:r>
                        <a:rPr lang="en-US">
                          <a:effectLst/>
                        </a:rPr>
                        <a:t> parameter specifies the severity of the exception.</a:t>
                      </a:r>
                    </a:p>
                  </a:txBody>
                  <a:tcPr marL="152400" marR="152400" marT="114300" marB="114300">
                    <a:lnL w="12700" cap="flat" cmpd="sng" algn="ctr">
                      <a:solidFill>
                        <a:srgbClr val="C088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7F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88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88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There is no </a:t>
                      </a:r>
                      <a:r>
                        <a:rPr lang="en-US" i="1" dirty="0">
                          <a:effectLst/>
                        </a:rPr>
                        <a:t>severity</a:t>
                      </a:r>
                      <a:r>
                        <a:rPr lang="en-US" dirty="0">
                          <a:effectLst/>
                        </a:rPr>
                        <a:t> parameter. The exception severity is always set to 16.</a:t>
                      </a:r>
                    </a:p>
                  </a:txBody>
                  <a:tcPr marL="152400" marR="152400" marT="114300" marB="114300">
                    <a:lnL w="12700" cap="flat" cmpd="sng" algn="ctr">
                      <a:solidFill>
                        <a:srgbClr val="907F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7F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07F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7F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33756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0283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Severity levels from 0 through 18 can be specified by any user. Severity levels from 19 through 25 can only be specified by members of the </a:t>
            </a:r>
            <a:r>
              <a:rPr lang="en-US" dirty="0" err="1" smtClean="0"/>
              <a:t>sysadmin</a:t>
            </a:r>
            <a:r>
              <a:rPr lang="en-US" dirty="0" smtClean="0"/>
              <a:t> fixed server role or users</a:t>
            </a:r>
          </a:p>
          <a:p>
            <a:endParaRPr lang="en-US" dirty="0"/>
          </a:p>
          <a:p>
            <a:r>
              <a:rPr lang="en-US" dirty="0" smtClean="0"/>
              <a:t>state</a:t>
            </a:r>
          </a:p>
          <a:p>
            <a:r>
              <a:rPr lang="en-US" dirty="0" smtClean="0"/>
              <a:t>Is an integer from 0 through 255. Negative values default to 1. Values larger than 255 should not be used.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0410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The following are system functions and the keyword used within a catch block:</a:t>
            </a:r>
          </a:p>
          <a:p>
            <a:endParaRPr lang="en-US" dirty="0" smtClean="0"/>
          </a:p>
          <a:p>
            <a:r>
              <a:rPr lang="en-US" dirty="0" smtClean="0"/>
              <a:t>@@ERROR</a:t>
            </a:r>
          </a:p>
          <a:p>
            <a:r>
              <a:rPr lang="en-US" dirty="0" smtClean="0"/>
              <a:t>ERROR_NUMBER()</a:t>
            </a:r>
          </a:p>
          <a:p>
            <a:r>
              <a:rPr lang="en-US" dirty="0" smtClean="0"/>
              <a:t>ERROR_STATE()</a:t>
            </a:r>
          </a:p>
          <a:p>
            <a:r>
              <a:rPr lang="en-US" dirty="0" smtClean="0"/>
              <a:t>ERROR_LINE()</a:t>
            </a:r>
          </a:p>
          <a:p>
            <a:r>
              <a:rPr lang="en-US" dirty="0" smtClean="0"/>
              <a:t>ERROR_MESSAGE()</a:t>
            </a:r>
          </a:p>
          <a:p>
            <a:r>
              <a:rPr lang="en-US" dirty="0" smtClean="0"/>
              <a:t>ERROR_PROCEDURE()</a:t>
            </a:r>
          </a:p>
          <a:p>
            <a:r>
              <a:rPr lang="en-US" dirty="0" smtClean="0"/>
              <a:t>ERROR_SEVERITY()</a:t>
            </a:r>
          </a:p>
          <a:p>
            <a:r>
              <a:rPr lang="en-US" dirty="0" smtClean="0"/>
              <a:t>RAISERROR()</a:t>
            </a:r>
          </a:p>
          <a:p>
            <a:r>
              <a:rPr lang="en-US" dirty="0" smtClean="0"/>
              <a:t>GOTO()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319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Difference between a Procedure and a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function must return a value but in Stored Procedure it is optional. Even a procedure can return zero or n values.</a:t>
            </a:r>
          </a:p>
          <a:p>
            <a:endParaRPr lang="en-US" dirty="0" smtClean="0"/>
          </a:p>
          <a:p>
            <a:r>
              <a:rPr lang="en-US" dirty="0" smtClean="0"/>
              <a:t>Functions can have only input parameters , whereas Procedures can have input or output parameters.</a:t>
            </a:r>
          </a:p>
          <a:p>
            <a:endParaRPr lang="en-US" dirty="0" smtClean="0"/>
          </a:p>
          <a:p>
            <a:r>
              <a:rPr lang="en-US" dirty="0" smtClean="0"/>
              <a:t>Functions can be called from Procedure whereas Procedures cannot be called from a Function.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144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1620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92382"/>
            <a:ext cx="10515600" cy="5465618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The procedure allows SELECT as well as DML(INSERT/UPDATE/DELETE) statement in it whereas Function allows only SELECT statement in it. (Allows DML in user defined table)</a:t>
            </a:r>
          </a:p>
          <a:p>
            <a:endParaRPr lang="en-US" dirty="0" smtClean="0"/>
          </a:p>
          <a:p>
            <a:r>
              <a:rPr lang="en-US" dirty="0" smtClean="0"/>
              <a:t>Procedures cannot be utilized in a SELECT statement whereas Function can be embedded in a SELECT statement.</a:t>
            </a:r>
          </a:p>
          <a:p>
            <a:endParaRPr lang="en-US" dirty="0" smtClean="0"/>
          </a:p>
          <a:p>
            <a:r>
              <a:rPr lang="en-US" dirty="0" smtClean="0"/>
              <a:t>Stored Procedures cannot be used in the SQL statements anywhere in the WHERE/HAVING/SELECT section whereas Function can be.</a:t>
            </a:r>
          </a:p>
          <a:p>
            <a:endParaRPr lang="en-US" dirty="0" smtClean="0"/>
          </a:p>
          <a:p>
            <a:r>
              <a:rPr lang="en-US" dirty="0" smtClean="0"/>
              <a:t>Functions that return tables can be treated as another </a:t>
            </a:r>
            <a:r>
              <a:rPr lang="en-US" dirty="0" err="1" smtClean="0"/>
              <a:t>rowset</a:t>
            </a:r>
            <a:r>
              <a:rPr lang="en-US" dirty="0" smtClean="0"/>
              <a:t>. This can be used in JOINs with other tables.</a:t>
            </a:r>
          </a:p>
          <a:p>
            <a:endParaRPr lang="en-US" dirty="0" smtClean="0"/>
          </a:p>
          <a:p>
            <a:r>
              <a:rPr lang="en-US" dirty="0" smtClean="0"/>
              <a:t>Inline Function can be thought of as views that take parameters and can be used in JOINs and other </a:t>
            </a:r>
            <a:r>
              <a:rPr lang="en-US" dirty="0" err="1" smtClean="0"/>
              <a:t>Rowset</a:t>
            </a:r>
            <a:r>
              <a:rPr lang="en-US" dirty="0" smtClean="0"/>
              <a:t> operations.</a:t>
            </a:r>
          </a:p>
          <a:p>
            <a:endParaRPr lang="en-US" dirty="0" smtClean="0"/>
          </a:p>
          <a:p>
            <a:r>
              <a:rPr lang="en-US" dirty="0" smtClean="0"/>
              <a:t>An exception can be handled by try-catch block in a Procedure whereas try-catch block cannot be used in a Function.</a:t>
            </a:r>
          </a:p>
          <a:p>
            <a:endParaRPr lang="en-US" dirty="0" smtClean="0"/>
          </a:p>
          <a:p>
            <a:r>
              <a:rPr lang="en-US" dirty="0" smtClean="0"/>
              <a:t>We can use Transactions in Procedure whereas we can't use Transactions in Function.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383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Triggers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trigger is a special type of stored procedure that automatically runs when an event occurs in the database server. DML triggers run when a user tries to modify data through a data manipulation language (DML) event. DML events are INSERT, UPDATE, or DELETE statements on a table or view.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5231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371</Words>
  <Application>Microsoft Office PowerPoint</Application>
  <PresentationFormat>Widescreen</PresentationFormat>
  <Paragraphs>45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Differences between Raise and Throw</vt:lpstr>
      <vt:lpstr>PowerPoint Presentation</vt:lpstr>
      <vt:lpstr>PowerPoint Presentation</vt:lpstr>
      <vt:lpstr>Difference between a Procedure and a Function</vt:lpstr>
      <vt:lpstr>PowerPoint Presentation</vt:lpstr>
      <vt:lpstr>Triggers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pcuser</dc:creator>
  <cp:lastModifiedBy>pcuser</cp:lastModifiedBy>
  <cp:revision>4</cp:revision>
  <dcterms:created xsi:type="dcterms:W3CDTF">2019-10-04T09:20:13Z</dcterms:created>
  <dcterms:modified xsi:type="dcterms:W3CDTF">2019-10-04T10:02:55Z</dcterms:modified>
</cp:coreProperties>
</file>