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72" r:id="rId6"/>
    <p:sldId id="273" r:id="rId7"/>
    <p:sldId id="274" r:id="rId8"/>
    <p:sldId id="275" r:id="rId9"/>
    <p:sldId id="276" r:id="rId10"/>
    <p:sldId id="277" r:id="rId11"/>
    <p:sldId id="257" r:id="rId12"/>
    <p:sldId id="258" r:id="rId13"/>
    <p:sldId id="260" r:id="rId14"/>
    <p:sldId id="259" r:id="rId15"/>
    <p:sldId id="261" r:id="rId16"/>
    <p:sldId id="262"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66"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1D8FFDE-4556-41BF-A7DC-C3CD9926B8D8}"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232172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D8FFDE-4556-41BF-A7DC-C3CD9926B8D8}"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401419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D8FFDE-4556-41BF-A7DC-C3CD9926B8D8}"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621504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D8FFDE-4556-41BF-A7DC-C3CD9926B8D8}"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108732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D8FFDE-4556-41BF-A7DC-C3CD9926B8D8}"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2075438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D8FFDE-4556-41BF-A7DC-C3CD9926B8D8}"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3767020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D8FFDE-4556-41BF-A7DC-C3CD9926B8D8}" type="datetimeFigureOut">
              <a:rPr lang="en-US" smtClean="0"/>
              <a:t>10/15/2019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1989358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D8FFDE-4556-41BF-A7DC-C3CD9926B8D8}" type="datetimeFigureOut">
              <a:rPr lang="en-US" smtClean="0"/>
              <a:t>10/15/2019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242826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D8FFDE-4556-41BF-A7DC-C3CD9926B8D8}" type="datetimeFigureOut">
              <a:rPr lang="en-US" smtClean="0"/>
              <a:t>10/15/2019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4164394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D8FFDE-4556-41BF-A7DC-C3CD9926B8D8}"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3508474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D8FFDE-4556-41BF-A7DC-C3CD9926B8D8}"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3726949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8FFDE-4556-41BF-A7DC-C3CD9926B8D8}" type="datetimeFigureOut">
              <a:rPr lang="en-US" smtClean="0"/>
              <a:t>10/15/2019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F9C3D-68FE-43DE-ADD2-3DF7EDE12FC1}" type="slidenum">
              <a:rPr lang="en-US" smtClean="0"/>
              <a:t>‹#›</a:t>
            </a:fld>
            <a:endParaRPr lang="en-US"/>
          </a:p>
        </p:txBody>
      </p:sp>
    </p:spTree>
    <p:extLst>
      <p:ext uri="{BB962C8B-B14F-4D97-AF65-F5344CB8AC3E}">
        <p14:creationId xmlns:p14="http://schemas.microsoft.com/office/powerpoint/2010/main" val="1501672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667248"/>
          </a:xfrm>
        </p:spPr>
        <p:txBody>
          <a:bodyPr>
            <a:normAutofit fontScale="90000"/>
          </a:bodyPr>
          <a:lstStyle/>
          <a:p>
            <a:r>
              <a:rPr lang="en-US" dirty="0"/>
              <a:t>ADO.NET</a:t>
            </a:r>
          </a:p>
        </p:txBody>
      </p:sp>
      <p:sp>
        <p:nvSpPr>
          <p:cNvPr id="3" name="Subtitle 2"/>
          <p:cNvSpPr>
            <a:spLocks noGrp="1"/>
          </p:cNvSpPr>
          <p:nvPr>
            <p:ph type="subTitle" idx="1"/>
          </p:nvPr>
        </p:nvSpPr>
        <p:spPr>
          <a:xfrm>
            <a:off x="1690254" y="2008910"/>
            <a:ext cx="9144000" cy="3525684"/>
          </a:xfrm>
        </p:spPr>
        <p:txBody>
          <a:bodyPr>
            <a:normAutofit/>
          </a:bodyPr>
          <a:lstStyle/>
          <a:p>
            <a:r>
              <a:rPr lang="en-IN" dirty="0"/>
              <a:t>A Brief :</a:t>
            </a:r>
          </a:p>
          <a:p>
            <a:pPr marL="342900" indent="-342900">
              <a:buFont typeface="Arial" panose="020B0604020202020204" pitchFamily="34" charset="0"/>
              <a:buChar char="•"/>
            </a:pPr>
            <a:r>
              <a:rPr lang="en-IN" sz="3200" dirty="0"/>
              <a:t>ADO.NET provides a bridge between the front end controls and the back end database. The ADO.NET objects encapsulate all the data access operations and the controls interact with these objects to display data, thus hiding the details of movement of data.</a:t>
            </a:r>
            <a:endParaRPr lang="en-US" sz="3200" dirty="0"/>
          </a:p>
        </p:txBody>
      </p:sp>
    </p:spTree>
    <p:extLst>
      <p:ext uri="{BB962C8B-B14F-4D97-AF65-F5344CB8AC3E}">
        <p14:creationId xmlns:p14="http://schemas.microsoft.com/office/powerpoint/2010/main" val="303560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in </a:t>
            </a:r>
            <a:r>
              <a:rPr lang="en-US" dirty="0" err="1"/>
              <a:t>ADO.Net</a:t>
            </a:r>
            <a:endParaRPr lang="en-US" dirty="0"/>
          </a:p>
        </p:txBody>
      </p:sp>
      <p:sp>
        <p:nvSpPr>
          <p:cNvPr id="3" name="Content Placeholder 2"/>
          <p:cNvSpPr>
            <a:spLocks noGrp="1"/>
          </p:cNvSpPr>
          <p:nvPr>
            <p:ph idx="1"/>
          </p:nvPr>
        </p:nvSpPr>
        <p:spPr>
          <a:xfrm>
            <a:off x="838200" y="2006600"/>
            <a:ext cx="10515600" cy="4486275"/>
          </a:xfrm>
        </p:spPr>
        <p:txBody>
          <a:bodyPr>
            <a:normAutofit fontScale="40000" lnSpcReduction="20000"/>
          </a:bodyPr>
          <a:lstStyle/>
          <a:p>
            <a:r>
              <a:rPr lang="en-IN" sz="5000" b="1" dirty="0"/>
              <a:t>Connection Class</a:t>
            </a:r>
            <a:br>
              <a:rPr lang="en-IN" sz="5000" b="1" dirty="0"/>
            </a:br>
            <a:r>
              <a:rPr lang="en-IN" sz="5000" b="1" dirty="0"/>
              <a:t/>
            </a:r>
            <a:br>
              <a:rPr lang="en-IN" sz="5000" b="1" dirty="0"/>
            </a:br>
            <a:r>
              <a:rPr lang="en-IN" sz="5000" dirty="0"/>
              <a:t>In ADO.NET, we use these connection classes to connect to the database. These connection classes also manage transactions and connection pooling.</a:t>
            </a:r>
            <a:br>
              <a:rPr lang="en-IN" sz="5000" dirty="0"/>
            </a:br>
            <a:r>
              <a:rPr lang="en-IN" sz="5000" dirty="0"/>
              <a:t/>
            </a:r>
            <a:br>
              <a:rPr lang="en-IN" sz="5000" dirty="0"/>
            </a:br>
            <a:r>
              <a:rPr lang="en-IN" sz="5000" b="1" dirty="0"/>
              <a:t>2. Command Class</a:t>
            </a:r>
            <a:br>
              <a:rPr lang="en-IN" sz="5000" b="1" dirty="0"/>
            </a:br>
            <a:r>
              <a:rPr lang="en-IN" sz="5000" dirty="0"/>
              <a:t/>
            </a:r>
            <a:br>
              <a:rPr lang="en-IN" sz="5000" dirty="0"/>
            </a:br>
            <a:r>
              <a:rPr lang="en-IN" sz="5000" dirty="0"/>
              <a:t>The Command class provides methods for storing and executing SQL statements and Stored Procedures. The following are the various commands that are executed by the Command Class.</a:t>
            </a:r>
          </a:p>
          <a:p>
            <a:r>
              <a:rPr lang="en-IN" sz="5000" b="1" dirty="0" err="1"/>
              <a:t>ExecuteReader</a:t>
            </a:r>
            <a:r>
              <a:rPr lang="en-IN" sz="5000" b="1" dirty="0"/>
              <a:t>:</a:t>
            </a:r>
            <a:r>
              <a:rPr lang="en-IN" sz="5000" dirty="0"/>
              <a:t> Returns data to the client as rows. This would typically be an SQL select statement or a Stored Procedure that contains one or more select statements. This method returns a </a:t>
            </a:r>
            <a:r>
              <a:rPr lang="en-IN" sz="5000" dirty="0" err="1"/>
              <a:t>DataReader</a:t>
            </a:r>
            <a:r>
              <a:rPr lang="en-IN" sz="5000" dirty="0"/>
              <a:t> object that can be used to fill a </a:t>
            </a:r>
            <a:r>
              <a:rPr lang="en-IN" sz="5000" dirty="0" err="1"/>
              <a:t>DataTable</a:t>
            </a:r>
            <a:r>
              <a:rPr lang="en-IN" sz="5000" dirty="0"/>
              <a:t> object or used directly for printing reports and so forth.</a:t>
            </a:r>
            <a:br>
              <a:rPr lang="en-IN" sz="5000" dirty="0"/>
            </a:br>
            <a:endParaRPr lang="en-IN" sz="5000" dirty="0"/>
          </a:p>
          <a:p>
            <a:r>
              <a:rPr lang="en-IN" sz="5000" b="1" dirty="0" err="1"/>
              <a:t>ExecuteNonQuery</a:t>
            </a:r>
            <a:r>
              <a:rPr lang="en-IN" sz="5000" b="1" dirty="0"/>
              <a:t>:</a:t>
            </a:r>
            <a:r>
              <a:rPr lang="en-IN" sz="5000" dirty="0"/>
              <a:t> Executes a command that changes the data in the database, such as an update, delete, or insert statement, or a Stored Procedure that contains one or more of these statements. This method returns an integer that is the number of rows affected by the query.</a:t>
            </a:r>
          </a:p>
          <a:p>
            <a:endParaRPr lang="en-US" dirty="0"/>
          </a:p>
        </p:txBody>
      </p:sp>
    </p:spTree>
    <p:extLst>
      <p:ext uri="{BB962C8B-B14F-4D97-AF65-F5344CB8AC3E}">
        <p14:creationId xmlns:p14="http://schemas.microsoft.com/office/powerpoint/2010/main" val="35334322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in </a:t>
            </a:r>
            <a:r>
              <a:rPr lang="en-US" dirty="0" err="1"/>
              <a:t>ADO.Net</a:t>
            </a:r>
            <a:r>
              <a:rPr lang="en-US" dirty="0"/>
              <a:t> contd..</a:t>
            </a:r>
          </a:p>
        </p:txBody>
      </p:sp>
      <p:sp>
        <p:nvSpPr>
          <p:cNvPr id="3" name="Content Placeholder 2"/>
          <p:cNvSpPr>
            <a:spLocks noGrp="1"/>
          </p:cNvSpPr>
          <p:nvPr>
            <p:ph idx="1"/>
          </p:nvPr>
        </p:nvSpPr>
        <p:spPr/>
        <p:txBody>
          <a:bodyPr>
            <a:normAutofit fontScale="92500" lnSpcReduction="10000"/>
          </a:bodyPr>
          <a:lstStyle/>
          <a:p>
            <a:r>
              <a:rPr lang="en-IN" b="1" dirty="0" err="1"/>
              <a:t>DataReader</a:t>
            </a:r>
            <a:r>
              <a:rPr lang="en-IN" b="1" dirty="0"/>
              <a:t> Class</a:t>
            </a:r>
            <a:br>
              <a:rPr lang="en-IN" b="1" dirty="0"/>
            </a:br>
            <a:r>
              <a:rPr lang="en-IN" b="1" dirty="0"/>
              <a:t/>
            </a:r>
            <a:br>
              <a:rPr lang="en-IN" b="1" dirty="0"/>
            </a:br>
            <a:r>
              <a:rPr lang="en-IN" dirty="0"/>
              <a:t>The </a:t>
            </a:r>
            <a:r>
              <a:rPr lang="en-IN" dirty="0" err="1"/>
              <a:t>DataReader</a:t>
            </a:r>
            <a:r>
              <a:rPr lang="en-IN" dirty="0"/>
              <a:t> is used to retrieve data. It is used in conjunction with the Command class to execute an SQL Select statement and then access the returned rows.</a:t>
            </a:r>
            <a:br>
              <a:rPr lang="en-IN" dirty="0"/>
            </a:br>
            <a:r>
              <a:rPr lang="en-IN" dirty="0"/>
              <a:t/>
            </a:r>
            <a:br>
              <a:rPr lang="en-IN" dirty="0"/>
            </a:br>
            <a:r>
              <a:rPr lang="en-IN" b="1" dirty="0"/>
              <a:t>4. </a:t>
            </a:r>
            <a:r>
              <a:rPr lang="en-IN" b="1" dirty="0" err="1"/>
              <a:t>DataAdapter</a:t>
            </a:r>
            <a:r>
              <a:rPr lang="en-IN" b="1" dirty="0"/>
              <a:t> Class</a:t>
            </a:r>
            <a:br>
              <a:rPr lang="en-IN" b="1" dirty="0"/>
            </a:br>
            <a:r>
              <a:rPr lang="en-IN" dirty="0"/>
              <a:t/>
            </a:r>
            <a:br>
              <a:rPr lang="en-IN" dirty="0"/>
            </a:br>
            <a:r>
              <a:rPr lang="en-IN" dirty="0"/>
              <a:t>The </a:t>
            </a:r>
            <a:r>
              <a:rPr lang="en-IN" dirty="0" err="1"/>
              <a:t>DataAdapter</a:t>
            </a:r>
            <a:r>
              <a:rPr lang="en-IN" dirty="0"/>
              <a:t> is used to connect </a:t>
            </a:r>
            <a:r>
              <a:rPr lang="en-IN" dirty="0" err="1"/>
              <a:t>DataSets</a:t>
            </a:r>
            <a:r>
              <a:rPr lang="en-IN" dirty="0"/>
              <a:t> to databases. The </a:t>
            </a:r>
            <a:r>
              <a:rPr lang="en-IN" dirty="0" err="1"/>
              <a:t>DataAdapter</a:t>
            </a:r>
            <a:r>
              <a:rPr lang="en-IN" dirty="0"/>
              <a:t> is most useful when using data-bound controls in Windows Forms, but it can also be used to provide an easy way to manage the connection between your application and the underlying database tables, views and Stored Procedures.</a:t>
            </a:r>
            <a:endParaRPr lang="en-US" dirty="0"/>
          </a:p>
        </p:txBody>
      </p:sp>
    </p:spTree>
    <p:extLst>
      <p:ext uri="{BB962C8B-B14F-4D97-AF65-F5344CB8AC3E}">
        <p14:creationId xmlns:p14="http://schemas.microsoft.com/office/powerpoint/2010/main" val="3229347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in </a:t>
            </a:r>
            <a:r>
              <a:rPr lang="en-US" dirty="0" err="1"/>
              <a:t>ADO.Net</a:t>
            </a:r>
            <a:r>
              <a:rPr lang="en-US" dirty="0"/>
              <a:t> contd..</a:t>
            </a:r>
          </a:p>
        </p:txBody>
      </p:sp>
      <p:sp>
        <p:nvSpPr>
          <p:cNvPr id="3" name="Content Placeholder 2"/>
          <p:cNvSpPr>
            <a:spLocks noGrp="1"/>
          </p:cNvSpPr>
          <p:nvPr>
            <p:ph idx="1"/>
          </p:nvPr>
        </p:nvSpPr>
        <p:spPr/>
        <p:txBody>
          <a:bodyPr/>
          <a:lstStyle/>
          <a:p>
            <a:r>
              <a:rPr lang="en-IN" b="1" dirty="0" err="1"/>
              <a:t>DataSet</a:t>
            </a:r>
            <a:r>
              <a:rPr lang="en-IN" b="1" dirty="0"/>
              <a:t> Class</a:t>
            </a:r>
            <a:endParaRPr lang="en-IN" dirty="0"/>
          </a:p>
          <a:p>
            <a:r>
              <a:rPr lang="en-IN" dirty="0"/>
              <a:t>The </a:t>
            </a:r>
            <a:r>
              <a:rPr lang="en-IN" dirty="0" err="1"/>
              <a:t>DataSet</a:t>
            </a:r>
            <a:r>
              <a:rPr lang="en-IN" dirty="0"/>
              <a:t> is the heart of ADO.NET. The </a:t>
            </a:r>
            <a:r>
              <a:rPr lang="en-IN" dirty="0" err="1"/>
              <a:t>DataSet</a:t>
            </a:r>
            <a:r>
              <a:rPr lang="en-IN" dirty="0"/>
              <a:t> is essentially a collection of </a:t>
            </a:r>
            <a:r>
              <a:rPr lang="en-IN" dirty="0" err="1"/>
              <a:t>DataTable</a:t>
            </a:r>
            <a:r>
              <a:rPr lang="en-IN" dirty="0"/>
              <a:t> objects. In turn each object contains a collection of </a:t>
            </a:r>
            <a:r>
              <a:rPr lang="en-IN" dirty="0" err="1"/>
              <a:t>DataColumn</a:t>
            </a:r>
            <a:r>
              <a:rPr lang="en-IN" dirty="0"/>
              <a:t> and </a:t>
            </a:r>
            <a:r>
              <a:rPr lang="en-IN" dirty="0" err="1"/>
              <a:t>DataRow</a:t>
            </a:r>
            <a:r>
              <a:rPr lang="en-IN" dirty="0"/>
              <a:t> objects. The </a:t>
            </a:r>
            <a:r>
              <a:rPr lang="en-IN" dirty="0" err="1"/>
              <a:t>DataSet</a:t>
            </a:r>
            <a:r>
              <a:rPr lang="en-IN" dirty="0"/>
              <a:t> also contains a Relations collection that can be used to define relations among Data Table Objects.</a:t>
            </a:r>
          </a:p>
          <a:p>
            <a:endParaRPr lang="en-US" dirty="0"/>
          </a:p>
        </p:txBody>
      </p:sp>
    </p:spTree>
    <p:extLst>
      <p:ext uri="{BB962C8B-B14F-4D97-AF65-F5344CB8AC3E}">
        <p14:creationId xmlns:p14="http://schemas.microsoft.com/office/powerpoint/2010/main" val="173029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err="1"/>
              <a:t>DbCommand</a:t>
            </a:r>
            <a:r>
              <a:rPr lang="en-IN" dirty="0"/>
              <a:t> and </a:t>
            </a:r>
            <a:r>
              <a:rPr lang="en-IN" dirty="0" err="1"/>
              <a:t>DbConnection</a:t>
            </a:r>
            <a:r>
              <a:rPr lang="en-IN" dirty="0"/>
              <a:t> Objects</a:t>
            </a:r>
          </a:p>
          <a:p>
            <a:r>
              <a:rPr lang="en-IN" dirty="0"/>
              <a:t>The </a:t>
            </a:r>
            <a:r>
              <a:rPr lang="en-IN" dirty="0" err="1"/>
              <a:t>DbConnection</a:t>
            </a:r>
            <a:r>
              <a:rPr lang="en-IN" dirty="0"/>
              <a:t> object represents a connection to the data source. The connection could be shared among different command objects.</a:t>
            </a:r>
          </a:p>
          <a:p>
            <a:r>
              <a:rPr lang="en-IN" dirty="0"/>
              <a:t>The </a:t>
            </a:r>
            <a:r>
              <a:rPr lang="en-IN" dirty="0" err="1"/>
              <a:t>DbCommand</a:t>
            </a:r>
            <a:r>
              <a:rPr lang="en-IN" dirty="0"/>
              <a:t> object represents the command or a stored procedure sent to the database for retrieving or manipulating data.</a:t>
            </a:r>
          </a:p>
          <a:p>
            <a:endParaRPr lang="en-US" dirty="0"/>
          </a:p>
        </p:txBody>
      </p:sp>
    </p:spTree>
    <p:extLst>
      <p:ext uri="{BB962C8B-B14F-4D97-AF65-F5344CB8AC3E}">
        <p14:creationId xmlns:p14="http://schemas.microsoft.com/office/powerpoint/2010/main" val="2415519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Connect to the Database</a:t>
            </a:r>
          </a:p>
        </p:txBody>
      </p:sp>
      <p:sp>
        <p:nvSpPr>
          <p:cNvPr id="3" name="Content Placeholder 2"/>
          <p:cNvSpPr>
            <a:spLocks noGrp="1"/>
          </p:cNvSpPr>
          <p:nvPr>
            <p:ph idx="1"/>
          </p:nvPr>
        </p:nvSpPr>
        <p:spPr>
          <a:xfrm>
            <a:off x="692727" y="1385455"/>
            <a:ext cx="10661073" cy="5107420"/>
          </a:xfrm>
        </p:spPr>
        <p:txBody>
          <a:bodyPr>
            <a:normAutofit fontScale="70000" lnSpcReduction="20000"/>
          </a:bodyPr>
          <a:lstStyle/>
          <a:p>
            <a:r>
              <a:rPr lang="en-IN" dirty="0"/>
              <a:t>A connection string is required as a parameter to </a:t>
            </a:r>
            <a:r>
              <a:rPr lang="en-IN" dirty="0" err="1"/>
              <a:t>SQLConnection</a:t>
            </a:r>
            <a:r>
              <a:rPr lang="en-IN" dirty="0"/>
              <a:t>. A </a:t>
            </a:r>
            <a:r>
              <a:rPr lang="en-IN" dirty="0" err="1"/>
              <a:t>ConnectionString</a:t>
            </a:r>
            <a:r>
              <a:rPr lang="en-IN" dirty="0"/>
              <a:t> is a string variable (not case sensitive).</a:t>
            </a:r>
            <a:br>
              <a:rPr lang="en-IN" dirty="0"/>
            </a:br>
            <a:r>
              <a:rPr lang="en-IN" dirty="0"/>
              <a:t/>
            </a:r>
            <a:br>
              <a:rPr lang="en-IN" dirty="0"/>
            </a:br>
            <a:r>
              <a:rPr lang="en-IN" dirty="0"/>
              <a:t>This contains key and value pairs, like provider, server, database, </a:t>
            </a:r>
            <a:r>
              <a:rPr lang="en-IN" dirty="0" err="1"/>
              <a:t>userid</a:t>
            </a:r>
            <a:r>
              <a:rPr lang="en-IN" dirty="0"/>
              <a:t> and password as in the following:</a:t>
            </a:r>
          </a:p>
          <a:p>
            <a:r>
              <a:rPr lang="en-IN" b="1" dirty="0"/>
              <a:t>Server</a:t>
            </a:r>
            <a:r>
              <a:rPr lang="en-IN" dirty="0"/>
              <a:t>="</a:t>
            </a:r>
            <a:r>
              <a:rPr lang="en-IN" dirty="0" err="1"/>
              <a:t>nameof</a:t>
            </a:r>
            <a:r>
              <a:rPr lang="en-IN" dirty="0"/>
              <a:t> the server or IP Address of the server"</a:t>
            </a:r>
            <a:br>
              <a:rPr lang="en-IN" dirty="0"/>
            </a:br>
            <a:r>
              <a:rPr lang="en-IN" dirty="0"/>
              <a:t/>
            </a:r>
            <a:br>
              <a:rPr lang="en-IN" dirty="0"/>
            </a:br>
            <a:r>
              <a:rPr lang="en-IN" b="1" dirty="0"/>
              <a:t>Database</a:t>
            </a:r>
            <a:r>
              <a:rPr lang="en-IN" dirty="0"/>
              <a:t>="name of the database"</a:t>
            </a:r>
            <a:br>
              <a:rPr lang="en-IN" dirty="0"/>
            </a:br>
            <a:r>
              <a:rPr lang="en-IN" dirty="0"/>
              <a:t/>
            </a:r>
            <a:br>
              <a:rPr lang="en-IN" dirty="0"/>
            </a:br>
            <a:r>
              <a:rPr lang="en-IN" b="1" dirty="0" err="1"/>
              <a:t>userid</a:t>
            </a:r>
            <a:r>
              <a:rPr lang="en-IN" dirty="0"/>
              <a:t>="user name who has permission to work with database"</a:t>
            </a:r>
            <a:br>
              <a:rPr lang="en-IN" dirty="0"/>
            </a:br>
            <a:r>
              <a:rPr lang="en-IN" dirty="0"/>
              <a:t/>
            </a:r>
            <a:br>
              <a:rPr lang="en-IN" dirty="0"/>
            </a:br>
            <a:r>
              <a:rPr lang="en-IN" b="1" dirty="0"/>
              <a:t>Password</a:t>
            </a:r>
            <a:r>
              <a:rPr lang="en-IN" dirty="0"/>
              <a:t>="the word of </a:t>
            </a:r>
            <a:r>
              <a:rPr lang="en-IN" dirty="0" err="1"/>
              <a:t>userid</a:t>
            </a:r>
            <a:r>
              <a:rPr lang="en-IN" dirty="0"/>
              <a:t>“</a:t>
            </a:r>
          </a:p>
          <a:p>
            <a:endParaRPr lang="en-IN" dirty="0"/>
          </a:p>
          <a:p>
            <a:r>
              <a:rPr lang="en-IN" b="1" dirty="0"/>
              <a:t>Example : SQL Authentication</a:t>
            </a:r>
            <a:br>
              <a:rPr lang="en-IN" b="1" dirty="0"/>
            </a:br>
            <a:r>
              <a:rPr lang="en-IN" b="1" dirty="0"/>
              <a:t/>
            </a:r>
            <a:br>
              <a:rPr lang="en-IN" b="1" dirty="0"/>
            </a:br>
            <a:r>
              <a:rPr lang="en-IN" dirty="0"/>
              <a:t>String </a:t>
            </a:r>
            <a:r>
              <a:rPr lang="en-IN" dirty="0" err="1"/>
              <a:t>constr</a:t>
            </a:r>
            <a:r>
              <a:rPr lang="en-IN" dirty="0"/>
              <a:t>="server=.;database=</a:t>
            </a:r>
            <a:r>
              <a:rPr lang="en-IN" dirty="0" err="1"/>
              <a:t>institute;user</a:t>
            </a:r>
            <a:r>
              <a:rPr lang="en-IN" dirty="0"/>
              <a:t> id=newuser123#;word=password";</a:t>
            </a:r>
            <a:br>
              <a:rPr lang="en-IN" dirty="0"/>
            </a:br>
            <a:r>
              <a:rPr lang="en-IN" dirty="0"/>
              <a:t/>
            </a:r>
            <a:br>
              <a:rPr lang="en-IN" dirty="0"/>
            </a:br>
            <a:r>
              <a:rPr lang="en-IN" dirty="0"/>
              <a:t>Or:</a:t>
            </a:r>
            <a:br>
              <a:rPr lang="en-IN" dirty="0"/>
            </a:br>
            <a:r>
              <a:rPr lang="en-IN" dirty="0"/>
              <a:t/>
            </a:r>
            <a:br>
              <a:rPr lang="en-IN" dirty="0"/>
            </a:br>
            <a:r>
              <a:rPr lang="en-IN" dirty="0"/>
              <a:t>String </a:t>
            </a:r>
            <a:r>
              <a:rPr lang="en-IN" dirty="0" err="1"/>
              <a:t>constr</a:t>
            </a:r>
            <a:r>
              <a:rPr lang="en-IN" dirty="0"/>
              <a:t>="data source=.;initial </a:t>
            </a:r>
            <a:r>
              <a:rPr lang="en-IN" dirty="0" err="1"/>
              <a:t>catalog</a:t>
            </a:r>
            <a:r>
              <a:rPr lang="en-IN" dirty="0"/>
              <a:t>=</a:t>
            </a:r>
            <a:r>
              <a:rPr lang="en-IN" dirty="0" err="1"/>
              <a:t>institute;uid</a:t>
            </a:r>
            <a:r>
              <a:rPr lang="en-IN" dirty="0"/>
              <a:t>=newuser123#;</a:t>
            </a:r>
            <a:r>
              <a:rPr lang="en-IN" dirty="0" err="1"/>
              <a:t>pwd</a:t>
            </a:r>
            <a:r>
              <a:rPr lang="en-IN" dirty="0"/>
              <a:t>=password";</a:t>
            </a:r>
          </a:p>
          <a:p>
            <a:endParaRPr lang="en-US" dirty="0"/>
          </a:p>
        </p:txBody>
      </p:sp>
    </p:spTree>
    <p:extLst>
      <p:ext uri="{BB962C8B-B14F-4D97-AF65-F5344CB8AC3E}">
        <p14:creationId xmlns:p14="http://schemas.microsoft.com/office/powerpoint/2010/main" val="2903262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a:t>Windows Authentication</a:t>
            </a:r>
            <a:r>
              <a:rPr lang="en-IN" dirty="0"/>
              <a:t/>
            </a:r>
            <a:br>
              <a:rPr lang="en-IN" dirty="0"/>
            </a:br>
            <a:r>
              <a:rPr lang="en-IN" dirty="0"/>
              <a:t/>
            </a:r>
            <a:br>
              <a:rPr lang="en-IN" dirty="0"/>
            </a:br>
            <a:r>
              <a:rPr lang="en-IN" dirty="0"/>
              <a:t>String </a:t>
            </a:r>
            <a:r>
              <a:rPr lang="en-IN" dirty="0" err="1"/>
              <a:t>constr</a:t>
            </a:r>
            <a:r>
              <a:rPr lang="en-IN" dirty="0"/>
              <a:t>="server=.;database=</a:t>
            </a:r>
            <a:r>
              <a:rPr lang="en-IN" dirty="0" err="1"/>
              <a:t>institute;trusted_connection</a:t>
            </a:r>
            <a:r>
              <a:rPr lang="en-IN" dirty="0"/>
              <a:t>=true" </a:t>
            </a:r>
            <a:br>
              <a:rPr lang="en-IN" dirty="0"/>
            </a:br>
            <a:r>
              <a:rPr lang="en-IN" dirty="0"/>
              <a:t/>
            </a:r>
            <a:br>
              <a:rPr lang="en-IN" dirty="0"/>
            </a:br>
            <a:r>
              <a:rPr lang="en-IN" dirty="0"/>
              <a:t>Or:</a:t>
            </a:r>
            <a:br>
              <a:rPr lang="en-IN" dirty="0"/>
            </a:br>
            <a:r>
              <a:rPr lang="en-IN" dirty="0"/>
              <a:t/>
            </a:r>
            <a:br>
              <a:rPr lang="en-IN" dirty="0"/>
            </a:br>
            <a:r>
              <a:rPr lang="en-IN" dirty="0"/>
              <a:t>String </a:t>
            </a:r>
            <a:r>
              <a:rPr lang="en-IN" dirty="0" err="1"/>
              <a:t>constr</a:t>
            </a:r>
            <a:r>
              <a:rPr lang="en-IN" dirty="0"/>
              <a:t>="server=.;initial </a:t>
            </a:r>
            <a:r>
              <a:rPr lang="en-IN" dirty="0" err="1"/>
              <a:t>catalog</a:t>
            </a:r>
            <a:r>
              <a:rPr lang="en-IN" dirty="0"/>
              <a:t>=</a:t>
            </a:r>
            <a:r>
              <a:rPr lang="en-IN" dirty="0" err="1"/>
              <a:t>institute;integrated</a:t>
            </a:r>
            <a:r>
              <a:rPr lang="en-IN" dirty="0"/>
              <a:t> security=true"</a:t>
            </a:r>
            <a:endParaRPr lang="en-US" dirty="0"/>
          </a:p>
        </p:txBody>
      </p:sp>
    </p:spTree>
    <p:extLst>
      <p:ext uri="{BB962C8B-B14F-4D97-AF65-F5344CB8AC3E}">
        <p14:creationId xmlns:p14="http://schemas.microsoft.com/office/powerpoint/2010/main" val="28458798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5638"/>
          </a:xfrm>
        </p:spPr>
        <p:txBody>
          <a:bodyPr>
            <a:normAutofit fontScale="90000"/>
          </a:bodyPr>
          <a:lstStyle/>
          <a:p>
            <a:r>
              <a:rPr lang="en-IN" b="1" dirty="0">
                <a:solidFill>
                  <a:srgbClr val="212121"/>
                </a:solidFill>
                <a:latin typeface="open sans"/>
              </a:rPr>
              <a:t/>
            </a:r>
            <a:br>
              <a:rPr lang="en-IN" b="1" dirty="0">
                <a:solidFill>
                  <a:srgbClr val="212121"/>
                </a:solidFill>
                <a:latin typeface="open sans"/>
              </a:rPr>
            </a:br>
            <a:r>
              <a:rPr lang="en-IN" b="1" dirty="0">
                <a:solidFill>
                  <a:srgbClr val="212121"/>
                </a:solidFill>
                <a:latin typeface="open sans"/>
              </a:rPr>
              <a:t/>
            </a:r>
            <a:br>
              <a:rPr lang="en-IN" b="1" dirty="0">
                <a:solidFill>
                  <a:srgbClr val="212121"/>
                </a:solidFill>
                <a:latin typeface="open sans"/>
              </a:rPr>
            </a:br>
            <a:r>
              <a:rPr lang="en-IN" b="1" dirty="0">
                <a:solidFill>
                  <a:srgbClr val="212121"/>
                </a:solidFill>
                <a:latin typeface="open sans"/>
              </a:rPr>
              <a:t>Retrieve and display data from a database</a:t>
            </a:r>
            <a:br>
              <a:rPr lang="en-IN" b="1" dirty="0">
                <a:solidFill>
                  <a:srgbClr val="212121"/>
                </a:solidFill>
                <a:latin typeface="open sans"/>
              </a:rPr>
            </a:br>
            <a:r>
              <a:rPr lang="en-IN" dirty="0">
                <a:solidFill>
                  <a:srgbClr val="212121"/>
                </a:solidFill>
                <a:latin typeface="open sans"/>
              </a:rPr>
              <a:t/>
            </a:r>
            <a:br>
              <a:rPr lang="en-IN" dirty="0">
                <a:solidFill>
                  <a:srgbClr val="212121"/>
                </a:solidFill>
                <a:latin typeface="open sans"/>
              </a:rPr>
            </a:br>
            <a:endParaRPr lang="en-US" dirty="0"/>
          </a:p>
        </p:txBody>
      </p:sp>
      <p:sp>
        <p:nvSpPr>
          <p:cNvPr id="3" name="Content Placeholder 2"/>
          <p:cNvSpPr>
            <a:spLocks noGrp="1"/>
          </p:cNvSpPr>
          <p:nvPr>
            <p:ph idx="1"/>
          </p:nvPr>
        </p:nvSpPr>
        <p:spPr>
          <a:xfrm>
            <a:off x="457199" y="1260763"/>
            <a:ext cx="11152909" cy="5347855"/>
          </a:xfrm>
        </p:spPr>
        <p:txBody>
          <a:bodyPr>
            <a:normAutofit fontScale="32500" lnSpcReduction="20000"/>
          </a:bodyPr>
          <a:lstStyle/>
          <a:p>
            <a:r>
              <a:rPr lang="en-IN" sz="4900" dirty="0">
                <a:solidFill>
                  <a:srgbClr val="212121"/>
                </a:solidFill>
                <a:latin typeface="open sans"/>
              </a:rPr>
              <a:t>Procedure:</a:t>
            </a:r>
          </a:p>
          <a:p>
            <a:r>
              <a:rPr lang="en-IN" sz="4900" dirty="0">
                <a:solidFill>
                  <a:srgbClr val="212121"/>
                </a:solidFill>
                <a:latin typeface="open sans"/>
              </a:rPr>
              <a:t>You must use the </a:t>
            </a:r>
            <a:r>
              <a:rPr lang="en-IN" sz="4900" dirty="0" err="1">
                <a:solidFill>
                  <a:srgbClr val="212121"/>
                </a:solidFill>
                <a:latin typeface="open sans"/>
              </a:rPr>
              <a:t>System.Data.SqlClient</a:t>
            </a:r>
            <a:r>
              <a:rPr lang="en-IN" sz="4900" dirty="0">
                <a:solidFill>
                  <a:srgbClr val="212121"/>
                </a:solidFill>
                <a:latin typeface="open sans"/>
              </a:rPr>
              <a:t> namespace</a:t>
            </a:r>
          </a:p>
          <a:p>
            <a:pPr>
              <a:buFont typeface="+mj-lt"/>
              <a:buAutoNum type="arabicPeriod"/>
            </a:pPr>
            <a:r>
              <a:rPr lang="en-IN" sz="4900" dirty="0">
                <a:solidFill>
                  <a:srgbClr val="212121"/>
                </a:solidFill>
                <a:latin typeface="open sans"/>
              </a:rPr>
              <a:t>Create a </a:t>
            </a:r>
            <a:r>
              <a:rPr lang="en-IN" sz="4900" dirty="0" err="1">
                <a:solidFill>
                  <a:srgbClr val="212121"/>
                </a:solidFill>
                <a:latin typeface="open sans"/>
              </a:rPr>
              <a:t>SqlConnection</a:t>
            </a:r>
            <a:r>
              <a:rPr lang="en-IN" sz="4900" dirty="0">
                <a:solidFill>
                  <a:srgbClr val="212121"/>
                </a:solidFill>
                <a:latin typeface="open sans"/>
              </a:rPr>
              <a:t> object using a connection string.</a:t>
            </a:r>
            <a:br>
              <a:rPr lang="en-IN" sz="4900" dirty="0">
                <a:solidFill>
                  <a:srgbClr val="212121"/>
                </a:solidFill>
                <a:latin typeface="open sans"/>
              </a:rPr>
            </a:br>
            <a:r>
              <a:rPr lang="en-IN" sz="4900" dirty="0">
                <a:solidFill>
                  <a:srgbClr val="212121"/>
                </a:solidFill>
                <a:latin typeface="open sans"/>
              </a:rPr>
              <a:t/>
            </a:r>
            <a:br>
              <a:rPr lang="en-IN" sz="4900" dirty="0">
                <a:solidFill>
                  <a:srgbClr val="212121"/>
                </a:solidFill>
                <a:latin typeface="open sans"/>
              </a:rPr>
            </a:br>
            <a:endParaRPr lang="en-IN" sz="4900" dirty="0">
              <a:solidFill>
                <a:srgbClr val="212121"/>
              </a:solidFill>
              <a:latin typeface="open sans"/>
            </a:endParaRPr>
          </a:p>
          <a:p>
            <a:pPr>
              <a:buFont typeface="+mj-lt"/>
              <a:buAutoNum type="arabicPeriod"/>
            </a:pPr>
            <a:r>
              <a:rPr lang="en-IN" sz="4900" dirty="0">
                <a:solidFill>
                  <a:srgbClr val="212121"/>
                </a:solidFill>
                <a:latin typeface="open sans"/>
              </a:rPr>
              <a:t>Handle exceptions.</a:t>
            </a:r>
            <a:br>
              <a:rPr lang="en-IN" sz="4900" dirty="0">
                <a:solidFill>
                  <a:srgbClr val="212121"/>
                </a:solidFill>
                <a:latin typeface="open sans"/>
              </a:rPr>
            </a:br>
            <a:r>
              <a:rPr lang="en-IN" sz="4900" dirty="0">
                <a:solidFill>
                  <a:srgbClr val="212121"/>
                </a:solidFill>
                <a:latin typeface="open sans"/>
              </a:rPr>
              <a:t/>
            </a:r>
            <a:br>
              <a:rPr lang="en-IN" sz="4900" dirty="0">
                <a:solidFill>
                  <a:srgbClr val="212121"/>
                </a:solidFill>
                <a:latin typeface="open sans"/>
              </a:rPr>
            </a:br>
            <a:endParaRPr lang="en-IN" sz="4900" dirty="0">
              <a:solidFill>
                <a:srgbClr val="212121"/>
              </a:solidFill>
              <a:latin typeface="open sans"/>
            </a:endParaRPr>
          </a:p>
          <a:p>
            <a:pPr>
              <a:buFont typeface="+mj-lt"/>
              <a:buAutoNum type="arabicPeriod"/>
            </a:pPr>
            <a:r>
              <a:rPr lang="en-IN" sz="4900" dirty="0">
                <a:solidFill>
                  <a:srgbClr val="212121"/>
                </a:solidFill>
                <a:latin typeface="open sans"/>
              </a:rPr>
              <a:t>Open the connection.</a:t>
            </a:r>
            <a:br>
              <a:rPr lang="en-IN" sz="4900" dirty="0">
                <a:solidFill>
                  <a:srgbClr val="212121"/>
                </a:solidFill>
                <a:latin typeface="open sans"/>
              </a:rPr>
            </a:br>
            <a:r>
              <a:rPr lang="en-IN" sz="4900" dirty="0">
                <a:solidFill>
                  <a:srgbClr val="212121"/>
                </a:solidFill>
                <a:latin typeface="open sans"/>
              </a:rPr>
              <a:t/>
            </a:r>
            <a:br>
              <a:rPr lang="en-IN" sz="4900" dirty="0">
                <a:solidFill>
                  <a:srgbClr val="212121"/>
                </a:solidFill>
                <a:latin typeface="open sans"/>
              </a:rPr>
            </a:br>
            <a:endParaRPr lang="en-IN" sz="4900" dirty="0">
              <a:solidFill>
                <a:srgbClr val="212121"/>
              </a:solidFill>
              <a:latin typeface="open sans"/>
            </a:endParaRPr>
          </a:p>
          <a:p>
            <a:pPr>
              <a:buFont typeface="+mj-lt"/>
              <a:buAutoNum type="arabicPeriod"/>
            </a:pPr>
            <a:r>
              <a:rPr lang="en-IN" sz="4900" dirty="0">
                <a:solidFill>
                  <a:srgbClr val="212121"/>
                </a:solidFill>
                <a:latin typeface="open sans"/>
              </a:rPr>
              <a:t>Create a </a:t>
            </a:r>
            <a:r>
              <a:rPr lang="en-IN" sz="4900" dirty="0" err="1">
                <a:solidFill>
                  <a:srgbClr val="212121"/>
                </a:solidFill>
                <a:latin typeface="open sans"/>
              </a:rPr>
              <a:t>SQLCommand</a:t>
            </a:r>
            <a:r>
              <a:rPr lang="en-IN" sz="4900" dirty="0">
                <a:solidFill>
                  <a:srgbClr val="212121"/>
                </a:solidFill>
                <a:latin typeface="open sans"/>
              </a:rPr>
              <a:t>. To represent a </a:t>
            </a:r>
            <a:r>
              <a:rPr lang="en-IN" sz="4900" dirty="0" err="1">
                <a:solidFill>
                  <a:srgbClr val="212121"/>
                </a:solidFill>
                <a:latin typeface="open sans"/>
              </a:rPr>
              <a:t>SQLCommand</a:t>
            </a:r>
            <a:r>
              <a:rPr lang="en-IN" sz="4900" dirty="0">
                <a:solidFill>
                  <a:srgbClr val="212121"/>
                </a:solidFill>
                <a:latin typeface="open sans"/>
              </a:rPr>
              <a:t> . Specify the type of </a:t>
            </a:r>
            <a:r>
              <a:rPr lang="en-IN" sz="4900" dirty="0" err="1">
                <a:solidFill>
                  <a:srgbClr val="212121"/>
                </a:solidFill>
                <a:latin typeface="open sans"/>
              </a:rPr>
              <a:t>SQLCommand</a:t>
            </a:r>
            <a:r>
              <a:rPr lang="en-IN" sz="4900" dirty="0">
                <a:solidFill>
                  <a:srgbClr val="212121"/>
                </a:solidFill>
                <a:latin typeface="open sans"/>
              </a:rPr>
              <a:t> (text/</a:t>
            </a:r>
            <a:r>
              <a:rPr lang="en-IN" sz="4900" dirty="0" err="1">
                <a:solidFill>
                  <a:srgbClr val="212121"/>
                </a:solidFill>
                <a:latin typeface="open sans"/>
              </a:rPr>
              <a:t>storedprocedure</a:t>
            </a:r>
            <a:r>
              <a:rPr lang="en-IN" sz="4900" dirty="0">
                <a:solidFill>
                  <a:srgbClr val="212121"/>
                </a:solidFill>
                <a:latin typeface="open sans"/>
              </a:rPr>
              <a:t>).</a:t>
            </a:r>
            <a:br>
              <a:rPr lang="en-IN" sz="4900" dirty="0">
                <a:solidFill>
                  <a:srgbClr val="212121"/>
                </a:solidFill>
                <a:latin typeface="open sans"/>
              </a:rPr>
            </a:br>
            <a:r>
              <a:rPr lang="en-IN" sz="4900" dirty="0">
                <a:solidFill>
                  <a:srgbClr val="212121"/>
                </a:solidFill>
                <a:latin typeface="open sans"/>
              </a:rPr>
              <a:t/>
            </a:r>
            <a:br>
              <a:rPr lang="en-IN" sz="4900" dirty="0">
                <a:solidFill>
                  <a:srgbClr val="212121"/>
                </a:solidFill>
                <a:latin typeface="open sans"/>
              </a:rPr>
            </a:br>
            <a:endParaRPr lang="en-IN" sz="4900" dirty="0">
              <a:solidFill>
                <a:srgbClr val="212121"/>
              </a:solidFill>
              <a:latin typeface="open sans"/>
            </a:endParaRPr>
          </a:p>
          <a:p>
            <a:pPr>
              <a:buFont typeface="+mj-lt"/>
              <a:buAutoNum type="arabicPeriod"/>
            </a:pPr>
            <a:r>
              <a:rPr lang="en-IN" sz="4900" dirty="0">
                <a:solidFill>
                  <a:srgbClr val="212121"/>
                </a:solidFill>
                <a:latin typeface="open sans"/>
              </a:rPr>
              <a:t>Execute the command (use </a:t>
            </a:r>
            <a:r>
              <a:rPr lang="en-IN" sz="4900" dirty="0" err="1">
                <a:solidFill>
                  <a:srgbClr val="212121"/>
                </a:solidFill>
                <a:latin typeface="open sans"/>
              </a:rPr>
              <a:t>executereader</a:t>
            </a:r>
            <a:r>
              <a:rPr lang="en-IN" sz="4900" dirty="0">
                <a:solidFill>
                  <a:srgbClr val="212121"/>
                </a:solidFill>
                <a:latin typeface="open sans"/>
              </a:rPr>
              <a:t>).</a:t>
            </a:r>
            <a:br>
              <a:rPr lang="en-IN" sz="4900" dirty="0">
                <a:solidFill>
                  <a:srgbClr val="212121"/>
                </a:solidFill>
                <a:latin typeface="open sans"/>
              </a:rPr>
            </a:br>
            <a:r>
              <a:rPr lang="en-IN" sz="4900" dirty="0">
                <a:solidFill>
                  <a:srgbClr val="212121"/>
                </a:solidFill>
                <a:latin typeface="open sans"/>
              </a:rPr>
              <a:t/>
            </a:r>
            <a:br>
              <a:rPr lang="en-IN" sz="4900" dirty="0">
                <a:solidFill>
                  <a:srgbClr val="212121"/>
                </a:solidFill>
                <a:latin typeface="open sans"/>
              </a:rPr>
            </a:br>
            <a:endParaRPr lang="en-IN" sz="4900" dirty="0">
              <a:solidFill>
                <a:srgbClr val="212121"/>
              </a:solidFill>
              <a:latin typeface="open sans"/>
            </a:endParaRPr>
          </a:p>
          <a:p>
            <a:pPr>
              <a:buFont typeface="+mj-lt"/>
              <a:buAutoNum type="arabicPeriod"/>
            </a:pPr>
            <a:r>
              <a:rPr lang="en-IN" sz="4900" dirty="0">
                <a:solidFill>
                  <a:srgbClr val="212121"/>
                </a:solidFill>
                <a:latin typeface="open sans"/>
              </a:rPr>
              <a:t>Get the Result (use </a:t>
            </a:r>
            <a:r>
              <a:rPr lang="en-IN" sz="4900" dirty="0" err="1">
                <a:solidFill>
                  <a:srgbClr val="212121"/>
                </a:solidFill>
                <a:latin typeface="open sans"/>
              </a:rPr>
              <a:t>SqlDataReader</a:t>
            </a:r>
            <a:r>
              <a:rPr lang="en-IN" sz="4900" dirty="0">
                <a:solidFill>
                  <a:srgbClr val="212121"/>
                </a:solidFill>
                <a:latin typeface="open sans"/>
              </a:rPr>
              <a:t>). This is a </a:t>
            </a:r>
            <a:r>
              <a:rPr lang="en-IN" sz="4900" dirty="0" err="1">
                <a:solidFill>
                  <a:srgbClr val="212121"/>
                </a:solidFill>
                <a:latin typeface="open sans"/>
              </a:rPr>
              <a:t>forwardonly</a:t>
            </a:r>
            <a:r>
              <a:rPr lang="en-IN" sz="4900" dirty="0">
                <a:solidFill>
                  <a:srgbClr val="212121"/>
                </a:solidFill>
                <a:latin typeface="open sans"/>
              </a:rPr>
              <a:t>/</a:t>
            </a:r>
            <a:r>
              <a:rPr lang="en-IN" sz="4900" dirty="0" err="1">
                <a:solidFill>
                  <a:srgbClr val="212121"/>
                </a:solidFill>
                <a:latin typeface="open sans"/>
              </a:rPr>
              <a:t>readonly</a:t>
            </a:r>
            <a:r>
              <a:rPr lang="en-IN" sz="4900" dirty="0">
                <a:solidFill>
                  <a:srgbClr val="212121"/>
                </a:solidFill>
                <a:latin typeface="open sans"/>
              </a:rPr>
              <a:t> </a:t>
            </a:r>
            <a:r>
              <a:rPr lang="en-IN" sz="4900" dirty="0" err="1">
                <a:solidFill>
                  <a:srgbClr val="212121"/>
                </a:solidFill>
                <a:latin typeface="open sans"/>
              </a:rPr>
              <a:t>dataobject</a:t>
            </a:r>
            <a:r>
              <a:rPr lang="en-IN" sz="4900" dirty="0">
                <a:solidFill>
                  <a:srgbClr val="212121"/>
                </a:solidFill>
                <a:latin typeface="open sans"/>
              </a:rPr>
              <a:t>.</a:t>
            </a:r>
            <a:br>
              <a:rPr lang="en-IN" sz="4900" dirty="0">
                <a:solidFill>
                  <a:srgbClr val="212121"/>
                </a:solidFill>
                <a:latin typeface="open sans"/>
              </a:rPr>
            </a:br>
            <a:endParaRPr lang="en-IN" sz="4900" dirty="0">
              <a:solidFill>
                <a:srgbClr val="212121"/>
              </a:solidFill>
              <a:latin typeface="open sans"/>
            </a:endParaRPr>
          </a:p>
          <a:p>
            <a:pPr>
              <a:buFont typeface="+mj-lt"/>
              <a:buAutoNum type="arabicPeriod"/>
            </a:pPr>
            <a:r>
              <a:rPr lang="en-IN" sz="4900" dirty="0">
                <a:solidFill>
                  <a:srgbClr val="212121"/>
                </a:solidFill>
                <a:latin typeface="open sans"/>
              </a:rPr>
              <a:t>Close the connection</a:t>
            </a:r>
          </a:p>
          <a:p>
            <a:pPr>
              <a:buFont typeface="+mj-lt"/>
              <a:buAutoNum type="arabicPeriod"/>
            </a:pPr>
            <a:r>
              <a:rPr lang="en-IN" sz="4900" dirty="0">
                <a:solidFill>
                  <a:srgbClr val="212121"/>
                </a:solidFill>
                <a:latin typeface="open sans"/>
              </a:rPr>
              <a:t>Process the result</a:t>
            </a:r>
          </a:p>
          <a:p>
            <a:pPr>
              <a:buFont typeface="+mj-lt"/>
              <a:buAutoNum type="arabicPeriod"/>
            </a:pPr>
            <a:r>
              <a:rPr lang="en-IN" sz="4900" dirty="0">
                <a:solidFill>
                  <a:srgbClr val="212121"/>
                </a:solidFill>
                <a:latin typeface="open sans"/>
              </a:rPr>
              <a:t>Display the Result</a:t>
            </a:r>
          </a:p>
          <a:p>
            <a:endParaRPr lang="en-US" dirty="0"/>
          </a:p>
        </p:txBody>
      </p:sp>
    </p:spTree>
    <p:extLst>
      <p:ext uri="{BB962C8B-B14F-4D97-AF65-F5344CB8AC3E}">
        <p14:creationId xmlns:p14="http://schemas.microsoft.com/office/powerpoint/2010/main" val="588835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14998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solidFill>
                  <a:srgbClr val="212121"/>
                </a:solidFill>
                <a:latin typeface="Roboto"/>
              </a:rPr>
              <a:t>What is ADO.NET?</a:t>
            </a:r>
            <a:r>
              <a:rPr lang="en-US" altLang="en-US" dirty="0">
                <a:solidFill>
                  <a:srgbClr val="212121"/>
                </a:solidFill>
                <a:latin typeface="Verdana" panose="020B0604030504040204" pitchFamily="34" charset="0"/>
              </a:rPr>
              <a:t> </a:t>
            </a:r>
            <a:r>
              <a:rPr lang="en-US" altLang="en-US" dirty="0">
                <a:solidFill>
                  <a:srgbClr val="212121"/>
                </a:solidFill>
                <a:latin typeface="Roboto"/>
              </a:rPr>
              <a:t/>
            </a:r>
            <a:br>
              <a:rPr lang="en-US" altLang="en-US" dirty="0">
                <a:solidFill>
                  <a:srgbClr val="212121"/>
                </a:solidFill>
                <a:latin typeface="Roboto"/>
              </a:rPr>
            </a:br>
            <a:endParaRPr lang="en-US" dirty="0"/>
          </a:p>
        </p:txBody>
      </p:sp>
      <p:sp>
        <p:nvSpPr>
          <p:cNvPr id="4" name="Rectangle 1"/>
          <p:cNvSpPr>
            <a:spLocks noGrp="1" noChangeArrowheads="1"/>
          </p:cNvSpPr>
          <p:nvPr>
            <p:ph idx="1"/>
          </p:nvPr>
        </p:nvSpPr>
        <p:spPr bwMode="auto">
          <a:xfrm>
            <a:off x="838201" y="1335154"/>
            <a:ext cx="9834154" cy="43396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12121"/>
                </a:solidFill>
                <a:effectLst/>
                <a:latin typeface="Verdana" panose="020B0604030504040204" pitchFamily="34" charset="0"/>
              </a:rPr>
              <a:t>ADO stands for ActiveX Data Objects</a:t>
            </a:r>
            <a:endParaRPr kumimoji="0" lang="en-US" altLang="en-US" sz="2400" b="0" i="0" u="none" strike="noStrike" cap="none" normalizeH="0" baseline="0" dirty="0">
              <a:ln>
                <a:noFill/>
              </a:ln>
              <a:solidFill>
                <a:srgbClr val="21212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12121"/>
                </a:solidFill>
                <a:effectLst/>
                <a:latin typeface="Verdana" panose="020B0604030504040204" pitchFamily="34" charset="0"/>
              </a:rPr>
              <a:t>ADO.NET is a database technology of .NET Framework used to connect application system and database server.</a:t>
            </a:r>
            <a:endParaRPr kumimoji="0" lang="en-US" altLang="en-US" sz="2400" b="0" i="0" u="none" strike="noStrike" cap="none" normalizeH="0" baseline="0" dirty="0">
              <a:ln>
                <a:noFill/>
              </a:ln>
              <a:solidFill>
                <a:srgbClr val="21212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12121"/>
                </a:solidFill>
                <a:effectLst/>
                <a:latin typeface="Verdana" panose="020B0604030504040204" pitchFamily="34" charset="0"/>
              </a:rPr>
              <a:t>ADO.NET is a part of the .NET Framework</a:t>
            </a:r>
            <a:endParaRPr kumimoji="0" lang="en-US" altLang="en-US" sz="2400" b="0" i="0" u="none" strike="noStrike" cap="none" normalizeH="0" baseline="0" dirty="0">
              <a:ln>
                <a:noFill/>
              </a:ln>
              <a:solidFill>
                <a:srgbClr val="21212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12121"/>
                </a:solidFill>
                <a:effectLst/>
                <a:latin typeface="Verdana" panose="020B0604030504040204" pitchFamily="34" charset="0"/>
              </a:rPr>
              <a:t>ADO.NET consists of a set of classes used to handle data access</a:t>
            </a:r>
            <a:endParaRPr kumimoji="0" lang="en-US" altLang="en-US" sz="2400" b="0" i="0" u="none" strike="noStrike" cap="none" normalizeH="0" baseline="0" dirty="0">
              <a:ln>
                <a:noFill/>
              </a:ln>
              <a:solidFill>
                <a:srgbClr val="21212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12121"/>
                </a:solidFill>
                <a:effectLst/>
                <a:latin typeface="Verdana" panose="020B0604030504040204" pitchFamily="34" charset="0"/>
              </a:rPr>
              <a:t>ADO.NET uses XML to store and transfer data among applications, which is not only an industry standard but also provide fast access of data for desktop and distributed applications.</a:t>
            </a:r>
            <a:endParaRPr kumimoji="0" lang="en-US" altLang="en-US" sz="2400" b="0" i="0" u="none" strike="noStrike" cap="none" normalizeH="0" baseline="0" dirty="0">
              <a:ln>
                <a:noFill/>
              </a:ln>
              <a:solidFill>
                <a:srgbClr val="21212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12121"/>
                </a:solidFill>
                <a:effectLst/>
                <a:latin typeface="Verdana" panose="020B0604030504040204" pitchFamily="34" charset="0"/>
              </a:rPr>
              <a:t>ADO.NET is scalable and interoperable.</a:t>
            </a:r>
            <a:endParaRPr kumimoji="0" lang="en-US" altLang="en-US" sz="2400" b="0" i="0" u="none" strike="noStrike" cap="none" normalizeH="0" baseline="0" dirty="0">
              <a:ln>
                <a:noFill/>
              </a:ln>
              <a:solidFill>
                <a:srgbClr val="21212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145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arctitecture.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4619" y="1825625"/>
            <a:ext cx="857477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426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a:t>
            </a:r>
            <a:r>
              <a:rPr lang="en-US" dirty="0" err="1"/>
              <a:t>ADO.Net</a:t>
            </a:r>
            <a:endParaRPr lang="en-US" dirty="0"/>
          </a:p>
        </p:txBody>
      </p:sp>
      <p:sp>
        <p:nvSpPr>
          <p:cNvPr id="4" name="Rectangle 1"/>
          <p:cNvSpPr>
            <a:spLocks noGrp="1" noChangeArrowheads="1"/>
          </p:cNvSpPr>
          <p:nvPr>
            <p:ph idx="1"/>
          </p:nvPr>
        </p:nvSpPr>
        <p:spPr bwMode="auto">
          <a:xfrm>
            <a:off x="705395" y="1562009"/>
            <a:ext cx="10648405"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12121"/>
                </a:solidFill>
                <a:effectLst/>
                <a:latin typeface="Roboto"/>
              </a:rPr>
              <a:t>Single Object-oriented API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ADO.NET provides a single object-oriented set of classes. There are different data providers to work with different data sources but the programming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 model for all these data providers work in the same way. You should be aware of only one data provider. You just need to change class names and connection strings.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The ADO.NET classes are easy to use and understand, as they are object-oriented in nature.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 </a:t>
            </a:r>
            <a:endParaRPr kumimoji="0" lang="en-US" altLang="en-US" sz="2000" b="0" i="0" u="none" strike="noStrike" cap="none" normalizeH="0" baseline="0" dirty="0">
              <a:ln>
                <a:noFill/>
              </a:ln>
              <a:solidFill>
                <a:srgbClr val="212121"/>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12121"/>
                </a:solidFill>
                <a:effectLst/>
                <a:latin typeface="Roboto"/>
              </a:rPr>
              <a:t>Managed Code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The ADO.NET classes are managed classes. CLR takes care of language independency and automatic resource management.</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191004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2154636"/>
            <a:ext cx="10376647"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12121"/>
                </a:solidFill>
                <a:effectLst/>
                <a:latin typeface="Roboto"/>
              </a:rPr>
              <a:t>Deployment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Microsoft uses MDAC (Microsoft Data Access Component), which is used as ActiveX component in .NET Framework (X is extensible component, when X is written after a term means extensible). .NET components takes care of deployment which was difficult with previous technologies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 </a:t>
            </a:r>
            <a:endParaRPr kumimoji="0" lang="en-US" altLang="en-US" sz="2000" b="0" i="0" u="none" strike="noStrike" cap="none" normalizeH="0" baseline="0" dirty="0">
              <a:ln>
                <a:noFill/>
              </a:ln>
              <a:solidFill>
                <a:srgbClr val="212121"/>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12121"/>
                </a:solidFill>
                <a:effectLst/>
                <a:latin typeface="Roboto"/>
              </a:rPr>
              <a:t>XML Support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ADO.NET data is cached and transferred in XML (</a:t>
            </a:r>
            <a:r>
              <a:rPr kumimoji="0" lang="en-US" altLang="en-US" sz="2000" b="0" i="0" u="none" strike="noStrike" cap="none" normalizeH="0" baseline="0" dirty="0" err="1">
                <a:ln>
                  <a:noFill/>
                </a:ln>
                <a:solidFill>
                  <a:srgbClr val="212121"/>
                </a:solidFill>
                <a:effectLst/>
                <a:latin typeface="Verdana" panose="020B0604030504040204" pitchFamily="34" charset="0"/>
              </a:rPr>
              <a:t>EXtensible</a:t>
            </a:r>
            <a:r>
              <a:rPr kumimoji="0" lang="en-US" altLang="en-US" sz="2000" b="0" i="0" u="none" strike="noStrike" cap="none" normalizeH="0" baseline="0" dirty="0">
                <a:ln>
                  <a:noFill/>
                </a:ln>
                <a:solidFill>
                  <a:srgbClr val="212121"/>
                </a:solidFill>
                <a:effectLst/>
                <a:latin typeface="Verdana" panose="020B0604030504040204" pitchFamily="34" charset="0"/>
              </a:rPr>
              <a:t> Markup Language) format. XML provide fast access of data for desktop and distributed applications.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XML is plain text designed to transport and store data and is self-descriptive.</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59889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1701029"/>
            <a:ext cx="10515600" cy="40626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12121"/>
                </a:solidFill>
                <a:effectLst/>
                <a:latin typeface="Roboto"/>
              </a:rPr>
              <a:t>Visual Data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latin typeface="Verdana" panose="020B0604030504040204" pitchFamily="34"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latin typeface="Verdana" panose="020B0604030504040204" pitchFamily="34" charset="0"/>
              </a:rPr>
              <a:t>.NET offers ADO.NET components and data-bound control to work in visual form.  You can use these components without writing long codes and can achieve result in no time.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latin typeface="Verdana" panose="020B0604030504040204" pitchFamily="34" charset="0"/>
              </a:rPr>
              <a:t> </a:t>
            </a:r>
            <a:endParaRPr kumimoji="0" lang="en-US" altLang="en-US" sz="2400" b="1" i="0" u="none" strike="noStrike" cap="none" normalizeH="0" baseline="0" dirty="0">
              <a:ln>
                <a:noFill/>
              </a:ln>
              <a:solidFill>
                <a:srgbClr val="212121"/>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12121"/>
                </a:solidFill>
                <a:effectLst/>
                <a:latin typeface="Roboto"/>
              </a:rPr>
              <a:t>Performance and scalability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latin typeface="Verdana" panose="020B0604030504040204" pitchFamily="34"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latin typeface="Verdana" panose="020B0604030504040204" pitchFamily="34" charset="0"/>
              </a:rPr>
              <a:t>Performance and scalability are two major factors when developing web-based application and services. Disconnected cached data in XML help in performance and scalability.</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097561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212121"/>
                </a:solidFill>
                <a:latin typeface="open sans"/>
              </a:rPr>
              <a:t>Various Connection Architectures</a:t>
            </a:r>
            <a:r>
              <a:rPr lang="en-IN" dirty="0">
                <a:solidFill>
                  <a:srgbClr val="212121"/>
                </a:solidFill>
                <a:latin typeface="open sans"/>
              </a:rPr>
              <a:t/>
            </a:r>
            <a:br>
              <a:rPr lang="en-IN" dirty="0">
                <a:solidFill>
                  <a:srgbClr val="212121"/>
                </a:solidFill>
                <a:latin typeface="open sans"/>
              </a:rPr>
            </a:br>
            <a:endParaRPr lang="en-US" dirty="0"/>
          </a:p>
        </p:txBody>
      </p:sp>
      <p:sp>
        <p:nvSpPr>
          <p:cNvPr id="3" name="Content Placeholder 2"/>
          <p:cNvSpPr>
            <a:spLocks noGrp="1"/>
          </p:cNvSpPr>
          <p:nvPr>
            <p:ph idx="1"/>
          </p:nvPr>
        </p:nvSpPr>
        <p:spPr/>
        <p:txBody>
          <a:bodyPr/>
          <a:lstStyle/>
          <a:p>
            <a:r>
              <a:rPr lang="en-IN" dirty="0">
                <a:solidFill>
                  <a:srgbClr val="212121"/>
                </a:solidFill>
                <a:latin typeface="open sans"/>
              </a:rPr>
              <a:t/>
            </a:r>
            <a:br>
              <a:rPr lang="en-IN" dirty="0">
                <a:solidFill>
                  <a:srgbClr val="212121"/>
                </a:solidFill>
                <a:latin typeface="open sans"/>
              </a:rPr>
            </a:br>
            <a:r>
              <a:rPr lang="en-IN" dirty="0">
                <a:solidFill>
                  <a:srgbClr val="212121"/>
                </a:solidFill>
                <a:latin typeface="open sans"/>
              </a:rPr>
              <a:t>There are the following two types of connection architectures:</a:t>
            </a:r>
          </a:p>
          <a:p>
            <a:pPr>
              <a:buFont typeface="+mj-lt"/>
              <a:buAutoNum type="arabicPeriod"/>
            </a:pPr>
            <a:r>
              <a:rPr lang="en-IN" b="1" dirty="0">
                <a:solidFill>
                  <a:srgbClr val="212121"/>
                </a:solidFill>
                <a:latin typeface="open sans"/>
              </a:rPr>
              <a:t>Connected architecture:</a:t>
            </a:r>
            <a:r>
              <a:rPr lang="en-IN" dirty="0">
                <a:solidFill>
                  <a:srgbClr val="212121"/>
                </a:solidFill>
                <a:latin typeface="open sans"/>
              </a:rPr>
              <a:t> the application remains connected with the database throughout the processing.</a:t>
            </a:r>
            <a:br>
              <a:rPr lang="en-IN" dirty="0">
                <a:solidFill>
                  <a:srgbClr val="212121"/>
                </a:solidFill>
                <a:latin typeface="open sans"/>
              </a:rPr>
            </a:br>
            <a:r>
              <a:rPr lang="en-IN" dirty="0">
                <a:solidFill>
                  <a:srgbClr val="212121"/>
                </a:solidFill>
                <a:latin typeface="open sans"/>
              </a:rPr>
              <a:t/>
            </a:r>
            <a:br>
              <a:rPr lang="en-IN" dirty="0">
                <a:solidFill>
                  <a:srgbClr val="212121"/>
                </a:solidFill>
                <a:latin typeface="open sans"/>
              </a:rPr>
            </a:br>
            <a:endParaRPr lang="en-IN" dirty="0">
              <a:solidFill>
                <a:srgbClr val="212121"/>
              </a:solidFill>
              <a:latin typeface="open sans"/>
            </a:endParaRPr>
          </a:p>
          <a:p>
            <a:pPr>
              <a:buFont typeface="+mj-lt"/>
              <a:buAutoNum type="arabicPeriod"/>
            </a:pPr>
            <a:r>
              <a:rPr lang="en-IN" b="1" dirty="0">
                <a:solidFill>
                  <a:srgbClr val="212121"/>
                </a:solidFill>
                <a:latin typeface="open sans"/>
              </a:rPr>
              <a:t>Disconnected architecture:</a:t>
            </a:r>
            <a:r>
              <a:rPr lang="en-IN" dirty="0">
                <a:solidFill>
                  <a:srgbClr val="212121"/>
                </a:solidFill>
                <a:latin typeface="open sans"/>
              </a:rPr>
              <a:t> the application automatically connects/disconnects during the processing. The application uses temporary data on the application side called a </a:t>
            </a:r>
            <a:r>
              <a:rPr lang="en-IN" dirty="0" err="1">
                <a:solidFill>
                  <a:srgbClr val="212121"/>
                </a:solidFill>
                <a:latin typeface="open sans"/>
              </a:rPr>
              <a:t>DataSet</a:t>
            </a:r>
            <a:r>
              <a:rPr lang="en-IN" dirty="0">
                <a:solidFill>
                  <a:srgbClr val="212121"/>
                </a:solidFill>
                <a:latin typeface="open sans"/>
              </a:rPr>
              <a:t>.</a:t>
            </a:r>
          </a:p>
          <a:p>
            <a:endParaRPr lang="en-US" dirty="0"/>
          </a:p>
        </p:txBody>
      </p:sp>
    </p:spTree>
    <p:extLst>
      <p:ext uri="{BB962C8B-B14F-4D97-AF65-F5344CB8AC3E}">
        <p14:creationId xmlns:p14="http://schemas.microsoft.com/office/powerpoint/2010/main" val="502389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Understanding ADO.NET and its class library</a:t>
            </a:r>
            <a:endParaRPr lang="en-US" dirty="0"/>
          </a:p>
        </p:txBody>
      </p:sp>
      <p:pic>
        <p:nvPicPr>
          <p:cNvPr id="6146" name="Picture 2" descr="ado dot n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7455" y="1972469"/>
            <a:ext cx="7044170"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913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Important Classes in ADO.NET</a:t>
            </a:r>
            <a:br>
              <a:rPr lang="en-IN" b="1" dirty="0"/>
            </a:br>
            <a:endParaRPr lang="en-US" dirty="0"/>
          </a:p>
        </p:txBody>
      </p:sp>
      <p:sp>
        <p:nvSpPr>
          <p:cNvPr id="3" name="Content Placeholder 2"/>
          <p:cNvSpPr>
            <a:spLocks noGrp="1"/>
          </p:cNvSpPr>
          <p:nvPr>
            <p:ph idx="1"/>
          </p:nvPr>
        </p:nvSpPr>
        <p:spPr/>
        <p:txBody>
          <a:bodyPr/>
          <a:lstStyle/>
          <a:p>
            <a:r>
              <a:rPr lang="en-IN" dirty="0"/>
              <a:t>Connection Class</a:t>
            </a:r>
          </a:p>
          <a:p>
            <a:r>
              <a:rPr lang="en-IN" dirty="0"/>
              <a:t>Command Class</a:t>
            </a:r>
          </a:p>
          <a:p>
            <a:r>
              <a:rPr lang="en-IN" dirty="0" err="1"/>
              <a:t>DataReader</a:t>
            </a:r>
            <a:r>
              <a:rPr lang="en-IN" dirty="0"/>
              <a:t> Class</a:t>
            </a:r>
          </a:p>
          <a:p>
            <a:r>
              <a:rPr lang="en-IN" dirty="0" err="1"/>
              <a:t>DataAdapter</a:t>
            </a:r>
            <a:r>
              <a:rPr lang="en-IN" dirty="0"/>
              <a:t> Class</a:t>
            </a:r>
          </a:p>
          <a:p>
            <a:r>
              <a:rPr lang="en-IN" dirty="0" err="1"/>
              <a:t>DataSet.Class</a:t>
            </a:r>
            <a:endParaRPr lang="en-IN" dirty="0"/>
          </a:p>
          <a:p>
            <a:endParaRPr lang="en-US" dirty="0"/>
          </a:p>
        </p:txBody>
      </p:sp>
    </p:spTree>
    <p:extLst>
      <p:ext uri="{BB962C8B-B14F-4D97-AF65-F5344CB8AC3E}">
        <p14:creationId xmlns:p14="http://schemas.microsoft.com/office/powerpoint/2010/main" val="20616715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618</TotalTime>
  <Words>326</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open sans</vt:lpstr>
      <vt:lpstr>Roboto</vt:lpstr>
      <vt:lpstr>Verdana</vt:lpstr>
      <vt:lpstr>Office Theme</vt:lpstr>
      <vt:lpstr>ADO.NET</vt:lpstr>
      <vt:lpstr>What is ADO.NET?  </vt:lpstr>
      <vt:lpstr>PowerPoint Presentation</vt:lpstr>
      <vt:lpstr>Advantages  of ADO.Net</vt:lpstr>
      <vt:lpstr>PowerPoint Presentation</vt:lpstr>
      <vt:lpstr>PowerPoint Presentation</vt:lpstr>
      <vt:lpstr>Various Connection Architectures </vt:lpstr>
      <vt:lpstr>Understanding ADO.NET and its class library</vt:lpstr>
      <vt:lpstr>Important Classes in ADO.NET </vt:lpstr>
      <vt:lpstr>Classes in ADO.Net</vt:lpstr>
      <vt:lpstr>Classes in ADO.Net contd..</vt:lpstr>
      <vt:lpstr>Classes in ADO.Net contd..</vt:lpstr>
      <vt:lpstr>PowerPoint Presentation</vt:lpstr>
      <vt:lpstr>To Connect to the Database</vt:lpstr>
      <vt:lpstr>PowerPoint Presentation</vt:lpstr>
      <vt:lpstr>  Retrieve and display data from a database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dc:creator>
  <cp:lastModifiedBy>pcuser</cp:lastModifiedBy>
  <cp:revision>23</cp:revision>
  <dcterms:created xsi:type="dcterms:W3CDTF">2018-08-02T17:33:01Z</dcterms:created>
  <dcterms:modified xsi:type="dcterms:W3CDTF">2019-10-15T10:48:36Z</dcterms:modified>
</cp:coreProperties>
</file>