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5075-7C40-4F5F-917C-D0FE766F061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Raise and Throw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19273"/>
              </p:ext>
            </p:extLst>
          </p:nvPr>
        </p:nvGraphicFramePr>
        <p:xfrm>
          <a:off x="1558636" y="2172494"/>
          <a:ext cx="8412678" cy="2834640"/>
        </p:xfrm>
        <a:graphic>
          <a:graphicData uri="http://schemas.openxmlformats.org/drawingml/2006/table">
            <a:tbl>
              <a:tblPr/>
              <a:tblGrid>
                <a:gridCol w="4206339">
                  <a:extLst>
                    <a:ext uri="{9D8B030D-6E8A-4147-A177-3AD203B41FA5}">
                      <a16:colId xmlns:a16="http://schemas.microsoft.com/office/drawing/2014/main" val="4268936161"/>
                    </a:ext>
                  </a:extLst>
                </a:gridCol>
                <a:gridCol w="4206339">
                  <a:extLst>
                    <a:ext uri="{9D8B030D-6E8A-4147-A177-3AD203B41FA5}">
                      <a16:colId xmlns:a16="http://schemas.microsoft.com/office/drawing/2014/main" val="265361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RAISERROR statement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908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THROW statement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3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 a </a:t>
                      </a:r>
                      <a:r>
                        <a:rPr lang="en-US" i="1">
                          <a:effectLst/>
                        </a:rPr>
                        <a:t>msg_id</a:t>
                      </a:r>
                      <a:r>
                        <a:rPr lang="en-US">
                          <a:effectLst/>
                        </a:rPr>
                        <a:t> is passed to RAISERROR, the ID must be defined in sys.messages.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error_number</a:t>
                      </a:r>
                      <a:r>
                        <a:rPr lang="en-US">
                          <a:effectLst/>
                        </a:rPr>
                        <a:t> parameter does not have to be defined in sys.messages.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3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msg_str</a:t>
                      </a:r>
                      <a:r>
                        <a:rPr lang="en-US">
                          <a:effectLst/>
                        </a:rPr>
                        <a:t> parameter can contain </a:t>
                      </a:r>
                      <a:r>
                        <a:rPr lang="en-US" b="1">
                          <a:effectLst/>
                        </a:rPr>
                        <a:t>printf</a:t>
                      </a:r>
                      <a:r>
                        <a:rPr lang="en-US">
                          <a:effectLst/>
                        </a:rPr>
                        <a:t> formatting styles.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message</a:t>
                      </a:r>
                      <a:r>
                        <a:rPr lang="en-US">
                          <a:effectLst/>
                        </a:rPr>
                        <a:t> parameter does not accept </a:t>
                      </a:r>
                      <a:r>
                        <a:rPr lang="en-US" b="1">
                          <a:effectLst/>
                        </a:rPr>
                        <a:t>printf</a:t>
                      </a:r>
                      <a:r>
                        <a:rPr lang="en-US">
                          <a:effectLst/>
                        </a:rPr>
                        <a:t> style formatting.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4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severity</a:t>
                      </a:r>
                      <a:r>
                        <a:rPr lang="en-US">
                          <a:effectLst/>
                        </a:rPr>
                        <a:t> parameter specifies the severity of the exception.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There is no </a:t>
                      </a:r>
                      <a:r>
                        <a:rPr lang="en-US" i="1" dirty="0">
                          <a:effectLst/>
                        </a:rPr>
                        <a:t>severity</a:t>
                      </a:r>
                      <a:r>
                        <a:rPr lang="en-US" dirty="0">
                          <a:effectLst/>
                        </a:rPr>
                        <a:t> parameter. The exception severity is always set to 16.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7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levels from 0 through 18 can be specified by any user. Severity levels from 19 through 25 can only be specified by members of the </a:t>
            </a:r>
            <a:r>
              <a:rPr lang="en-US" dirty="0" err="1" smtClean="0"/>
              <a:t>sysadmin</a:t>
            </a:r>
            <a:r>
              <a:rPr lang="en-US" dirty="0" smtClean="0"/>
              <a:t> fixed server role or users</a:t>
            </a:r>
          </a:p>
          <a:p>
            <a:endParaRPr lang="en-US" dirty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Is an integer from 0 through 255. Negative values default to 1. Values larger than 255 should not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are system functions and the keyword used within a catch block:</a:t>
            </a:r>
          </a:p>
          <a:p>
            <a:endParaRPr lang="en-US" dirty="0" smtClean="0"/>
          </a:p>
          <a:p>
            <a:r>
              <a:rPr lang="en-US" dirty="0" smtClean="0"/>
              <a:t>@@ERROR</a:t>
            </a:r>
          </a:p>
          <a:p>
            <a:r>
              <a:rPr lang="en-US" dirty="0" smtClean="0"/>
              <a:t>ERROR_NUMBER()</a:t>
            </a:r>
          </a:p>
          <a:p>
            <a:r>
              <a:rPr lang="en-US" dirty="0" smtClean="0"/>
              <a:t>ERROR_STATE()</a:t>
            </a:r>
          </a:p>
          <a:p>
            <a:r>
              <a:rPr lang="en-US" dirty="0" smtClean="0"/>
              <a:t>ERROR_LINE()</a:t>
            </a:r>
          </a:p>
          <a:p>
            <a:r>
              <a:rPr lang="en-US" dirty="0" smtClean="0"/>
              <a:t>ERROR_MESSAGE()</a:t>
            </a:r>
          </a:p>
          <a:p>
            <a:r>
              <a:rPr lang="en-US" dirty="0" smtClean="0"/>
              <a:t>ERROR_PROCEDURE()</a:t>
            </a:r>
          </a:p>
          <a:p>
            <a:r>
              <a:rPr lang="en-US" dirty="0" smtClean="0"/>
              <a:t>ERROR_SEVERITY()</a:t>
            </a:r>
          </a:p>
          <a:p>
            <a:r>
              <a:rPr lang="en-US" dirty="0" smtClean="0"/>
              <a:t>RAISERROR()</a:t>
            </a:r>
          </a:p>
          <a:p>
            <a:r>
              <a:rPr lang="en-US" dirty="0" smtClean="0"/>
              <a:t>GOTO()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 Procedure and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must return a value but in Stored Procedure it is optional. Even a procedure can return zero or n values.</a:t>
            </a:r>
          </a:p>
          <a:p>
            <a:endParaRPr lang="en-US" dirty="0" smtClean="0"/>
          </a:p>
          <a:p>
            <a:r>
              <a:rPr lang="en-US" dirty="0" smtClean="0"/>
              <a:t>Functions can have only input parameters , whereas Procedures can have input or output parameters.</a:t>
            </a:r>
          </a:p>
          <a:p>
            <a:endParaRPr lang="en-US" dirty="0" smtClean="0"/>
          </a:p>
          <a:p>
            <a:r>
              <a:rPr lang="en-US" dirty="0" smtClean="0"/>
              <a:t>Functions can be called from Procedure whereas Procedures cannot be called from a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4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54656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procedure allows SELECT as well as DML(INSERT/UPDATE/DELETE) statement in it whereas Function allows only SELECT statement in it. (Allows DML in user defined table)</a:t>
            </a:r>
          </a:p>
          <a:p>
            <a:endParaRPr lang="en-US" dirty="0" smtClean="0"/>
          </a:p>
          <a:p>
            <a:r>
              <a:rPr lang="en-US" dirty="0" smtClean="0"/>
              <a:t>Procedures cannot be utilized in a SELECT statement whereas Function can be embedded in a SELECT statement.</a:t>
            </a:r>
          </a:p>
          <a:p>
            <a:endParaRPr lang="en-US" dirty="0" smtClean="0"/>
          </a:p>
          <a:p>
            <a:r>
              <a:rPr lang="en-US" dirty="0" smtClean="0"/>
              <a:t>Stored Procedures cannot be used in the SQL statements anywhere in the WHERE/HAVING/SELECT section whereas Function can be.</a:t>
            </a:r>
          </a:p>
          <a:p>
            <a:endParaRPr lang="en-US" dirty="0" smtClean="0"/>
          </a:p>
          <a:p>
            <a:r>
              <a:rPr lang="en-US" dirty="0" smtClean="0"/>
              <a:t>Functions that return tables can be treated as another </a:t>
            </a:r>
            <a:r>
              <a:rPr lang="en-US" dirty="0" err="1" smtClean="0"/>
              <a:t>rowset</a:t>
            </a:r>
            <a:r>
              <a:rPr lang="en-US" dirty="0" smtClean="0"/>
              <a:t>. This can be used in JOINs with other tables.</a:t>
            </a:r>
          </a:p>
          <a:p>
            <a:endParaRPr lang="en-US" dirty="0" smtClean="0"/>
          </a:p>
          <a:p>
            <a:r>
              <a:rPr lang="en-US" dirty="0" smtClean="0"/>
              <a:t>Inline Function can be thought of as views that take parameters and can be used in JOINs and other </a:t>
            </a:r>
            <a:r>
              <a:rPr lang="en-US" dirty="0" err="1" smtClean="0"/>
              <a:t>Rowset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An exception can be handled by try-catch block in a Procedure whereas try-catch block cannot be used in a Function.</a:t>
            </a:r>
          </a:p>
          <a:p>
            <a:endParaRPr lang="en-US" dirty="0" smtClean="0"/>
          </a:p>
          <a:p>
            <a:r>
              <a:rPr lang="en-US" dirty="0" smtClean="0"/>
              <a:t>We can use Transactions in Procedure whereas we can't use Transactions in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4139"/>
              </p:ext>
            </p:extLst>
          </p:nvPr>
        </p:nvGraphicFramePr>
        <p:xfrm>
          <a:off x="838201" y="1101438"/>
          <a:ext cx="8995346" cy="604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64">
                  <a:extLst>
                    <a:ext uri="{9D8B030D-6E8A-4147-A177-3AD203B41FA5}">
                      <a16:colId xmlns:a16="http://schemas.microsoft.com/office/drawing/2014/main" val="3894433344"/>
                    </a:ext>
                  </a:extLst>
                </a:gridCol>
                <a:gridCol w="2973124">
                  <a:extLst>
                    <a:ext uri="{9D8B030D-6E8A-4147-A177-3AD203B41FA5}">
                      <a16:colId xmlns:a16="http://schemas.microsoft.com/office/drawing/2014/main" val="3884635375"/>
                    </a:ext>
                  </a:extLst>
                </a:gridCol>
                <a:gridCol w="4340435">
                  <a:extLst>
                    <a:ext uri="{9D8B030D-6E8A-4147-A177-3AD203B41FA5}">
                      <a16:colId xmlns:a16="http://schemas.microsoft.com/office/drawing/2014/main" val="3414853069"/>
                    </a:ext>
                  </a:extLst>
                </a:gridCol>
                <a:gridCol w="1117023">
                  <a:extLst>
                    <a:ext uri="{9D8B030D-6E8A-4147-A177-3AD203B41FA5}">
                      <a16:colId xmlns:a16="http://schemas.microsoft.com/office/drawing/2014/main" val="3062274033"/>
                    </a:ext>
                  </a:extLst>
                </a:gridCol>
              </a:tblGrid>
              <a:tr h="495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procedures</a:t>
                      </a:r>
                      <a:endParaRPr lang="en-US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66373"/>
                  </a:ext>
                </a:extLst>
              </a:tr>
              <a:tr h="64126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Function must return a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Stored Procedure may or not return values.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90930"/>
                  </a:ext>
                </a:extLst>
              </a:tr>
              <a:tr h="77497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Will allow only Select statements, it will not allow us to use DML statements.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 have select statements as well as DML statements such as insert, update, delete and so 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76630"/>
                  </a:ext>
                </a:extLst>
              </a:tr>
              <a:tr h="77497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egoe UI" panose="020B0502040204020203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It will allow only input parameters, doesn't support output parameters.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can have both input and output parameters.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62160"/>
                  </a:ext>
                </a:extLst>
              </a:tr>
              <a:tr h="54248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egoe UI" panose="020B0502040204020203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will not allow us to use try-catch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For exception handling we can use try catch blocks.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11847"/>
                  </a:ext>
                </a:extLst>
              </a:tr>
              <a:tr h="6412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egoe UI" panose="020B0502040204020203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Transactions are not allowed within functions.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 use transactions within Stored Procedures.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312"/>
                  </a:ext>
                </a:extLst>
              </a:tr>
              <a:tr h="77497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egoe UI" panose="020B0502040204020203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 can use only table variables, it will not allow using temporary tables.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 use both table variables as well as temporary table in it.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21651"/>
                  </a:ext>
                </a:extLst>
              </a:tr>
              <a:tr h="878755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6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80551"/>
              </p:ext>
            </p:extLst>
          </p:nvPr>
        </p:nvGraphicFramePr>
        <p:xfrm>
          <a:off x="673308" y="2110413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4">
                  <a:extLst>
                    <a:ext uri="{9D8B030D-6E8A-4147-A177-3AD203B41FA5}">
                      <a16:colId xmlns:a16="http://schemas.microsoft.com/office/drawing/2014/main" val="2599363021"/>
                    </a:ext>
                  </a:extLst>
                </a:gridCol>
                <a:gridCol w="3732551">
                  <a:extLst>
                    <a:ext uri="{9D8B030D-6E8A-4147-A177-3AD203B41FA5}">
                      <a16:colId xmlns:a16="http://schemas.microsoft.com/office/drawing/2014/main" val="1183156665"/>
                    </a:ext>
                  </a:extLst>
                </a:gridCol>
                <a:gridCol w="3633865">
                  <a:extLst>
                    <a:ext uri="{9D8B030D-6E8A-4147-A177-3AD203B41FA5}">
                      <a16:colId xmlns:a16="http://schemas.microsoft.com/office/drawing/2014/main" val="955138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Stored Procedures can't be called from a function.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Stored Procedures can call functions.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083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Functions can be called from a select statement.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Procedures can't be called from Select/Where/Having and so on statements. Execute/Exec statement can be used to call/execute Stored Procedure.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4128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UDF can be used in join clause as a result set.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Procedures can't be used in Join clause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7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3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8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trigger is a special type of stored procedure that automatically runs when an event occurs in the database server. DML triggers run when a user tries to modify data through a data manipulation language (DML) event. DML events are INSERT, UPDATE, or DELETE statements on a table or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Differences between Raise and Throw</vt:lpstr>
      <vt:lpstr>PowerPoint Presentation</vt:lpstr>
      <vt:lpstr>PowerPoint Presentation</vt:lpstr>
      <vt:lpstr>Difference between a Procedure and a Function</vt:lpstr>
      <vt:lpstr>PowerPoint Presentation</vt:lpstr>
      <vt:lpstr>PowerPoint Presentation</vt:lpstr>
      <vt:lpstr>PowerPoint Presentation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pcuser</cp:lastModifiedBy>
  <cp:revision>6</cp:revision>
  <dcterms:created xsi:type="dcterms:W3CDTF">2019-10-04T09:20:13Z</dcterms:created>
  <dcterms:modified xsi:type="dcterms:W3CDTF">2019-10-17T07:15:04Z</dcterms:modified>
</cp:coreProperties>
</file>