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323" r:id="rId15"/>
    <p:sldId id="273" r:id="rId16"/>
    <p:sldId id="274" r:id="rId17"/>
    <p:sldId id="275" r:id="rId18"/>
    <p:sldId id="276" r:id="rId19"/>
    <p:sldId id="277" r:id="rId20"/>
    <p:sldId id="278" r:id="rId21"/>
    <p:sldId id="324" r:id="rId22"/>
    <p:sldId id="279" r:id="rId23"/>
    <p:sldId id="280" r:id="rId24"/>
    <p:sldId id="281" r:id="rId25"/>
    <p:sldId id="325" r:id="rId26"/>
    <p:sldId id="282" r:id="rId27"/>
    <p:sldId id="283"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76882" autoAdjust="0"/>
  </p:normalViewPr>
  <p:slideViewPr>
    <p:cSldViewPr>
      <p:cViewPr varScale="1">
        <p:scale>
          <a:sx n="73" d="100"/>
          <a:sy n="73" d="100"/>
        </p:scale>
        <p:origin x="38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CF2A7-1E97-4805-AC80-5B1C96874FB1}" type="doc">
      <dgm:prSet loTypeId="urn:microsoft.com/office/officeart/2005/8/layout/hierarchy1" loCatId="hierarchy" qsTypeId="urn:microsoft.com/office/officeart/2005/8/quickstyle/simple1" qsCatId="simple" csTypeId="urn:microsoft.com/office/officeart/2005/8/colors/accent1_2" csCatId="accent1" phldr="1"/>
      <dgm:spPr/>
    </dgm:pt>
    <dgm:pt modelId="{FE140D17-2D9E-4BE2-877D-0249AD936D4E}">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2060"/>
              </a:solidFill>
              <a:effectLst/>
              <a:latin typeface="Book Antiqua" pitchFamily="18" charset="0"/>
            </a:rPr>
            <a:t>Object</a:t>
          </a:r>
        </a:p>
      </dgm:t>
    </dgm:pt>
    <dgm:pt modelId="{F06877BA-36B7-4074-8488-ADCBA94EBA99}" type="parTrans" cxnId="{20FB2129-1D85-4B74-A4B8-717CAD7F152F}">
      <dgm:prSet/>
      <dgm:spPr/>
      <dgm:t>
        <a:bodyPr/>
        <a:lstStyle/>
        <a:p>
          <a:endParaRPr lang="en-US"/>
        </a:p>
      </dgm:t>
    </dgm:pt>
    <dgm:pt modelId="{9EFF4A13-38AE-46C3-8858-76D8F36A9C76}" type="sibTrans" cxnId="{20FB2129-1D85-4B74-A4B8-717CAD7F152F}">
      <dgm:prSet/>
      <dgm:spPr/>
      <dgm:t>
        <a:bodyPr/>
        <a:lstStyle/>
        <a:p>
          <a:endParaRPr lang="en-US"/>
        </a:p>
      </dgm:t>
    </dgm:pt>
    <dgm:pt modelId="{EA9663C2-B955-41DF-BC25-D0FB400D44E5}">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2060"/>
              </a:solidFill>
              <a:effectLst/>
              <a:latin typeface="Book Antiqua" pitchFamily="18" charset="0"/>
            </a:rPr>
            <a:t>State</a:t>
          </a:r>
        </a:p>
      </dgm:t>
    </dgm:pt>
    <dgm:pt modelId="{FF26910B-7BEF-47CA-AC8D-693CFA204ACE}" type="parTrans" cxnId="{A4FD833B-FD43-4257-8EE3-792DCC170135}">
      <dgm:prSet/>
      <dgm:spPr/>
      <dgm:t>
        <a:bodyPr/>
        <a:lstStyle/>
        <a:p>
          <a:endParaRPr lang="en-US" sz="1800">
            <a:solidFill>
              <a:srgbClr val="002060"/>
            </a:solidFill>
          </a:endParaRPr>
        </a:p>
      </dgm:t>
    </dgm:pt>
    <dgm:pt modelId="{0CFED533-9C7B-43F7-BADD-B0F685E14F17}" type="sibTrans" cxnId="{A4FD833B-FD43-4257-8EE3-792DCC170135}">
      <dgm:prSet/>
      <dgm:spPr/>
      <dgm:t>
        <a:bodyPr/>
        <a:lstStyle/>
        <a:p>
          <a:endParaRPr lang="en-US"/>
        </a:p>
      </dgm:t>
    </dgm:pt>
    <dgm:pt modelId="{81AB9945-D68F-4965-B751-647334327C9C}">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2060"/>
              </a:solidFill>
              <a:effectLst/>
              <a:latin typeface="Book Antiqua" pitchFamily="18" charset="0"/>
            </a:rPr>
            <a:t>Nouns</a:t>
          </a:r>
        </a:p>
      </dgm:t>
    </dgm:pt>
    <dgm:pt modelId="{3EC202C3-D0E8-48BF-AC93-1D2A5C127674}" type="parTrans" cxnId="{426AB04F-7E71-49CF-9784-14801FBEFBB8}">
      <dgm:prSet/>
      <dgm:spPr/>
      <dgm:t>
        <a:bodyPr/>
        <a:lstStyle/>
        <a:p>
          <a:endParaRPr lang="en-US" sz="1800">
            <a:solidFill>
              <a:srgbClr val="002060"/>
            </a:solidFill>
          </a:endParaRPr>
        </a:p>
      </dgm:t>
    </dgm:pt>
    <dgm:pt modelId="{92C18AE4-C61E-4181-A51E-8C8E17A4860C}" type="sibTrans" cxnId="{426AB04F-7E71-49CF-9784-14801FBEFBB8}">
      <dgm:prSet/>
      <dgm:spPr/>
      <dgm:t>
        <a:bodyPr/>
        <a:lstStyle/>
        <a:p>
          <a:endParaRPr lang="en-US"/>
        </a:p>
      </dgm:t>
    </dgm:pt>
    <dgm:pt modelId="{5B9917DA-45B2-4D76-83E8-57FBA23B826C}">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2060"/>
              </a:solidFill>
              <a:effectLst/>
              <a:latin typeface="Book Antiqua" pitchFamily="18" charset="0"/>
            </a:rPr>
            <a:t>Behavior</a:t>
          </a:r>
        </a:p>
      </dgm:t>
    </dgm:pt>
    <dgm:pt modelId="{1B5683FE-6B7B-43FA-A74F-8886B2FA4BE1}" type="parTrans" cxnId="{162E0003-65FE-45D9-9805-851B50521D1C}">
      <dgm:prSet/>
      <dgm:spPr/>
      <dgm:t>
        <a:bodyPr/>
        <a:lstStyle/>
        <a:p>
          <a:endParaRPr lang="en-US" sz="1800">
            <a:solidFill>
              <a:srgbClr val="002060"/>
            </a:solidFill>
          </a:endParaRPr>
        </a:p>
      </dgm:t>
    </dgm:pt>
    <dgm:pt modelId="{26962DAF-D5EC-46D3-9F0E-991E6BC91B18}" type="sibTrans" cxnId="{162E0003-65FE-45D9-9805-851B50521D1C}">
      <dgm:prSet/>
      <dgm:spPr/>
      <dgm:t>
        <a:bodyPr/>
        <a:lstStyle/>
        <a:p>
          <a:endParaRPr lang="en-US"/>
        </a:p>
      </dgm:t>
    </dgm:pt>
    <dgm:pt modelId="{B66D2863-BA41-4BC6-A24A-2B23189B6D77}">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2060"/>
              </a:solidFill>
              <a:effectLst/>
              <a:latin typeface="Book Antiqua" pitchFamily="18" charset="0"/>
            </a:rPr>
            <a:t>Verbs</a:t>
          </a:r>
        </a:p>
      </dgm:t>
    </dgm:pt>
    <dgm:pt modelId="{7C5D64CD-C494-4BBC-833A-66D8CA5A5FDB}" type="parTrans" cxnId="{B35949FA-F6FE-4570-9B9A-07594ECA5543}">
      <dgm:prSet/>
      <dgm:spPr/>
      <dgm:t>
        <a:bodyPr/>
        <a:lstStyle/>
        <a:p>
          <a:endParaRPr lang="en-US" sz="1800">
            <a:solidFill>
              <a:srgbClr val="002060"/>
            </a:solidFill>
          </a:endParaRPr>
        </a:p>
      </dgm:t>
    </dgm:pt>
    <dgm:pt modelId="{879B4CA0-7889-4B93-8C05-671C454A4420}" type="sibTrans" cxnId="{B35949FA-F6FE-4570-9B9A-07594ECA5543}">
      <dgm:prSet/>
      <dgm:spPr/>
      <dgm:t>
        <a:bodyPr/>
        <a:lstStyle/>
        <a:p>
          <a:endParaRPr lang="en-US"/>
        </a:p>
      </dgm:t>
    </dgm:pt>
    <dgm:pt modelId="{6031A254-2D70-4088-ADEE-B65D9A2B7DA8}" type="pres">
      <dgm:prSet presAssocID="{FA1CF2A7-1E97-4805-AC80-5B1C96874FB1}" presName="hierChild1" presStyleCnt="0">
        <dgm:presLayoutVars>
          <dgm:chPref val="1"/>
          <dgm:dir/>
          <dgm:animOne val="branch"/>
          <dgm:animLvl val="lvl"/>
          <dgm:resizeHandles/>
        </dgm:presLayoutVars>
      </dgm:prSet>
      <dgm:spPr/>
    </dgm:pt>
    <dgm:pt modelId="{355766C3-7FD4-48D2-8D74-33AE423DAA32}" type="pres">
      <dgm:prSet presAssocID="{FE140D17-2D9E-4BE2-877D-0249AD936D4E}" presName="hierRoot1" presStyleCnt="0"/>
      <dgm:spPr/>
    </dgm:pt>
    <dgm:pt modelId="{AF4C18DB-250C-404C-B431-CCC744004362}" type="pres">
      <dgm:prSet presAssocID="{FE140D17-2D9E-4BE2-877D-0249AD936D4E}" presName="composite" presStyleCnt="0"/>
      <dgm:spPr/>
    </dgm:pt>
    <dgm:pt modelId="{5291A49E-4206-4349-A504-AA1C7BE5FE2E}" type="pres">
      <dgm:prSet presAssocID="{FE140D17-2D9E-4BE2-877D-0249AD936D4E}" presName="background" presStyleLbl="node0" presStyleIdx="0" presStyleCnt="1"/>
      <dgm:spPr/>
    </dgm:pt>
    <dgm:pt modelId="{69CDB9DF-2A59-46C3-8C4D-3536943FD467}" type="pres">
      <dgm:prSet presAssocID="{FE140D17-2D9E-4BE2-877D-0249AD936D4E}" presName="text" presStyleLbl="fgAcc0" presStyleIdx="0" presStyleCnt="1">
        <dgm:presLayoutVars>
          <dgm:chPref val="3"/>
        </dgm:presLayoutVars>
      </dgm:prSet>
      <dgm:spPr/>
      <dgm:t>
        <a:bodyPr/>
        <a:lstStyle/>
        <a:p>
          <a:endParaRPr lang="en-US"/>
        </a:p>
      </dgm:t>
    </dgm:pt>
    <dgm:pt modelId="{20A6E768-22E5-4B19-A92E-BAAE5C3742A3}" type="pres">
      <dgm:prSet presAssocID="{FE140D17-2D9E-4BE2-877D-0249AD936D4E}" presName="hierChild2" presStyleCnt="0"/>
      <dgm:spPr/>
    </dgm:pt>
    <dgm:pt modelId="{416CC974-D798-4A87-B722-54876385B48E}" type="pres">
      <dgm:prSet presAssocID="{FF26910B-7BEF-47CA-AC8D-693CFA204ACE}" presName="Name10" presStyleLbl="parChTrans1D2" presStyleIdx="0" presStyleCnt="2"/>
      <dgm:spPr/>
      <dgm:t>
        <a:bodyPr/>
        <a:lstStyle/>
        <a:p>
          <a:endParaRPr lang="en-US"/>
        </a:p>
      </dgm:t>
    </dgm:pt>
    <dgm:pt modelId="{6F828288-A6C7-4B46-9609-0D4B2216A9A3}" type="pres">
      <dgm:prSet presAssocID="{EA9663C2-B955-41DF-BC25-D0FB400D44E5}" presName="hierRoot2" presStyleCnt="0"/>
      <dgm:spPr/>
    </dgm:pt>
    <dgm:pt modelId="{DDDDFDF1-4B25-495C-AEE0-D9EBEC4A1DEB}" type="pres">
      <dgm:prSet presAssocID="{EA9663C2-B955-41DF-BC25-D0FB400D44E5}" presName="composite2" presStyleCnt="0"/>
      <dgm:spPr/>
    </dgm:pt>
    <dgm:pt modelId="{5A1D414F-2249-4E41-BAD3-A08430017B7A}" type="pres">
      <dgm:prSet presAssocID="{EA9663C2-B955-41DF-BC25-D0FB400D44E5}" presName="background2" presStyleLbl="node2" presStyleIdx="0" presStyleCnt="2"/>
      <dgm:spPr/>
    </dgm:pt>
    <dgm:pt modelId="{66FD565A-BFFC-4BDA-AEAE-AE3B68166A51}" type="pres">
      <dgm:prSet presAssocID="{EA9663C2-B955-41DF-BC25-D0FB400D44E5}" presName="text2" presStyleLbl="fgAcc2" presStyleIdx="0" presStyleCnt="2">
        <dgm:presLayoutVars>
          <dgm:chPref val="3"/>
        </dgm:presLayoutVars>
      </dgm:prSet>
      <dgm:spPr/>
      <dgm:t>
        <a:bodyPr/>
        <a:lstStyle/>
        <a:p>
          <a:endParaRPr lang="en-US"/>
        </a:p>
      </dgm:t>
    </dgm:pt>
    <dgm:pt modelId="{B0558935-FA8D-48D0-9B87-B438FF7D9E62}" type="pres">
      <dgm:prSet presAssocID="{EA9663C2-B955-41DF-BC25-D0FB400D44E5}" presName="hierChild3" presStyleCnt="0"/>
      <dgm:spPr/>
    </dgm:pt>
    <dgm:pt modelId="{FC6A2869-2E5F-45B8-B4B1-5F827BF2C99A}" type="pres">
      <dgm:prSet presAssocID="{3EC202C3-D0E8-48BF-AC93-1D2A5C127674}" presName="Name17" presStyleLbl="parChTrans1D3" presStyleIdx="0" presStyleCnt="2"/>
      <dgm:spPr/>
      <dgm:t>
        <a:bodyPr/>
        <a:lstStyle/>
        <a:p>
          <a:endParaRPr lang="en-US"/>
        </a:p>
      </dgm:t>
    </dgm:pt>
    <dgm:pt modelId="{0E1AD894-EAD5-4CF0-B51E-DB5342E2FB44}" type="pres">
      <dgm:prSet presAssocID="{81AB9945-D68F-4965-B751-647334327C9C}" presName="hierRoot3" presStyleCnt="0"/>
      <dgm:spPr/>
    </dgm:pt>
    <dgm:pt modelId="{0D6E8F08-2E6D-4A2A-922D-6C5593A52AD2}" type="pres">
      <dgm:prSet presAssocID="{81AB9945-D68F-4965-B751-647334327C9C}" presName="composite3" presStyleCnt="0"/>
      <dgm:spPr/>
    </dgm:pt>
    <dgm:pt modelId="{0DC7A446-E6E3-4045-861D-841C8465AE6E}" type="pres">
      <dgm:prSet presAssocID="{81AB9945-D68F-4965-B751-647334327C9C}" presName="background3" presStyleLbl="node3" presStyleIdx="0" presStyleCnt="2"/>
      <dgm:spPr/>
    </dgm:pt>
    <dgm:pt modelId="{D5A7C502-7A9C-454A-BEEC-C080B085CEDF}" type="pres">
      <dgm:prSet presAssocID="{81AB9945-D68F-4965-B751-647334327C9C}" presName="text3" presStyleLbl="fgAcc3" presStyleIdx="0" presStyleCnt="2">
        <dgm:presLayoutVars>
          <dgm:chPref val="3"/>
        </dgm:presLayoutVars>
      </dgm:prSet>
      <dgm:spPr/>
      <dgm:t>
        <a:bodyPr/>
        <a:lstStyle/>
        <a:p>
          <a:endParaRPr lang="en-US"/>
        </a:p>
      </dgm:t>
    </dgm:pt>
    <dgm:pt modelId="{083983D3-9C20-4B9E-B98A-478112A93862}" type="pres">
      <dgm:prSet presAssocID="{81AB9945-D68F-4965-B751-647334327C9C}" presName="hierChild4" presStyleCnt="0"/>
      <dgm:spPr/>
    </dgm:pt>
    <dgm:pt modelId="{E8D694FF-8227-4D91-979C-803CDC3B1DE3}" type="pres">
      <dgm:prSet presAssocID="{1B5683FE-6B7B-43FA-A74F-8886B2FA4BE1}" presName="Name10" presStyleLbl="parChTrans1D2" presStyleIdx="1" presStyleCnt="2"/>
      <dgm:spPr/>
      <dgm:t>
        <a:bodyPr/>
        <a:lstStyle/>
        <a:p>
          <a:endParaRPr lang="en-US"/>
        </a:p>
      </dgm:t>
    </dgm:pt>
    <dgm:pt modelId="{E64E19F0-BC6F-461C-B263-23E3310E5F63}" type="pres">
      <dgm:prSet presAssocID="{5B9917DA-45B2-4D76-83E8-57FBA23B826C}" presName="hierRoot2" presStyleCnt="0"/>
      <dgm:spPr/>
    </dgm:pt>
    <dgm:pt modelId="{A442D484-A30D-4CBA-8B6C-86206CF716D9}" type="pres">
      <dgm:prSet presAssocID="{5B9917DA-45B2-4D76-83E8-57FBA23B826C}" presName="composite2" presStyleCnt="0"/>
      <dgm:spPr/>
    </dgm:pt>
    <dgm:pt modelId="{46A612BD-B4CA-45E0-8997-1A9CB1303D3D}" type="pres">
      <dgm:prSet presAssocID="{5B9917DA-45B2-4D76-83E8-57FBA23B826C}" presName="background2" presStyleLbl="node2" presStyleIdx="1" presStyleCnt="2"/>
      <dgm:spPr/>
    </dgm:pt>
    <dgm:pt modelId="{4009A13F-A91E-4F0A-96B1-E796E297D129}" type="pres">
      <dgm:prSet presAssocID="{5B9917DA-45B2-4D76-83E8-57FBA23B826C}" presName="text2" presStyleLbl="fgAcc2" presStyleIdx="1" presStyleCnt="2">
        <dgm:presLayoutVars>
          <dgm:chPref val="3"/>
        </dgm:presLayoutVars>
      </dgm:prSet>
      <dgm:spPr/>
      <dgm:t>
        <a:bodyPr/>
        <a:lstStyle/>
        <a:p>
          <a:endParaRPr lang="en-US"/>
        </a:p>
      </dgm:t>
    </dgm:pt>
    <dgm:pt modelId="{0AB3CC42-4B83-45F2-A7AF-BE0F4EB4EF20}" type="pres">
      <dgm:prSet presAssocID="{5B9917DA-45B2-4D76-83E8-57FBA23B826C}" presName="hierChild3" presStyleCnt="0"/>
      <dgm:spPr/>
    </dgm:pt>
    <dgm:pt modelId="{B99C1564-A4FF-438F-B859-B8F2BC070B46}" type="pres">
      <dgm:prSet presAssocID="{7C5D64CD-C494-4BBC-833A-66D8CA5A5FDB}" presName="Name17" presStyleLbl="parChTrans1D3" presStyleIdx="1" presStyleCnt="2"/>
      <dgm:spPr/>
      <dgm:t>
        <a:bodyPr/>
        <a:lstStyle/>
        <a:p>
          <a:endParaRPr lang="en-US"/>
        </a:p>
      </dgm:t>
    </dgm:pt>
    <dgm:pt modelId="{D547086D-F930-4770-9306-F35A88CB4CA4}" type="pres">
      <dgm:prSet presAssocID="{B66D2863-BA41-4BC6-A24A-2B23189B6D77}" presName="hierRoot3" presStyleCnt="0"/>
      <dgm:spPr/>
    </dgm:pt>
    <dgm:pt modelId="{CDB6AD9D-B0D7-40E7-8F53-9EB239D6CD44}" type="pres">
      <dgm:prSet presAssocID="{B66D2863-BA41-4BC6-A24A-2B23189B6D77}" presName="composite3" presStyleCnt="0"/>
      <dgm:spPr/>
    </dgm:pt>
    <dgm:pt modelId="{5F79AB1A-D81A-4202-9349-DA3BADC246D9}" type="pres">
      <dgm:prSet presAssocID="{B66D2863-BA41-4BC6-A24A-2B23189B6D77}" presName="background3" presStyleLbl="node3" presStyleIdx="1" presStyleCnt="2"/>
      <dgm:spPr/>
    </dgm:pt>
    <dgm:pt modelId="{89C36D6A-3F8C-4506-9082-288A58C2F824}" type="pres">
      <dgm:prSet presAssocID="{B66D2863-BA41-4BC6-A24A-2B23189B6D77}" presName="text3" presStyleLbl="fgAcc3" presStyleIdx="1" presStyleCnt="2">
        <dgm:presLayoutVars>
          <dgm:chPref val="3"/>
        </dgm:presLayoutVars>
      </dgm:prSet>
      <dgm:spPr/>
      <dgm:t>
        <a:bodyPr/>
        <a:lstStyle/>
        <a:p>
          <a:endParaRPr lang="en-US"/>
        </a:p>
      </dgm:t>
    </dgm:pt>
    <dgm:pt modelId="{53A58C7B-060F-44CE-9140-BD4DD430FEE3}" type="pres">
      <dgm:prSet presAssocID="{B66D2863-BA41-4BC6-A24A-2B23189B6D77}" presName="hierChild4" presStyleCnt="0"/>
      <dgm:spPr/>
    </dgm:pt>
  </dgm:ptLst>
  <dgm:cxnLst>
    <dgm:cxn modelId="{426AB04F-7E71-49CF-9784-14801FBEFBB8}" srcId="{EA9663C2-B955-41DF-BC25-D0FB400D44E5}" destId="{81AB9945-D68F-4965-B751-647334327C9C}" srcOrd="0" destOrd="0" parTransId="{3EC202C3-D0E8-48BF-AC93-1D2A5C127674}" sibTransId="{92C18AE4-C61E-4181-A51E-8C8E17A4860C}"/>
    <dgm:cxn modelId="{84641988-9015-4D79-8007-BF3EA360E244}" type="presOf" srcId="{FA1CF2A7-1E97-4805-AC80-5B1C96874FB1}" destId="{6031A254-2D70-4088-ADEE-B65D9A2B7DA8}" srcOrd="0" destOrd="0" presId="urn:microsoft.com/office/officeart/2005/8/layout/hierarchy1"/>
    <dgm:cxn modelId="{A4FD833B-FD43-4257-8EE3-792DCC170135}" srcId="{FE140D17-2D9E-4BE2-877D-0249AD936D4E}" destId="{EA9663C2-B955-41DF-BC25-D0FB400D44E5}" srcOrd="0" destOrd="0" parTransId="{FF26910B-7BEF-47CA-AC8D-693CFA204ACE}" sibTransId="{0CFED533-9C7B-43F7-BADD-B0F685E14F17}"/>
    <dgm:cxn modelId="{162E0003-65FE-45D9-9805-851B50521D1C}" srcId="{FE140D17-2D9E-4BE2-877D-0249AD936D4E}" destId="{5B9917DA-45B2-4D76-83E8-57FBA23B826C}" srcOrd="1" destOrd="0" parTransId="{1B5683FE-6B7B-43FA-A74F-8886B2FA4BE1}" sibTransId="{26962DAF-D5EC-46D3-9F0E-991E6BC91B18}"/>
    <dgm:cxn modelId="{6D9FAA5F-68DB-42F8-9977-C089D000D6F9}" type="presOf" srcId="{81AB9945-D68F-4965-B751-647334327C9C}" destId="{D5A7C502-7A9C-454A-BEEC-C080B085CEDF}" srcOrd="0" destOrd="0" presId="urn:microsoft.com/office/officeart/2005/8/layout/hierarchy1"/>
    <dgm:cxn modelId="{C259E6D8-D36E-44A5-8BA1-84C5BBF526FE}" type="presOf" srcId="{FE140D17-2D9E-4BE2-877D-0249AD936D4E}" destId="{69CDB9DF-2A59-46C3-8C4D-3536943FD467}" srcOrd="0" destOrd="0" presId="urn:microsoft.com/office/officeart/2005/8/layout/hierarchy1"/>
    <dgm:cxn modelId="{21B3839B-0296-4B2A-B140-7A0278F1A4F0}" type="presOf" srcId="{FF26910B-7BEF-47CA-AC8D-693CFA204ACE}" destId="{416CC974-D798-4A87-B722-54876385B48E}" srcOrd="0" destOrd="0" presId="urn:microsoft.com/office/officeart/2005/8/layout/hierarchy1"/>
    <dgm:cxn modelId="{83B59ED6-E735-4227-8DCC-6B3A41D9E040}" type="presOf" srcId="{B66D2863-BA41-4BC6-A24A-2B23189B6D77}" destId="{89C36D6A-3F8C-4506-9082-288A58C2F824}" srcOrd="0" destOrd="0" presId="urn:microsoft.com/office/officeart/2005/8/layout/hierarchy1"/>
    <dgm:cxn modelId="{B35949FA-F6FE-4570-9B9A-07594ECA5543}" srcId="{5B9917DA-45B2-4D76-83E8-57FBA23B826C}" destId="{B66D2863-BA41-4BC6-A24A-2B23189B6D77}" srcOrd="0" destOrd="0" parTransId="{7C5D64CD-C494-4BBC-833A-66D8CA5A5FDB}" sibTransId="{879B4CA0-7889-4B93-8C05-671C454A4420}"/>
    <dgm:cxn modelId="{20FB2129-1D85-4B74-A4B8-717CAD7F152F}" srcId="{FA1CF2A7-1E97-4805-AC80-5B1C96874FB1}" destId="{FE140D17-2D9E-4BE2-877D-0249AD936D4E}" srcOrd="0" destOrd="0" parTransId="{F06877BA-36B7-4074-8488-ADCBA94EBA99}" sibTransId="{9EFF4A13-38AE-46C3-8858-76D8F36A9C76}"/>
    <dgm:cxn modelId="{29B4A631-52B8-4640-9C2C-3342C17F943B}" type="presOf" srcId="{EA9663C2-B955-41DF-BC25-D0FB400D44E5}" destId="{66FD565A-BFFC-4BDA-AEAE-AE3B68166A51}" srcOrd="0" destOrd="0" presId="urn:microsoft.com/office/officeart/2005/8/layout/hierarchy1"/>
    <dgm:cxn modelId="{B27865DE-F82C-400A-AB23-BAB642E99079}" type="presOf" srcId="{7C5D64CD-C494-4BBC-833A-66D8CA5A5FDB}" destId="{B99C1564-A4FF-438F-B859-B8F2BC070B46}" srcOrd="0" destOrd="0" presId="urn:microsoft.com/office/officeart/2005/8/layout/hierarchy1"/>
    <dgm:cxn modelId="{81A512C3-3060-4D1D-99A5-389D502E3AA2}" type="presOf" srcId="{3EC202C3-D0E8-48BF-AC93-1D2A5C127674}" destId="{FC6A2869-2E5F-45B8-B4B1-5F827BF2C99A}" srcOrd="0" destOrd="0" presId="urn:microsoft.com/office/officeart/2005/8/layout/hierarchy1"/>
    <dgm:cxn modelId="{3A993D6D-C103-47ED-896F-239D9E6AF4EE}" type="presOf" srcId="{5B9917DA-45B2-4D76-83E8-57FBA23B826C}" destId="{4009A13F-A91E-4F0A-96B1-E796E297D129}" srcOrd="0" destOrd="0" presId="urn:microsoft.com/office/officeart/2005/8/layout/hierarchy1"/>
    <dgm:cxn modelId="{401AE0D1-5A88-4C09-9287-3890BC50C5EE}" type="presOf" srcId="{1B5683FE-6B7B-43FA-A74F-8886B2FA4BE1}" destId="{E8D694FF-8227-4D91-979C-803CDC3B1DE3}" srcOrd="0" destOrd="0" presId="urn:microsoft.com/office/officeart/2005/8/layout/hierarchy1"/>
    <dgm:cxn modelId="{9E0F9049-7EA0-4AAA-A29E-334CD5CD8E54}" type="presParOf" srcId="{6031A254-2D70-4088-ADEE-B65D9A2B7DA8}" destId="{355766C3-7FD4-48D2-8D74-33AE423DAA32}" srcOrd="0" destOrd="0" presId="urn:microsoft.com/office/officeart/2005/8/layout/hierarchy1"/>
    <dgm:cxn modelId="{77CCC697-BCE9-4960-951E-E16D74D3F2CD}" type="presParOf" srcId="{355766C3-7FD4-48D2-8D74-33AE423DAA32}" destId="{AF4C18DB-250C-404C-B431-CCC744004362}" srcOrd="0" destOrd="0" presId="urn:microsoft.com/office/officeart/2005/8/layout/hierarchy1"/>
    <dgm:cxn modelId="{931770A0-ABF9-455A-9F3F-540EC95E2219}" type="presParOf" srcId="{AF4C18DB-250C-404C-B431-CCC744004362}" destId="{5291A49E-4206-4349-A504-AA1C7BE5FE2E}" srcOrd="0" destOrd="0" presId="urn:microsoft.com/office/officeart/2005/8/layout/hierarchy1"/>
    <dgm:cxn modelId="{96B1EE99-3924-44CB-87F3-C77C1C451A9C}" type="presParOf" srcId="{AF4C18DB-250C-404C-B431-CCC744004362}" destId="{69CDB9DF-2A59-46C3-8C4D-3536943FD467}" srcOrd="1" destOrd="0" presId="urn:microsoft.com/office/officeart/2005/8/layout/hierarchy1"/>
    <dgm:cxn modelId="{30F0F859-C727-4A67-AB7B-D49B23390ED0}" type="presParOf" srcId="{355766C3-7FD4-48D2-8D74-33AE423DAA32}" destId="{20A6E768-22E5-4B19-A92E-BAAE5C3742A3}" srcOrd="1" destOrd="0" presId="urn:microsoft.com/office/officeart/2005/8/layout/hierarchy1"/>
    <dgm:cxn modelId="{6434E0B0-3E24-41F4-8B14-AE953348DD52}" type="presParOf" srcId="{20A6E768-22E5-4B19-A92E-BAAE5C3742A3}" destId="{416CC974-D798-4A87-B722-54876385B48E}" srcOrd="0" destOrd="0" presId="urn:microsoft.com/office/officeart/2005/8/layout/hierarchy1"/>
    <dgm:cxn modelId="{54CBA778-086C-4422-8360-F7DA586A498E}" type="presParOf" srcId="{20A6E768-22E5-4B19-A92E-BAAE5C3742A3}" destId="{6F828288-A6C7-4B46-9609-0D4B2216A9A3}" srcOrd="1" destOrd="0" presId="urn:microsoft.com/office/officeart/2005/8/layout/hierarchy1"/>
    <dgm:cxn modelId="{2CDF1657-8E5A-4259-9827-FE4637B3DC95}" type="presParOf" srcId="{6F828288-A6C7-4B46-9609-0D4B2216A9A3}" destId="{DDDDFDF1-4B25-495C-AEE0-D9EBEC4A1DEB}" srcOrd="0" destOrd="0" presId="urn:microsoft.com/office/officeart/2005/8/layout/hierarchy1"/>
    <dgm:cxn modelId="{19C04F7D-284C-42B1-AD1B-2B768149E046}" type="presParOf" srcId="{DDDDFDF1-4B25-495C-AEE0-D9EBEC4A1DEB}" destId="{5A1D414F-2249-4E41-BAD3-A08430017B7A}" srcOrd="0" destOrd="0" presId="urn:microsoft.com/office/officeart/2005/8/layout/hierarchy1"/>
    <dgm:cxn modelId="{4299A99D-D13F-4E7B-AF0F-F736850905C2}" type="presParOf" srcId="{DDDDFDF1-4B25-495C-AEE0-D9EBEC4A1DEB}" destId="{66FD565A-BFFC-4BDA-AEAE-AE3B68166A51}" srcOrd="1" destOrd="0" presId="urn:microsoft.com/office/officeart/2005/8/layout/hierarchy1"/>
    <dgm:cxn modelId="{231C175A-B111-402C-9CDC-C8109552CDD9}" type="presParOf" srcId="{6F828288-A6C7-4B46-9609-0D4B2216A9A3}" destId="{B0558935-FA8D-48D0-9B87-B438FF7D9E62}" srcOrd="1" destOrd="0" presId="urn:microsoft.com/office/officeart/2005/8/layout/hierarchy1"/>
    <dgm:cxn modelId="{D695277C-D48F-4AB2-9CC7-79054E6C189E}" type="presParOf" srcId="{B0558935-FA8D-48D0-9B87-B438FF7D9E62}" destId="{FC6A2869-2E5F-45B8-B4B1-5F827BF2C99A}" srcOrd="0" destOrd="0" presId="urn:microsoft.com/office/officeart/2005/8/layout/hierarchy1"/>
    <dgm:cxn modelId="{7B8EE55F-4358-41DD-AF84-06A42AB5CFC0}" type="presParOf" srcId="{B0558935-FA8D-48D0-9B87-B438FF7D9E62}" destId="{0E1AD894-EAD5-4CF0-B51E-DB5342E2FB44}" srcOrd="1" destOrd="0" presId="urn:microsoft.com/office/officeart/2005/8/layout/hierarchy1"/>
    <dgm:cxn modelId="{416878FC-AC99-4A32-8BAA-ACAE65E64FAB}" type="presParOf" srcId="{0E1AD894-EAD5-4CF0-B51E-DB5342E2FB44}" destId="{0D6E8F08-2E6D-4A2A-922D-6C5593A52AD2}" srcOrd="0" destOrd="0" presId="urn:microsoft.com/office/officeart/2005/8/layout/hierarchy1"/>
    <dgm:cxn modelId="{FD2DAB85-EA11-42B4-B03D-24B4F77ABF97}" type="presParOf" srcId="{0D6E8F08-2E6D-4A2A-922D-6C5593A52AD2}" destId="{0DC7A446-E6E3-4045-861D-841C8465AE6E}" srcOrd="0" destOrd="0" presId="urn:microsoft.com/office/officeart/2005/8/layout/hierarchy1"/>
    <dgm:cxn modelId="{FD39A9F3-D71E-459C-9596-E69A45FBC02B}" type="presParOf" srcId="{0D6E8F08-2E6D-4A2A-922D-6C5593A52AD2}" destId="{D5A7C502-7A9C-454A-BEEC-C080B085CEDF}" srcOrd="1" destOrd="0" presId="urn:microsoft.com/office/officeart/2005/8/layout/hierarchy1"/>
    <dgm:cxn modelId="{1D504CFA-7595-465E-8991-841A15CFC5E0}" type="presParOf" srcId="{0E1AD894-EAD5-4CF0-B51E-DB5342E2FB44}" destId="{083983D3-9C20-4B9E-B98A-478112A93862}" srcOrd="1" destOrd="0" presId="urn:microsoft.com/office/officeart/2005/8/layout/hierarchy1"/>
    <dgm:cxn modelId="{A591AFF0-D173-40DE-8A8A-9654076E8414}" type="presParOf" srcId="{20A6E768-22E5-4B19-A92E-BAAE5C3742A3}" destId="{E8D694FF-8227-4D91-979C-803CDC3B1DE3}" srcOrd="2" destOrd="0" presId="urn:microsoft.com/office/officeart/2005/8/layout/hierarchy1"/>
    <dgm:cxn modelId="{73D332BF-8A83-4276-8ABC-B8A0538411CD}" type="presParOf" srcId="{20A6E768-22E5-4B19-A92E-BAAE5C3742A3}" destId="{E64E19F0-BC6F-461C-B263-23E3310E5F63}" srcOrd="3" destOrd="0" presId="urn:microsoft.com/office/officeart/2005/8/layout/hierarchy1"/>
    <dgm:cxn modelId="{9F9C226F-E4D0-48BC-A775-A0E128382C5F}" type="presParOf" srcId="{E64E19F0-BC6F-461C-B263-23E3310E5F63}" destId="{A442D484-A30D-4CBA-8B6C-86206CF716D9}" srcOrd="0" destOrd="0" presId="urn:microsoft.com/office/officeart/2005/8/layout/hierarchy1"/>
    <dgm:cxn modelId="{F16C1E68-7FB2-4BA8-9AAB-D97C0D4BE79A}" type="presParOf" srcId="{A442D484-A30D-4CBA-8B6C-86206CF716D9}" destId="{46A612BD-B4CA-45E0-8997-1A9CB1303D3D}" srcOrd="0" destOrd="0" presId="urn:microsoft.com/office/officeart/2005/8/layout/hierarchy1"/>
    <dgm:cxn modelId="{17549431-0182-4B41-B80B-D0B5E2F9C709}" type="presParOf" srcId="{A442D484-A30D-4CBA-8B6C-86206CF716D9}" destId="{4009A13F-A91E-4F0A-96B1-E796E297D129}" srcOrd="1" destOrd="0" presId="urn:microsoft.com/office/officeart/2005/8/layout/hierarchy1"/>
    <dgm:cxn modelId="{87630CC1-5CD7-46A7-8421-6F73F918BFE2}" type="presParOf" srcId="{E64E19F0-BC6F-461C-B263-23E3310E5F63}" destId="{0AB3CC42-4B83-45F2-A7AF-BE0F4EB4EF20}" srcOrd="1" destOrd="0" presId="urn:microsoft.com/office/officeart/2005/8/layout/hierarchy1"/>
    <dgm:cxn modelId="{D3D76448-D608-495D-807B-645C6E41EA1D}" type="presParOf" srcId="{0AB3CC42-4B83-45F2-A7AF-BE0F4EB4EF20}" destId="{B99C1564-A4FF-438F-B859-B8F2BC070B46}" srcOrd="0" destOrd="0" presId="urn:microsoft.com/office/officeart/2005/8/layout/hierarchy1"/>
    <dgm:cxn modelId="{21F0FAF3-AA56-42DD-A954-343CE352E387}" type="presParOf" srcId="{0AB3CC42-4B83-45F2-A7AF-BE0F4EB4EF20}" destId="{D547086D-F930-4770-9306-F35A88CB4CA4}" srcOrd="1" destOrd="0" presId="urn:microsoft.com/office/officeart/2005/8/layout/hierarchy1"/>
    <dgm:cxn modelId="{560EF8E2-710E-4DBB-A3EC-7D70407C1635}" type="presParOf" srcId="{D547086D-F930-4770-9306-F35A88CB4CA4}" destId="{CDB6AD9D-B0D7-40E7-8F53-9EB239D6CD44}" srcOrd="0" destOrd="0" presId="urn:microsoft.com/office/officeart/2005/8/layout/hierarchy1"/>
    <dgm:cxn modelId="{89D4813E-B55E-449D-AE83-6B12EAD4C681}" type="presParOf" srcId="{CDB6AD9D-B0D7-40E7-8F53-9EB239D6CD44}" destId="{5F79AB1A-D81A-4202-9349-DA3BADC246D9}" srcOrd="0" destOrd="0" presId="urn:microsoft.com/office/officeart/2005/8/layout/hierarchy1"/>
    <dgm:cxn modelId="{FE8ABA2E-7517-406A-B4DD-2E88FBFB8F7A}" type="presParOf" srcId="{CDB6AD9D-B0D7-40E7-8F53-9EB239D6CD44}" destId="{89C36D6A-3F8C-4506-9082-288A58C2F824}" srcOrd="1" destOrd="0" presId="urn:microsoft.com/office/officeart/2005/8/layout/hierarchy1"/>
    <dgm:cxn modelId="{FE532B46-CC88-43E9-B674-ABACFF4404FE}" type="presParOf" srcId="{D547086D-F930-4770-9306-F35A88CB4CA4}" destId="{53A58C7B-060F-44CE-9140-BD4DD430FEE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6B1C48-2175-422C-A4FF-C24D61496A34}" type="doc">
      <dgm:prSet loTypeId="urn:microsoft.com/office/officeart/2005/8/layout/hierarchy1" loCatId="hierarchy" qsTypeId="urn:microsoft.com/office/officeart/2005/8/quickstyle/simple1" qsCatId="simple" csTypeId="urn:microsoft.com/office/officeart/2005/8/colors/accent1_2" csCatId="accent1" phldr="1"/>
      <dgm:spPr/>
    </dgm:pt>
    <dgm:pt modelId="{70E95371-9D4D-4938-91BB-86ACB3FE86DE}">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2060"/>
              </a:solidFill>
              <a:effectLst/>
              <a:latin typeface="Book Antiqua" pitchFamily="18" charset="0"/>
            </a:rPr>
            <a:t>Marker</a:t>
          </a:r>
        </a:p>
      </dgm:t>
    </dgm:pt>
    <dgm:pt modelId="{72F55513-23B7-4399-BBF5-CF7E2DA5F1A4}" type="parTrans" cxnId="{E513B077-E9E1-4545-AD54-157AAB82E70A}">
      <dgm:prSet/>
      <dgm:spPr/>
      <dgm:t>
        <a:bodyPr/>
        <a:lstStyle/>
        <a:p>
          <a:endParaRPr lang="en-US"/>
        </a:p>
      </dgm:t>
    </dgm:pt>
    <dgm:pt modelId="{256FCF04-D943-4306-8825-4DC4D7502FE2}" type="sibTrans" cxnId="{E513B077-E9E1-4545-AD54-157AAB82E70A}">
      <dgm:prSet/>
      <dgm:spPr/>
      <dgm:t>
        <a:bodyPr/>
        <a:lstStyle/>
        <a:p>
          <a:endParaRPr lang="en-US"/>
        </a:p>
      </dgm:t>
    </dgm:pt>
    <dgm:pt modelId="{CF93BC29-8219-41CF-B6D2-FE4D8D35D21D}">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2060"/>
              </a:solidFill>
              <a:effectLst/>
              <a:latin typeface="Book Antiqua" pitchFamily="18" charset="0"/>
            </a:rPr>
            <a:t>length, width color</a:t>
          </a:r>
        </a:p>
      </dgm:t>
    </dgm:pt>
    <dgm:pt modelId="{11A392A3-0F90-4F16-BA23-2A5BDCE1330A}" type="parTrans" cxnId="{C4CDB474-42F7-45DE-9EF0-8264BD4C7BDD}">
      <dgm:prSet/>
      <dgm:spPr/>
      <dgm:t>
        <a:bodyPr/>
        <a:lstStyle/>
        <a:p>
          <a:endParaRPr lang="en-US" sz="1800">
            <a:solidFill>
              <a:srgbClr val="002060"/>
            </a:solidFill>
          </a:endParaRPr>
        </a:p>
      </dgm:t>
    </dgm:pt>
    <dgm:pt modelId="{96B225E9-4877-4619-9598-B12C5CAE7319}" type="sibTrans" cxnId="{C4CDB474-42F7-45DE-9EF0-8264BD4C7BDD}">
      <dgm:prSet/>
      <dgm:spPr/>
      <dgm:t>
        <a:bodyPr/>
        <a:lstStyle/>
        <a:p>
          <a:endParaRPr lang="en-US"/>
        </a:p>
      </dgm:t>
    </dgm:pt>
    <dgm:pt modelId="{2344F22E-DCF2-4F5F-8A88-3355C6DE2B65}">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2060"/>
              </a:solidFill>
              <a:effectLst/>
              <a:latin typeface="Book Antiqua" pitchFamily="18" charset="0"/>
            </a:rPr>
            <a:t>Variables</a:t>
          </a:r>
        </a:p>
      </dgm:t>
    </dgm:pt>
    <dgm:pt modelId="{78DF5F4B-546E-472F-99F1-6C3133517B85}" type="parTrans" cxnId="{E0F13DBF-3318-4D8E-A127-C78D43FA62A7}">
      <dgm:prSet/>
      <dgm:spPr/>
      <dgm:t>
        <a:bodyPr/>
        <a:lstStyle/>
        <a:p>
          <a:endParaRPr lang="en-US" sz="1800">
            <a:solidFill>
              <a:srgbClr val="002060"/>
            </a:solidFill>
          </a:endParaRPr>
        </a:p>
      </dgm:t>
    </dgm:pt>
    <dgm:pt modelId="{184F74BA-43F2-45D6-8FE7-2664D434C2D2}" type="sibTrans" cxnId="{E0F13DBF-3318-4D8E-A127-C78D43FA62A7}">
      <dgm:prSet/>
      <dgm:spPr/>
      <dgm:t>
        <a:bodyPr/>
        <a:lstStyle/>
        <a:p>
          <a:endParaRPr lang="en-US"/>
        </a:p>
      </dgm:t>
    </dgm:pt>
    <dgm:pt modelId="{68D9AC61-0061-4F8E-A122-2019D5CACE0B}">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2060"/>
              </a:solidFill>
              <a:effectLst/>
              <a:latin typeface="Book Antiqua" pitchFamily="18" charset="0"/>
            </a:rPr>
            <a:t>to Write()</a:t>
          </a:r>
        </a:p>
      </dgm:t>
    </dgm:pt>
    <dgm:pt modelId="{D8375326-CEA1-4593-A35A-DA17D16C1EF6}" type="parTrans" cxnId="{5BC6B3CE-D22B-4398-9900-59C5404D0886}">
      <dgm:prSet/>
      <dgm:spPr/>
      <dgm:t>
        <a:bodyPr/>
        <a:lstStyle/>
        <a:p>
          <a:endParaRPr lang="en-US" sz="1800">
            <a:solidFill>
              <a:srgbClr val="002060"/>
            </a:solidFill>
          </a:endParaRPr>
        </a:p>
      </dgm:t>
    </dgm:pt>
    <dgm:pt modelId="{78500A5D-3D9E-445B-A34C-DF1044B3AF2F}" type="sibTrans" cxnId="{5BC6B3CE-D22B-4398-9900-59C5404D0886}">
      <dgm:prSet/>
      <dgm:spPr/>
      <dgm:t>
        <a:bodyPr/>
        <a:lstStyle/>
        <a:p>
          <a:endParaRPr lang="en-US"/>
        </a:p>
      </dgm:t>
    </dgm:pt>
    <dgm:pt modelId="{B16AABCD-8891-4AA1-88BD-915FE7906006}">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2060"/>
              </a:solidFill>
              <a:effectLst/>
              <a:latin typeface="Book Antiqua" pitchFamily="18" charset="0"/>
            </a:rPr>
            <a:t>Methods</a:t>
          </a:r>
        </a:p>
      </dgm:t>
    </dgm:pt>
    <dgm:pt modelId="{C9248150-9114-4403-AE61-B24A6E794996}" type="parTrans" cxnId="{D5241480-735F-4677-896E-0C103C63FDE7}">
      <dgm:prSet/>
      <dgm:spPr/>
      <dgm:t>
        <a:bodyPr/>
        <a:lstStyle/>
        <a:p>
          <a:endParaRPr lang="en-US" sz="1800">
            <a:solidFill>
              <a:srgbClr val="002060"/>
            </a:solidFill>
          </a:endParaRPr>
        </a:p>
      </dgm:t>
    </dgm:pt>
    <dgm:pt modelId="{80AF225E-D88B-497C-B963-F32A8866760A}" type="sibTrans" cxnId="{D5241480-735F-4677-896E-0C103C63FDE7}">
      <dgm:prSet/>
      <dgm:spPr/>
      <dgm:t>
        <a:bodyPr/>
        <a:lstStyle/>
        <a:p>
          <a:endParaRPr lang="en-US"/>
        </a:p>
      </dgm:t>
    </dgm:pt>
    <dgm:pt modelId="{DFEEA3A9-43BB-44C0-BAFD-2A76DDF47E2A}" type="pres">
      <dgm:prSet presAssocID="{2E6B1C48-2175-422C-A4FF-C24D61496A34}" presName="hierChild1" presStyleCnt="0">
        <dgm:presLayoutVars>
          <dgm:chPref val="1"/>
          <dgm:dir/>
          <dgm:animOne val="branch"/>
          <dgm:animLvl val="lvl"/>
          <dgm:resizeHandles/>
        </dgm:presLayoutVars>
      </dgm:prSet>
      <dgm:spPr/>
    </dgm:pt>
    <dgm:pt modelId="{399EDF35-D6D9-4574-BE05-1B54D873BF05}" type="pres">
      <dgm:prSet presAssocID="{70E95371-9D4D-4938-91BB-86ACB3FE86DE}" presName="hierRoot1" presStyleCnt="0"/>
      <dgm:spPr/>
    </dgm:pt>
    <dgm:pt modelId="{E49E867A-4E8B-4D87-891C-EE917744A1B1}" type="pres">
      <dgm:prSet presAssocID="{70E95371-9D4D-4938-91BB-86ACB3FE86DE}" presName="composite" presStyleCnt="0"/>
      <dgm:spPr/>
    </dgm:pt>
    <dgm:pt modelId="{EC98644E-EE92-4750-BABA-8116147D28B8}" type="pres">
      <dgm:prSet presAssocID="{70E95371-9D4D-4938-91BB-86ACB3FE86DE}" presName="background" presStyleLbl="node0" presStyleIdx="0" presStyleCnt="1"/>
      <dgm:spPr/>
    </dgm:pt>
    <dgm:pt modelId="{D1A54081-2AB4-46B2-89C6-93C6B61C6396}" type="pres">
      <dgm:prSet presAssocID="{70E95371-9D4D-4938-91BB-86ACB3FE86DE}" presName="text" presStyleLbl="fgAcc0" presStyleIdx="0" presStyleCnt="1">
        <dgm:presLayoutVars>
          <dgm:chPref val="3"/>
        </dgm:presLayoutVars>
      </dgm:prSet>
      <dgm:spPr/>
      <dgm:t>
        <a:bodyPr/>
        <a:lstStyle/>
        <a:p>
          <a:endParaRPr lang="en-US"/>
        </a:p>
      </dgm:t>
    </dgm:pt>
    <dgm:pt modelId="{B0E20DB0-9BE2-4F7C-9F16-42F506B8A813}" type="pres">
      <dgm:prSet presAssocID="{70E95371-9D4D-4938-91BB-86ACB3FE86DE}" presName="hierChild2" presStyleCnt="0"/>
      <dgm:spPr/>
    </dgm:pt>
    <dgm:pt modelId="{C4FEFA99-7DDF-464A-977F-B08D0A51896B}" type="pres">
      <dgm:prSet presAssocID="{11A392A3-0F90-4F16-BA23-2A5BDCE1330A}" presName="Name10" presStyleLbl="parChTrans1D2" presStyleIdx="0" presStyleCnt="2"/>
      <dgm:spPr/>
      <dgm:t>
        <a:bodyPr/>
        <a:lstStyle/>
        <a:p>
          <a:endParaRPr lang="en-US"/>
        </a:p>
      </dgm:t>
    </dgm:pt>
    <dgm:pt modelId="{1810AFEF-A140-4BF3-88FD-29A51162FA2F}" type="pres">
      <dgm:prSet presAssocID="{CF93BC29-8219-41CF-B6D2-FE4D8D35D21D}" presName="hierRoot2" presStyleCnt="0"/>
      <dgm:spPr/>
    </dgm:pt>
    <dgm:pt modelId="{F2DBDE77-933F-4600-8C69-CED4033C6E47}" type="pres">
      <dgm:prSet presAssocID="{CF93BC29-8219-41CF-B6D2-FE4D8D35D21D}" presName="composite2" presStyleCnt="0"/>
      <dgm:spPr/>
    </dgm:pt>
    <dgm:pt modelId="{26B9FDAB-3FD3-4E0C-B4DC-7AB97A36F234}" type="pres">
      <dgm:prSet presAssocID="{CF93BC29-8219-41CF-B6D2-FE4D8D35D21D}" presName="background2" presStyleLbl="node2" presStyleIdx="0" presStyleCnt="2"/>
      <dgm:spPr/>
    </dgm:pt>
    <dgm:pt modelId="{C21092B6-C0F5-4317-81A0-8E82246E286C}" type="pres">
      <dgm:prSet presAssocID="{CF93BC29-8219-41CF-B6D2-FE4D8D35D21D}" presName="text2" presStyleLbl="fgAcc2" presStyleIdx="0" presStyleCnt="2">
        <dgm:presLayoutVars>
          <dgm:chPref val="3"/>
        </dgm:presLayoutVars>
      </dgm:prSet>
      <dgm:spPr/>
      <dgm:t>
        <a:bodyPr/>
        <a:lstStyle/>
        <a:p>
          <a:endParaRPr lang="en-US"/>
        </a:p>
      </dgm:t>
    </dgm:pt>
    <dgm:pt modelId="{91F1689B-2D10-4103-B268-1FF6A1B1BCA7}" type="pres">
      <dgm:prSet presAssocID="{CF93BC29-8219-41CF-B6D2-FE4D8D35D21D}" presName="hierChild3" presStyleCnt="0"/>
      <dgm:spPr/>
    </dgm:pt>
    <dgm:pt modelId="{38F7DE04-3227-4A95-9E11-9A6099645D39}" type="pres">
      <dgm:prSet presAssocID="{78DF5F4B-546E-472F-99F1-6C3133517B85}" presName="Name17" presStyleLbl="parChTrans1D3" presStyleIdx="0" presStyleCnt="2"/>
      <dgm:spPr/>
      <dgm:t>
        <a:bodyPr/>
        <a:lstStyle/>
        <a:p>
          <a:endParaRPr lang="en-US"/>
        </a:p>
      </dgm:t>
    </dgm:pt>
    <dgm:pt modelId="{54C89AD0-0164-4AF8-9359-2A61AD672A83}" type="pres">
      <dgm:prSet presAssocID="{2344F22E-DCF2-4F5F-8A88-3355C6DE2B65}" presName="hierRoot3" presStyleCnt="0"/>
      <dgm:spPr/>
    </dgm:pt>
    <dgm:pt modelId="{349AE76D-4D96-463F-B4FF-38FD13EC2ACF}" type="pres">
      <dgm:prSet presAssocID="{2344F22E-DCF2-4F5F-8A88-3355C6DE2B65}" presName="composite3" presStyleCnt="0"/>
      <dgm:spPr/>
    </dgm:pt>
    <dgm:pt modelId="{9064685A-AAAC-471D-A6FC-7419AB189EAD}" type="pres">
      <dgm:prSet presAssocID="{2344F22E-DCF2-4F5F-8A88-3355C6DE2B65}" presName="background3" presStyleLbl="node3" presStyleIdx="0" presStyleCnt="2"/>
      <dgm:spPr/>
    </dgm:pt>
    <dgm:pt modelId="{1756843C-E53E-4254-BB8C-CF56CDC53FD5}" type="pres">
      <dgm:prSet presAssocID="{2344F22E-DCF2-4F5F-8A88-3355C6DE2B65}" presName="text3" presStyleLbl="fgAcc3" presStyleIdx="0" presStyleCnt="2">
        <dgm:presLayoutVars>
          <dgm:chPref val="3"/>
        </dgm:presLayoutVars>
      </dgm:prSet>
      <dgm:spPr/>
      <dgm:t>
        <a:bodyPr/>
        <a:lstStyle/>
        <a:p>
          <a:endParaRPr lang="en-US"/>
        </a:p>
      </dgm:t>
    </dgm:pt>
    <dgm:pt modelId="{2B3DB87F-3AFA-415F-A094-D7EDD7C20635}" type="pres">
      <dgm:prSet presAssocID="{2344F22E-DCF2-4F5F-8A88-3355C6DE2B65}" presName="hierChild4" presStyleCnt="0"/>
      <dgm:spPr/>
    </dgm:pt>
    <dgm:pt modelId="{F247079F-3758-4B0E-9CFC-4F0970C8F842}" type="pres">
      <dgm:prSet presAssocID="{D8375326-CEA1-4593-A35A-DA17D16C1EF6}" presName="Name10" presStyleLbl="parChTrans1D2" presStyleIdx="1" presStyleCnt="2"/>
      <dgm:spPr/>
      <dgm:t>
        <a:bodyPr/>
        <a:lstStyle/>
        <a:p>
          <a:endParaRPr lang="en-US"/>
        </a:p>
      </dgm:t>
    </dgm:pt>
    <dgm:pt modelId="{28DC777F-8647-4A62-BBB1-F86BF8F41E3C}" type="pres">
      <dgm:prSet presAssocID="{68D9AC61-0061-4F8E-A122-2019D5CACE0B}" presName="hierRoot2" presStyleCnt="0"/>
      <dgm:spPr/>
    </dgm:pt>
    <dgm:pt modelId="{8EB8F0C8-A504-44EF-8EA1-77BF6D82F5BF}" type="pres">
      <dgm:prSet presAssocID="{68D9AC61-0061-4F8E-A122-2019D5CACE0B}" presName="composite2" presStyleCnt="0"/>
      <dgm:spPr/>
    </dgm:pt>
    <dgm:pt modelId="{00923A11-9606-4F63-9E45-458E4EE2CA3B}" type="pres">
      <dgm:prSet presAssocID="{68D9AC61-0061-4F8E-A122-2019D5CACE0B}" presName="background2" presStyleLbl="node2" presStyleIdx="1" presStyleCnt="2"/>
      <dgm:spPr/>
    </dgm:pt>
    <dgm:pt modelId="{4B5CF94B-F2DF-4CD9-96FC-BA287BF89195}" type="pres">
      <dgm:prSet presAssocID="{68D9AC61-0061-4F8E-A122-2019D5CACE0B}" presName="text2" presStyleLbl="fgAcc2" presStyleIdx="1" presStyleCnt="2">
        <dgm:presLayoutVars>
          <dgm:chPref val="3"/>
        </dgm:presLayoutVars>
      </dgm:prSet>
      <dgm:spPr/>
      <dgm:t>
        <a:bodyPr/>
        <a:lstStyle/>
        <a:p>
          <a:endParaRPr lang="en-US"/>
        </a:p>
      </dgm:t>
    </dgm:pt>
    <dgm:pt modelId="{A776FCE2-CAB1-4EE6-98DA-1B736D69E396}" type="pres">
      <dgm:prSet presAssocID="{68D9AC61-0061-4F8E-A122-2019D5CACE0B}" presName="hierChild3" presStyleCnt="0"/>
      <dgm:spPr/>
    </dgm:pt>
    <dgm:pt modelId="{CB314A58-B4D0-484F-9C53-147218E95648}" type="pres">
      <dgm:prSet presAssocID="{C9248150-9114-4403-AE61-B24A6E794996}" presName="Name17" presStyleLbl="parChTrans1D3" presStyleIdx="1" presStyleCnt="2"/>
      <dgm:spPr/>
      <dgm:t>
        <a:bodyPr/>
        <a:lstStyle/>
        <a:p>
          <a:endParaRPr lang="en-US"/>
        </a:p>
      </dgm:t>
    </dgm:pt>
    <dgm:pt modelId="{9A10D327-B9F4-4AE7-BCC9-BF0F3AFF7FDA}" type="pres">
      <dgm:prSet presAssocID="{B16AABCD-8891-4AA1-88BD-915FE7906006}" presName="hierRoot3" presStyleCnt="0"/>
      <dgm:spPr/>
    </dgm:pt>
    <dgm:pt modelId="{7A7DF9E8-0E42-4F01-93F1-3B3D325A6E22}" type="pres">
      <dgm:prSet presAssocID="{B16AABCD-8891-4AA1-88BD-915FE7906006}" presName="composite3" presStyleCnt="0"/>
      <dgm:spPr/>
    </dgm:pt>
    <dgm:pt modelId="{1EE99681-F2EA-41F2-AF74-CCABACE00F8B}" type="pres">
      <dgm:prSet presAssocID="{B16AABCD-8891-4AA1-88BD-915FE7906006}" presName="background3" presStyleLbl="node3" presStyleIdx="1" presStyleCnt="2"/>
      <dgm:spPr/>
    </dgm:pt>
    <dgm:pt modelId="{89982B55-EBBE-475B-9554-12CD45D54911}" type="pres">
      <dgm:prSet presAssocID="{B16AABCD-8891-4AA1-88BD-915FE7906006}" presName="text3" presStyleLbl="fgAcc3" presStyleIdx="1" presStyleCnt="2">
        <dgm:presLayoutVars>
          <dgm:chPref val="3"/>
        </dgm:presLayoutVars>
      </dgm:prSet>
      <dgm:spPr/>
      <dgm:t>
        <a:bodyPr/>
        <a:lstStyle/>
        <a:p>
          <a:endParaRPr lang="en-US"/>
        </a:p>
      </dgm:t>
    </dgm:pt>
    <dgm:pt modelId="{B5A67228-BF6A-41D3-AFD8-1AB0D2D9678B}" type="pres">
      <dgm:prSet presAssocID="{B16AABCD-8891-4AA1-88BD-915FE7906006}" presName="hierChild4" presStyleCnt="0"/>
      <dgm:spPr/>
    </dgm:pt>
  </dgm:ptLst>
  <dgm:cxnLst>
    <dgm:cxn modelId="{F2AE8942-F115-4DF9-A892-F88C2C58CF01}" type="presOf" srcId="{CF93BC29-8219-41CF-B6D2-FE4D8D35D21D}" destId="{C21092B6-C0F5-4317-81A0-8E82246E286C}" srcOrd="0" destOrd="0" presId="urn:microsoft.com/office/officeart/2005/8/layout/hierarchy1"/>
    <dgm:cxn modelId="{E513B077-E9E1-4545-AD54-157AAB82E70A}" srcId="{2E6B1C48-2175-422C-A4FF-C24D61496A34}" destId="{70E95371-9D4D-4938-91BB-86ACB3FE86DE}" srcOrd="0" destOrd="0" parTransId="{72F55513-23B7-4399-BBF5-CF7E2DA5F1A4}" sibTransId="{256FCF04-D943-4306-8825-4DC4D7502FE2}"/>
    <dgm:cxn modelId="{D5241480-735F-4677-896E-0C103C63FDE7}" srcId="{68D9AC61-0061-4F8E-A122-2019D5CACE0B}" destId="{B16AABCD-8891-4AA1-88BD-915FE7906006}" srcOrd="0" destOrd="0" parTransId="{C9248150-9114-4403-AE61-B24A6E794996}" sibTransId="{80AF225E-D88B-497C-B963-F32A8866760A}"/>
    <dgm:cxn modelId="{6C9E8881-D767-4D9C-8AEF-3C2750504A36}" type="presOf" srcId="{68D9AC61-0061-4F8E-A122-2019D5CACE0B}" destId="{4B5CF94B-F2DF-4CD9-96FC-BA287BF89195}" srcOrd="0" destOrd="0" presId="urn:microsoft.com/office/officeart/2005/8/layout/hierarchy1"/>
    <dgm:cxn modelId="{5BC6B3CE-D22B-4398-9900-59C5404D0886}" srcId="{70E95371-9D4D-4938-91BB-86ACB3FE86DE}" destId="{68D9AC61-0061-4F8E-A122-2019D5CACE0B}" srcOrd="1" destOrd="0" parTransId="{D8375326-CEA1-4593-A35A-DA17D16C1EF6}" sibTransId="{78500A5D-3D9E-445B-A34C-DF1044B3AF2F}"/>
    <dgm:cxn modelId="{ED6FCBBA-8C36-43E1-ADF9-73AB2CAAB646}" type="presOf" srcId="{11A392A3-0F90-4F16-BA23-2A5BDCE1330A}" destId="{C4FEFA99-7DDF-464A-977F-B08D0A51896B}" srcOrd="0" destOrd="0" presId="urn:microsoft.com/office/officeart/2005/8/layout/hierarchy1"/>
    <dgm:cxn modelId="{5E85A26B-2790-4B12-85F2-FCCB0752A198}" type="presOf" srcId="{D8375326-CEA1-4593-A35A-DA17D16C1EF6}" destId="{F247079F-3758-4B0E-9CFC-4F0970C8F842}" srcOrd="0" destOrd="0" presId="urn:microsoft.com/office/officeart/2005/8/layout/hierarchy1"/>
    <dgm:cxn modelId="{C798527E-5FE2-42D7-A680-26C01E8378B7}" type="presOf" srcId="{2E6B1C48-2175-422C-A4FF-C24D61496A34}" destId="{DFEEA3A9-43BB-44C0-BAFD-2A76DDF47E2A}" srcOrd="0" destOrd="0" presId="urn:microsoft.com/office/officeart/2005/8/layout/hierarchy1"/>
    <dgm:cxn modelId="{68D2DB8E-8A13-4A82-98D7-F8E596F36DB2}" type="presOf" srcId="{2344F22E-DCF2-4F5F-8A88-3355C6DE2B65}" destId="{1756843C-E53E-4254-BB8C-CF56CDC53FD5}" srcOrd="0" destOrd="0" presId="urn:microsoft.com/office/officeart/2005/8/layout/hierarchy1"/>
    <dgm:cxn modelId="{E0F13DBF-3318-4D8E-A127-C78D43FA62A7}" srcId="{CF93BC29-8219-41CF-B6D2-FE4D8D35D21D}" destId="{2344F22E-DCF2-4F5F-8A88-3355C6DE2B65}" srcOrd="0" destOrd="0" parTransId="{78DF5F4B-546E-472F-99F1-6C3133517B85}" sibTransId="{184F74BA-43F2-45D6-8FE7-2664D434C2D2}"/>
    <dgm:cxn modelId="{56C7550F-8A1D-462E-9BF3-9DFECCEA0971}" type="presOf" srcId="{C9248150-9114-4403-AE61-B24A6E794996}" destId="{CB314A58-B4D0-484F-9C53-147218E95648}" srcOrd="0" destOrd="0" presId="urn:microsoft.com/office/officeart/2005/8/layout/hierarchy1"/>
    <dgm:cxn modelId="{374503C6-CDB0-4FD7-8E32-4D7D380D3CB2}" type="presOf" srcId="{70E95371-9D4D-4938-91BB-86ACB3FE86DE}" destId="{D1A54081-2AB4-46B2-89C6-93C6B61C6396}" srcOrd="0" destOrd="0" presId="urn:microsoft.com/office/officeart/2005/8/layout/hierarchy1"/>
    <dgm:cxn modelId="{C4CDB474-42F7-45DE-9EF0-8264BD4C7BDD}" srcId="{70E95371-9D4D-4938-91BB-86ACB3FE86DE}" destId="{CF93BC29-8219-41CF-B6D2-FE4D8D35D21D}" srcOrd="0" destOrd="0" parTransId="{11A392A3-0F90-4F16-BA23-2A5BDCE1330A}" sibTransId="{96B225E9-4877-4619-9598-B12C5CAE7319}"/>
    <dgm:cxn modelId="{CA2B273B-D2EC-4F0A-AF36-F1412D41F5D9}" type="presOf" srcId="{78DF5F4B-546E-472F-99F1-6C3133517B85}" destId="{38F7DE04-3227-4A95-9E11-9A6099645D39}" srcOrd="0" destOrd="0" presId="urn:microsoft.com/office/officeart/2005/8/layout/hierarchy1"/>
    <dgm:cxn modelId="{97F87388-317D-4D94-BF09-B4458B1EAC20}" type="presOf" srcId="{B16AABCD-8891-4AA1-88BD-915FE7906006}" destId="{89982B55-EBBE-475B-9554-12CD45D54911}" srcOrd="0" destOrd="0" presId="urn:microsoft.com/office/officeart/2005/8/layout/hierarchy1"/>
    <dgm:cxn modelId="{67F4399B-8218-417F-B4BE-739D0BD1D004}" type="presParOf" srcId="{DFEEA3A9-43BB-44C0-BAFD-2A76DDF47E2A}" destId="{399EDF35-D6D9-4574-BE05-1B54D873BF05}" srcOrd="0" destOrd="0" presId="urn:microsoft.com/office/officeart/2005/8/layout/hierarchy1"/>
    <dgm:cxn modelId="{6C0E4DFC-6960-4E5E-A507-FFF0978A5A33}" type="presParOf" srcId="{399EDF35-D6D9-4574-BE05-1B54D873BF05}" destId="{E49E867A-4E8B-4D87-891C-EE917744A1B1}" srcOrd="0" destOrd="0" presId="urn:microsoft.com/office/officeart/2005/8/layout/hierarchy1"/>
    <dgm:cxn modelId="{25D1DF26-FF29-4772-9AE4-908E4E10CACE}" type="presParOf" srcId="{E49E867A-4E8B-4D87-891C-EE917744A1B1}" destId="{EC98644E-EE92-4750-BABA-8116147D28B8}" srcOrd="0" destOrd="0" presId="urn:microsoft.com/office/officeart/2005/8/layout/hierarchy1"/>
    <dgm:cxn modelId="{57558C61-9BD9-4F53-8112-70C4D47550E9}" type="presParOf" srcId="{E49E867A-4E8B-4D87-891C-EE917744A1B1}" destId="{D1A54081-2AB4-46B2-89C6-93C6B61C6396}" srcOrd="1" destOrd="0" presId="urn:microsoft.com/office/officeart/2005/8/layout/hierarchy1"/>
    <dgm:cxn modelId="{287277B6-F4DE-4AAE-8977-894F846B8813}" type="presParOf" srcId="{399EDF35-D6D9-4574-BE05-1B54D873BF05}" destId="{B0E20DB0-9BE2-4F7C-9F16-42F506B8A813}" srcOrd="1" destOrd="0" presId="urn:microsoft.com/office/officeart/2005/8/layout/hierarchy1"/>
    <dgm:cxn modelId="{2A8AFCAA-65BB-41F1-A57C-02DEFA0D4828}" type="presParOf" srcId="{B0E20DB0-9BE2-4F7C-9F16-42F506B8A813}" destId="{C4FEFA99-7DDF-464A-977F-B08D0A51896B}" srcOrd="0" destOrd="0" presId="urn:microsoft.com/office/officeart/2005/8/layout/hierarchy1"/>
    <dgm:cxn modelId="{6F43FC36-C692-4F7D-9421-79D4E45636EF}" type="presParOf" srcId="{B0E20DB0-9BE2-4F7C-9F16-42F506B8A813}" destId="{1810AFEF-A140-4BF3-88FD-29A51162FA2F}" srcOrd="1" destOrd="0" presId="urn:microsoft.com/office/officeart/2005/8/layout/hierarchy1"/>
    <dgm:cxn modelId="{D07CE7DD-ADB4-4661-B454-0220724E5444}" type="presParOf" srcId="{1810AFEF-A140-4BF3-88FD-29A51162FA2F}" destId="{F2DBDE77-933F-4600-8C69-CED4033C6E47}" srcOrd="0" destOrd="0" presId="urn:microsoft.com/office/officeart/2005/8/layout/hierarchy1"/>
    <dgm:cxn modelId="{2EBAD2B5-E400-4F83-B33B-D85CBC5870EE}" type="presParOf" srcId="{F2DBDE77-933F-4600-8C69-CED4033C6E47}" destId="{26B9FDAB-3FD3-4E0C-B4DC-7AB97A36F234}" srcOrd="0" destOrd="0" presId="urn:microsoft.com/office/officeart/2005/8/layout/hierarchy1"/>
    <dgm:cxn modelId="{8EACA74A-E295-4587-998A-6C56363D97D3}" type="presParOf" srcId="{F2DBDE77-933F-4600-8C69-CED4033C6E47}" destId="{C21092B6-C0F5-4317-81A0-8E82246E286C}" srcOrd="1" destOrd="0" presId="urn:microsoft.com/office/officeart/2005/8/layout/hierarchy1"/>
    <dgm:cxn modelId="{0D27B986-5A38-47DF-93B7-4C3ACB221F4C}" type="presParOf" srcId="{1810AFEF-A140-4BF3-88FD-29A51162FA2F}" destId="{91F1689B-2D10-4103-B268-1FF6A1B1BCA7}" srcOrd="1" destOrd="0" presId="urn:microsoft.com/office/officeart/2005/8/layout/hierarchy1"/>
    <dgm:cxn modelId="{CED565D0-E2C7-4921-A537-6442519A082C}" type="presParOf" srcId="{91F1689B-2D10-4103-B268-1FF6A1B1BCA7}" destId="{38F7DE04-3227-4A95-9E11-9A6099645D39}" srcOrd="0" destOrd="0" presId="urn:microsoft.com/office/officeart/2005/8/layout/hierarchy1"/>
    <dgm:cxn modelId="{4197390D-E0FE-4C22-8B81-0D904133767A}" type="presParOf" srcId="{91F1689B-2D10-4103-B268-1FF6A1B1BCA7}" destId="{54C89AD0-0164-4AF8-9359-2A61AD672A83}" srcOrd="1" destOrd="0" presId="urn:microsoft.com/office/officeart/2005/8/layout/hierarchy1"/>
    <dgm:cxn modelId="{6FA0F53E-01DD-4978-B31A-066D10B93255}" type="presParOf" srcId="{54C89AD0-0164-4AF8-9359-2A61AD672A83}" destId="{349AE76D-4D96-463F-B4FF-38FD13EC2ACF}" srcOrd="0" destOrd="0" presId="urn:microsoft.com/office/officeart/2005/8/layout/hierarchy1"/>
    <dgm:cxn modelId="{1A19EE32-6968-4D6B-8102-AF22C34E3F3A}" type="presParOf" srcId="{349AE76D-4D96-463F-B4FF-38FD13EC2ACF}" destId="{9064685A-AAAC-471D-A6FC-7419AB189EAD}" srcOrd="0" destOrd="0" presId="urn:microsoft.com/office/officeart/2005/8/layout/hierarchy1"/>
    <dgm:cxn modelId="{D6FB9B91-4F83-4648-9461-54AF5F7A8366}" type="presParOf" srcId="{349AE76D-4D96-463F-B4FF-38FD13EC2ACF}" destId="{1756843C-E53E-4254-BB8C-CF56CDC53FD5}" srcOrd="1" destOrd="0" presId="urn:microsoft.com/office/officeart/2005/8/layout/hierarchy1"/>
    <dgm:cxn modelId="{E471C02D-C8DC-4AC7-985C-C1F48210FA00}" type="presParOf" srcId="{54C89AD0-0164-4AF8-9359-2A61AD672A83}" destId="{2B3DB87F-3AFA-415F-A094-D7EDD7C20635}" srcOrd="1" destOrd="0" presId="urn:microsoft.com/office/officeart/2005/8/layout/hierarchy1"/>
    <dgm:cxn modelId="{BB9E1D31-C03C-4CFC-9C4A-1ECCC89DFE00}" type="presParOf" srcId="{B0E20DB0-9BE2-4F7C-9F16-42F506B8A813}" destId="{F247079F-3758-4B0E-9CFC-4F0970C8F842}" srcOrd="2" destOrd="0" presId="urn:microsoft.com/office/officeart/2005/8/layout/hierarchy1"/>
    <dgm:cxn modelId="{D59E5076-3375-4EDA-AB88-3BB567A64E13}" type="presParOf" srcId="{B0E20DB0-9BE2-4F7C-9F16-42F506B8A813}" destId="{28DC777F-8647-4A62-BBB1-F86BF8F41E3C}" srcOrd="3" destOrd="0" presId="urn:microsoft.com/office/officeart/2005/8/layout/hierarchy1"/>
    <dgm:cxn modelId="{3FB10085-F662-4752-8636-50ABAA3298D0}" type="presParOf" srcId="{28DC777F-8647-4A62-BBB1-F86BF8F41E3C}" destId="{8EB8F0C8-A504-44EF-8EA1-77BF6D82F5BF}" srcOrd="0" destOrd="0" presId="urn:microsoft.com/office/officeart/2005/8/layout/hierarchy1"/>
    <dgm:cxn modelId="{71BAB8EF-CED2-44A9-8E87-1A29D1F4C321}" type="presParOf" srcId="{8EB8F0C8-A504-44EF-8EA1-77BF6D82F5BF}" destId="{00923A11-9606-4F63-9E45-458E4EE2CA3B}" srcOrd="0" destOrd="0" presId="urn:microsoft.com/office/officeart/2005/8/layout/hierarchy1"/>
    <dgm:cxn modelId="{63CC90D6-B143-42F0-BB35-3B6DC1F4702C}" type="presParOf" srcId="{8EB8F0C8-A504-44EF-8EA1-77BF6D82F5BF}" destId="{4B5CF94B-F2DF-4CD9-96FC-BA287BF89195}" srcOrd="1" destOrd="0" presId="urn:microsoft.com/office/officeart/2005/8/layout/hierarchy1"/>
    <dgm:cxn modelId="{798DCBE0-9062-48E3-A7AE-207F18B5D397}" type="presParOf" srcId="{28DC777F-8647-4A62-BBB1-F86BF8F41E3C}" destId="{A776FCE2-CAB1-4EE6-98DA-1B736D69E396}" srcOrd="1" destOrd="0" presId="urn:microsoft.com/office/officeart/2005/8/layout/hierarchy1"/>
    <dgm:cxn modelId="{4CC89D07-3779-4E12-8162-696FD99493DF}" type="presParOf" srcId="{A776FCE2-CAB1-4EE6-98DA-1B736D69E396}" destId="{CB314A58-B4D0-484F-9C53-147218E95648}" srcOrd="0" destOrd="0" presId="urn:microsoft.com/office/officeart/2005/8/layout/hierarchy1"/>
    <dgm:cxn modelId="{C12D2B3F-9E6E-4336-85BD-DA1B50ED8FCD}" type="presParOf" srcId="{A776FCE2-CAB1-4EE6-98DA-1B736D69E396}" destId="{9A10D327-B9F4-4AE7-BCC9-BF0F3AFF7FDA}" srcOrd="1" destOrd="0" presId="urn:microsoft.com/office/officeart/2005/8/layout/hierarchy1"/>
    <dgm:cxn modelId="{16F25147-BF96-460A-B6E4-A089119F49DC}" type="presParOf" srcId="{9A10D327-B9F4-4AE7-BCC9-BF0F3AFF7FDA}" destId="{7A7DF9E8-0E42-4F01-93F1-3B3D325A6E22}" srcOrd="0" destOrd="0" presId="urn:microsoft.com/office/officeart/2005/8/layout/hierarchy1"/>
    <dgm:cxn modelId="{1033F668-A9B0-48BF-BED5-906410689A63}" type="presParOf" srcId="{7A7DF9E8-0E42-4F01-93F1-3B3D325A6E22}" destId="{1EE99681-F2EA-41F2-AF74-CCABACE00F8B}" srcOrd="0" destOrd="0" presId="urn:microsoft.com/office/officeart/2005/8/layout/hierarchy1"/>
    <dgm:cxn modelId="{E78C9190-D991-4FDE-A2BF-A3A1683A2429}" type="presParOf" srcId="{7A7DF9E8-0E42-4F01-93F1-3B3D325A6E22}" destId="{89982B55-EBBE-475B-9554-12CD45D54911}" srcOrd="1" destOrd="0" presId="urn:microsoft.com/office/officeart/2005/8/layout/hierarchy1"/>
    <dgm:cxn modelId="{95173F72-D9B2-411F-8382-29622D68156D}" type="presParOf" srcId="{9A10D327-B9F4-4AE7-BCC9-BF0F3AFF7FDA}" destId="{B5A67228-BF6A-41D3-AFD8-1AB0D2D9678B}"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C1564-A4FF-438F-B859-B8F2BC070B46}">
      <dsp:nvSpPr>
        <dsp:cNvPr id="0" name=""/>
        <dsp:cNvSpPr/>
      </dsp:nvSpPr>
      <dsp:spPr>
        <a:xfrm>
          <a:off x="2934916" y="2879808"/>
          <a:ext cx="91440" cy="503259"/>
        </a:xfrm>
        <a:custGeom>
          <a:avLst/>
          <a:gdLst/>
          <a:ahLst/>
          <a:cxnLst/>
          <a:rect l="0" t="0" r="0" b="0"/>
          <a:pathLst>
            <a:path>
              <a:moveTo>
                <a:pt x="45720" y="0"/>
              </a:moveTo>
              <a:lnTo>
                <a:pt x="45720" y="5032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D694FF-8227-4D91-979C-803CDC3B1DE3}">
      <dsp:nvSpPr>
        <dsp:cNvPr id="0" name=""/>
        <dsp:cNvSpPr/>
      </dsp:nvSpPr>
      <dsp:spPr>
        <a:xfrm>
          <a:off x="1923166" y="1277740"/>
          <a:ext cx="1057470" cy="503259"/>
        </a:xfrm>
        <a:custGeom>
          <a:avLst/>
          <a:gdLst/>
          <a:ahLst/>
          <a:cxnLst/>
          <a:rect l="0" t="0" r="0" b="0"/>
          <a:pathLst>
            <a:path>
              <a:moveTo>
                <a:pt x="0" y="0"/>
              </a:moveTo>
              <a:lnTo>
                <a:pt x="0" y="342956"/>
              </a:lnTo>
              <a:lnTo>
                <a:pt x="1057470" y="342956"/>
              </a:lnTo>
              <a:lnTo>
                <a:pt x="1057470" y="5032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6A2869-2E5F-45B8-B4B1-5F827BF2C99A}">
      <dsp:nvSpPr>
        <dsp:cNvPr id="0" name=""/>
        <dsp:cNvSpPr/>
      </dsp:nvSpPr>
      <dsp:spPr>
        <a:xfrm>
          <a:off x="819975" y="2879808"/>
          <a:ext cx="91440" cy="503259"/>
        </a:xfrm>
        <a:custGeom>
          <a:avLst/>
          <a:gdLst/>
          <a:ahLst/>
          <a:cxnLst/>
          <a:rect l="0" t="0" r="0" b="0"/>
          <a:pathLst>
            <a:path>
              <a:moveTo>
                <a:pt x="45720" y="0"/>
              </a:moveTo>
              <a:lnTo>
                <a:pt x="45720" y="5032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6CC974-D798-4A87-B722-54876385B48E}">
      <dsp:nvSpPr>
        <dsp:cNvPr id="0" name=""/>
        <dsp:cNvSpPr/>
      </dsp:nvSpPr>
      <dsp:spPr>
        <a:xfrm>
          <a:off x="865695" y="1277740"/>
          <a:ext cx="1057470" cy="503259"/>
        </a:xfrm>
        <a:custGeom>
          <a:avLst/>
          <a:gdLst/>
          <a:ahLst/>
          <a:cxnLst/>
          <a:rect l="0" t="0" r="0" b="0"/>
          <a:pathLst>
            <a:path>
              <a:moveTo>
                <a:pt x="1057470" y="0"/>
              </a:moveTo>
              <a:lnTo>
                <a:pt x="1057470" y="342956"/>
              </a:lnTo>
              <a:lnTo>
                <a:pt x="0" y="342956"/>
              </a:lnTo>
              <a:lnTo>
                <a:pt x="0" y="5032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91A49E-4206-4349-A504-AA1C7BE5FE2E}">
      <dsp:nvSpPr>
        <dsp:cNvPr id="0" name=""/>
        <dsp:cNvSpPr/>
      </dsp:nvSpPr>
      <dsp:spPr>
        <a:xfrm>
          <a:off x="1057963" y="178933"/>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CDB9DF-2A59-46C3-8C4D-3536943FD467}">
      <dsp:nvSpPr>
        <dsp:cNvPr id="0" name=""/>
        <dsp:cNvSpPr/>
      </dsp:nvSpPr>
      <dsp:spPr>
        <a:xfrm>
          <a:off x="1250230" y="361587"/>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a:ln>
                <a:noFill/>
              </a:ln>
              <a:solidFill>
                <a:srgbClr val="002060"/>
              </a:solidFill>
              <a:effectLst/>
              <a:latin typeface="Book Antiqua" pitchFamily="18" charset="0"/>
            </a:rPr>
            <a:t>Object</a:t>
          </a:r>
        </a:p>
      </dsp:txBody>
      <dsp:txXfrm>
        <a:off x="1282413" y="393770"/>
        <a:ext cx="1666040" cy="1034441"/>
      </dsp:txXfrm>
    </dsp:sp>
    <dsp:sp modelId="{5A1D414F-2249-4E41-BAD3-A08430017B7A}">
      <dsp:nvSpPr>
        <dsp:cNvPr id="0" name=""/>
        <dsp:cNvSpPr/>
      </dsp:nvSpPr>
      <dsp:spPr>
        <a:xfrm>
          <a:off x="492" y="1781000"/>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FD565A-BFFC-4BDA-AEAE-AE3B68166A51}">
      <dsp:nvSpPr>
        <dsp:cNvPr id="0" name=""/>
        <dsp:cNvSpPr/>
      </dsp:nvSpPr>
      <dsp:spPr>
        <a:xfrm>
          <a:off x="192760" y="1963654"/>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a:ln>
                <a:noFill/>
              </a:ln>
              <a:solidFill>
                <a:srgbClr val="002060"/>
              </a:solidFill>
              <a:effectLst/>
              <a:latin typeface="Book Antiqua" pitchFamily="18" charset="0"/>
            </a:rPr>
            <a:t>State</a:t>
          </a:r>
        </a:p>
      </dsp:txBody>
      <dsp:txXfrm>
        <a:off x="224943" y="1995837"/>
        <a:ext cx="1666040" cy="1034441"/>
      </dsp:txXfrm>
    </dsp:sp>
    <dsp:sp modelId="{0DC7A446-E6E3-4045-861D-841C8465AE6E}">
      <dsp:nvSpPr>
        <dsp:cNvPr id="0" name=""/>
        <dsp:cNvSpPr/>
      </dsp:nvSpPr>
      <dsp:spPr>
        <a:xfrm>
          <a:off x="492" y="3383068"/>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A7C502-7A9C-454A-BEEC-C080B085CEDF}">
      <dsp:nvSpPr>
        <dsp:cNvPr id="0" name=""/>
        <dsp:cNvSpPr/>
      </dsp:nvSpPr>
      <dsp:spPr>
        <a:xfrm>
          <a:off x="192760" y="3565722"/>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a:ln>
                <a:noFill/>
              </a:ln>
              <a:solidFill>
                <a:srgbClr val="002060"/>
              </a:solidFill>
              <a:effectLst/>
              <a:latin typeface="Book Antiqua" pitchFamily="18" charset="0"/>
            </a:rPr>
            <a:t>Nouns</a:t>
          </a:r>
        </a:p>
      </dsp:txBody>
      <dsp:txXfrm>
        <a:off x="224943" y="3597905"/>
        <a:ext cx="1666040" cy="1034441"/>
      </dsp:txXfrm>
    </dsp:sp>
    <dsp:sp modelId="{46A612BD-B4CA-45E0-8997-1A9CB1303D3D}">
      <dsp:nvSpPr>
        <dsp:cNvPr id="0" name=""/>
        <dsp:cNvSpPr/>
      </dsp:nvSpPr>
      <dsp:spPr>
        <a:xfrm>
          <a:off x="2115433" y="1781000"/>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09A13F-A91E-4F0A-96B1-E796E297D129}">
      <dsp:nvSpPr>
        <dsp:cNvPr id="0" name=""/>
        <dsp:cNvSpPr/>
      </dsp:nvSpPr>
      <dsp:spPr>
        <a:xfrm>
          <a:off x="2307701" y="1963654"/>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a:ln>
                <a:noFill/>
              </a:ln>
              <a:solidFill>
                <a:srgbClr val="002060"/>
              </a:solidFill>
              <a:effectLst/>
              <a:latin typeface="Book Antiqua" pitchFamily="18" charset="0"/>
            </a:rPr>
            <a:t>Behavior</a:t>
          </a:r>
        </a:p>
      </dsp:txBody>
      <dsp:txXfrm>
        <a:off x="2339884" y="1995837"/>
        <a:ext cx="1666040" cy="1034441"/>
      </dsp:txXfrm>
    </dsp:sp>
    <dsp:sp modelId="{5F79AB1A-D81A-4202-9349-DA3BADC246D9}">
      <dsp:nvSpPr>
        <dsp:cNvPr id="0" name=""/>
        <dsp:cNvSpPr/>
      </dsp:nvSpPr>
      <dsp:spPr>
        <a:xfrm>
          <a:off x="2115433" y="3383068"/>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C36D6A-3F8C-4506-9082-288A58C2F824}">
      <dsp:nvSpPr>
        <dsp:cNvPr id="0" name=""/>
        <dsp:cNvSpPr/>
      </dsp:nvSpPr>
      <dsp:spPr>
        <a:xfrm>
          <a:off x="2307701" y="3565722"/>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a:ln>
                <a:noFill/>
              </a:ln>
              <a:solidFill>
                <a:srgbClr val="002060"/>
              </a:solidFill>
              <a:effectLst/>
              <a:latin typeface="Book Antiqua" pitchFamily="18" charset="0"/>
            </a:rPr>
            <a:t>Verbs</a:t>
          </a:r>
        </a:p>
      </dsp:txBody>
      <dsp:txXfrm>
        <a:off x="2339884" y="3597905"/>
        <a:ext cx="1666040" cy="10344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14A58-B4D0-484F-9C53-147218E95648}">
      <dsp:nvSpPr>
        <dsp:cNvPr id="0" name=""/>
        <dsp:cNvSpPr/>
      </dsp:nvSpPr>
      <dsp:spPr>
        <a:xfrm>
          <a:off x="2934916" y="2858376"/>
          <a:ext cx="91440" cy="503259"/>
        </a:xfrm>
        <a:custGeom>
          <a:avLst/>
          <a:gdLst/>
          <a:ahLst/>
          <a:cxnLst/>
          <a:rect l="0" t="0" r="0" b="0"/>
          <a:pathLst>
            <a:path>
              <a:moveTo>
                <a:pt x="45720" y="0"/>
              </a:moveTo>
              <a:lnTo>
                <a:pt x="45720" y="5032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47079F-3758-4B0E-9CFC-4F0970C8F842}">
      <dsp:nvSpPr>
        <dsp:cNvPr id="0" name=""/>
        <dsp:cNvSpPr/>
      </dsp:nvSpPr>
      <dsp:spPr>
        <a:xfrm>
          <a:off x="1923166" y="1256309"/>
          <a:ext cx="1057470" cy="503259"/>
        </a:xfrm>
        <a:custGeom>
          <a:avLst/>
          <a:gdLst/>
          <a:ahLst/>
          <a:cxnLst/>
          <a:rect l="0" t="0" r="0" b="0"/>
          <a:pathLst>
            <a:path>
              <a:moveTo>
                <a:pt x="0" y="0"/>
              </a:moveTo>
              <a:lnTo>
                <a:pt x="0" y="342956"/>
              </a:lnTo>
              <a:lnTo>
                <a:pt x="1057470" y="342956"/>
              </a:lnTo>
              <a:lnTo>
                <a:pt x="1057470" y="5032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DE04-3227-4A95-9E11-9A6099645D39}">
      <dsp:nvSpPr>
        <dsp:cNvPr id="0" name=""/>
        <dsp:cNvSpPr/>
      </dsp:nvSpPr>
      <dsp:spPr>
        <a:xfrm>
          <a:off x="819975" y="2858376"/>
          <a:ext cx="91440" cy="503259"/>
        </a:xfrm>
        <a:custGeom>
          <a:avLst/>
          <a:gdLst/>
          <a:ahLst/>
          <a:cxnLst/>
          <a:rect l="0" t="0" r="0" b="0"/>
          <a:pathLst>
            <a:path>
              <a:moveTo>
                <a:pt x="45720" y="0"/>
              </a:moveTo>
              <a:lnTo>
                <a:pt x="45720" y="5032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FEFA99-7DDF-464A-977F-B08D0A51896B}">
      <dsp:nvSpPr>
        <dsp:cNvPr id="0" name=""/>
        <dsp:cNvSpPr/>
      </dsp:nvSpPr>
      <dsp:spPr>
        <a:xfrm>
          <a:off x="865695" y="1256309"/>
          <a:ext cx="1057470" cy="503259"/>
        </a:xfrm>
        <a:custGeom>
          <a:avLst/>
          <a:gdLst/>
          <a:ahLst/>
          <a:cxnLst/>
          <a:rect l="0" t="0" r="0" b="0"/>
          <a:pathLst>
            <a:path>
              <a:moveTo>
                <a:pt x="1057470" y="0"/>
              </a:moveTo>
              <a:lnTo>
                <a:pt x="1057470" y="342956"/>
              </a:lnTo>
              <a:lnTo>
                <a:pt x="0" y="342956"/>
              </a:lnTo>
              <a:lnTo>
                <a:pt x="0" y="5032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98644E-EE92-4750-BABA-8116147D28B8}">
      <dsp:nvSpPr>
        <dsp:cNvPr id="0" name=""/>
        <dsp:cNvSpPr/>
      </dsp:nvSpPr>
      <dsp:spPr>
        <a:xfrm>
          <a:off x="1057963" y="157501"/>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54081-2AB4-46B2-89C6-93C6B61C6396}">
      <dsp:nvSpPr>
        <dsp:cNvPr id="0" name=""/>
        <dsp:cNvSpPr/>
      </dsp:nvSpPr>
      <dsp:spPr>
        <a:xfrm>
          <a:off x="1250230" y="340155"/>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a:ln>
                <a:noFill/>
              </a:ln>
              <a:solidFill>
                <a:srgbClr val="002060"/>
              </a:solidFill>
              <a:effectLst/>
              <a:latin typeface="Book Antiqua" pitchFamily="18" charset="0"/>
            </a:rPr>
            <a:t>Marker</a:t>
          </a:r>
        </a:p>
      </dsp:txBody>
      <dsp:txXfrm>
        <a:off x="1282413" y="372338"/>
        <a:ext cx="1666040" cy="1034441"/>
      </dsp:txXfrm>
    </dsp:sp>
    <dsp:sp modelId="{26B9FDAB-3FD3-4E0C-B4DC-7AB97A36F234}">
      <dsp:nvSpPr>
        <dsp:cNvPr id="0" name=""/>
        <dsp:cNvSpPr/>
      </dsp:nvSpPr>
      <dsp:spPr>
        <a:xfrm>
          <a:off x="492" y="1759569"/>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1092B6-C0F5-4317-81A0-8E82246E286C}">
      <dsp:nvSpPr>
        <dsp:cNvPr id="0" name=""/>
        <dsp:cNvSpPr/>
      </dsp:nvSpPr>
      <dsp:spPr>
        <a:xfrm>
          <a:off x="192760" y="1942223"/>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a:ln>
                <a:noFill/>
              </a:ln>
              <a:solidFill>
                <a:srgbClr val="002060"/>
              </a:solidFill>
              <a:effectLst/>
              <a:latin typeface="Book Antiqua" pitchFamily="18" charset="0"/>
            </a:rPr>
            <a:t>length, width color</a:t>
          </a:r>
        </a:p>
      </dsp:txBody>
      <dsp:txXfrm>
        <a:off x="224943" y="1974406"/>
        <a:ext cx="1666040" cy="1034441"/>
      </dsp:txXfrm>
    </dsp:sp>
    <dsp:sp modelId="{9064685A-AAAC-471D-A6FC-7419AB189EAD}">
      <dsp:nvSpPr>
        <dsp:cNvPr id="0" name=""/>
        <dsp:cNvSpPr/>
      </dsp:nvSpPr>
      <dsp:spPr>
        <a:xfrm>
          <a:off x="492" y="3361636"/>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56843C-E53E-4254-BB8C-CF56CDC53FD5}">
      <dsp:nvSpPr>
        <dsp:cNvPr id="0" name=""/>
        <dsp:cNvSpPr/>
      </dsp:nvSpPr>
      <dsp:spPr>
        <a:xfrm>
          <a:off x="192760" y="3544290"/>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a:ln>
                <a:noFill/>
              </a:ln>
              <a:solidFill>
                <a:srgbClr val="002060"/>
              </a:solidFill>
              <a:effectLst/>
              <a:latin typeface="Book Antiqua" pitchFamily="18" charset="0"/>
            </a:rPr>
            <a:t>Variables</a:t>
          </a:r>
        </a:p>
      </dsp:txBody>
      <dsp:txXfrm>
        <a:off x="224943" y="3576473"/>
        <a:ext cx="1666040" cy="1034441"/>
      </dsp:txXfrm>
    </dsp:sp>
    <dsp:sp modelId="{00923A11-9606-4F63-9E45-458E4EE2CA3B}">
      <dsp:nvSpPr>
        <dsp:cNvPr id="0" name=""/>
        <dsp:cNvSpPr/>
      </dsp:nvSpPr>
      <dsp:spPr>
        <a:xfrm>
          <a:off x="2115433" y="1759569"/>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5CF94B-F2DF-4CD9-96FC-BA287BF89195}">
      <dsp:nvSpPr>
        <dsp:cNvPr id="0" name=""/>
        <dsp:cNvSpPr/>
      </dsp:nvSpPr>
      <dsp:spPr>
        <a:xfrm>
          <a:off x="2307701" y="1942223"/>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a:ln>
                <a:noFill/>
              </a:ln>
              <a:solidFill>
                <a:srgbClr val="002060"/>
              </a:solidFill>
              <a:effectLst/>
              <a:latin typeface="Book Antiqua" pitchFamily="18" charset="0"/>
            </a:rPr>
            <a:t>to Write()</a:t>
          </a:r>
        </a:p>
      </dsp:txBody>
      <dsp:txXfrm>
        <a:off x="2339884" y="1974406"/>
        <a:ext cx="1666040" cy="1034441"/>
      </dsp:txXfrm>
    </dsp:sp>
    <dsp:sp modelId="{1EE99681-F2EA-41F2-AF74-CCABACE00F8B}">
      <dsp:nvSpPr>
        <dsp:cNvPr id="0" name=""/>
        <dsp:cNvSpPr/>
      </dsp:nvSpPr>
      <dsp:spPr>
        <a:xfrm>
          <a:off x="2115433" y="3361636"/>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82B55-EBBE-475B-9554-12CD45D54911}">
      <dsp:nvSpPr>
        <dsp:cNvPr id="0" name=""/>
        <dsp:cNvSpPr/>
      </dsp:nvSpPr>
      <dsp:spPr>
        <a:xfrm>
          <a:off x="2307701" y="3544290"/>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a:ln>
                <a:noFill/>
              </a:ln>
              <a:solidFill>
                <a:srgbClr val="002060"/>
              </a:solidFill>
              <a:effectLst/>
              <a:latin typeface="Book Antiqua" pitchFamily="18" charset="0"/>
            </a:rPr>
            <a:t>Methods</a:t>
          </a:r>
        </a:p>
      </dsp:txBody>
      <dsp:txXfrm>
        <a:off x="2339884" y="3576473"/>
        <a:ext cx="1666040" cy="10344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A8901-C30C-472C-B053-802A16023A9B}" type="datetimeFigureOut">
              <a:rPr lang="en-IN" smtClean="0"/>
              <a:pPr/>
              <a:t>15-10-2019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EBD-4B02-47FF-9634-51A92008D3A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17</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latin typeface="Book Antiqua" pitchFamily="18" charset="0"/>
              </a:rPr>
              <a:t>Methods makes the application easy to read and understand </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method is a code block containing a series of statements. In C#, every executed instruction is done so in the context of a method.</a:t>
            </a:r>
          </a:p>
          <a:p>
            <a:endParaRPr lang="en-US" dirty="0"/>
          </a:p>
          <a:p>
            <a:r>
              <a:rPr lang="en-US" dirty="0"/>
              <a:t>Methods are declared within a class or structure  by specifying the access level, the return value, the name of the method, and any method parameters. </a:t>
            </a:r>
          </a:p>
          <a:p>
            <a:endParaRPr lang="en-US" dirty="0"/>
          </a:p>
          <a:p>
            <a:r>
              <a:rPr lang="en-US" dirty="0"/>
              <a:t>Method parameters are surrounded by parentheses, and separated by commas. Empty parentheses indicate that the method requires no parameters. </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a:t>Access Specifier –  determines the extent to which a method can be access from another class</a:t>
            </a:r>
          </a:p>
          <a:p>
            <a:pPr lvl="1"/>
            <a:r>
              <a:rPr lang="en-US" dirty="0"/>
              <a:t>Return Type – A Method can return a value of any type. If the method doesn't return any value  use void as the return type</a:t>
            </a:r>
          </a:p>
          <a:p>
            <a:pPr lvl="1"/>
            <a:r>
              <a:rPr lang="en-US" dirty="0"/>
              <a:t>Method Name – Unique-identifier  name</a:t>
            </a:r>
          </a:p>
          <a:p>
            <a:pPr lvl="1"/>
            <a:r>
              <a:rPr lang="en-US" dirty="0"/>
              <a:t>Parameter List –  Used to pass and receive data from a method</a:t>
            </a:r>
          </a:p>
          <a:p>
            <a:pPr lvl="1"/>
            <a:r>
              <a:rPr lang="en-US" dirty="0"/>
              <a:t>Method body – Contains set of instructions that perform a specific task</a:t>
            </a:r>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2"/>
          <p:cNvSpPr>
            <a:spLocks noGrp="1"/>
          </p:cNvSpPr>
          <p:nvPr>
            <p:ph type="body" idx="1"/>
          </p:nvPr>
        </p:nvSpPr>
        <p:spPr>
          <a:xfrm>
            <a:off x="506016" y="4009572"/>
            <a:ext cx="5049739" cy="4496405"/>
          </a:xfrm>
          <a:noFill/>
          <a:ln/>
        </p:spPr>
        <p:txBody>
          <a:bodyPr/>
          <a:lstStyle/>
          <a:p>
            <a:pPr>
              <a:tabLst>
                <a:tab pos="0" algn="l"/>
                <a:tab pos="456491" algn="l"/>
                <a:tab pos="912983" algn="l"/>
                <a:tab pos="1370976" algn="l"/>
                <a:tab pos="1827467" algn="l"/>
                <a:tab pos="2285460" algn="l"/>
                <a:tab pos="2741951" algn="l"/>
                <a:tab pos="3199945" algn="l"/>
                <a:tab pos="3656436" algn="l"/>
                <a:tab pos="4114429" algn="l"/>
                <a:tab pos="4570920" algn="l"/>
                <a:tab pos="5027411" algn="l"/>
                <a:tab pos="5485405" algn="l"/>
                <a:tab pos="5941896" algn="l"/>
                <a:tab pos="6399888" algn="l"/>
                <a:tab pos="6856380" algn="l"/>
                <a:tab pos="7314373" algn="l"/>
                <a:tab pos="7770865" algn="l"/>
                <a:tab pos="8228857" algn="l"/>
                <a:tab pos="8685348" algn="l"/>
                <a:tab pos="9141840" algn="l"/>
              </a:tabLst>
            </a:pPr>
            <a:r>
              <a:rPr lang="en-US" dirty="0">
                <a:solidFill>
                  <a:srgbClr val="000000"/>
                </a:solidFill>
                <a:latin typeface="Verdana" pitchFamily="32" charset="0"/>
                <a:ea typeface="Microsoft YaHei" charset="-122"/>
              </a:rPr>
              <a:t>What did you observe ?</a:t>
            </a:r>
          </a:p>
        </p:txBody>
      </p:sp>
      <p:sp>
        <p:nvSpPr>
          <p:cNvPr id="48131" name="Slide Number Placeholder 3"/>
          <p:cNvSpPr>
            <a:spLocks noGrp="1"/>
          </p:cNvSpPr>
          <p:nvPr>
            <p:ph type="sldNum" sz="quarter" idx="5"/>
          </p:nvPr>
        </p:nvSpPr>
        <p:spPr/>
        <p:txBody>
          <a:bodyPr/>
          <a:lstStyle/>
          <a:p>
            <a:pPr defTabSz="958764">
              <a:defRPr/>
            </a:pPr>
            <a:fld id="{0EF2F444-F6B9-4DCC-B860-D33023DAAB41}" type="slidenum">
              <a:rPr lang="en-US" smtClean="0"/>
              <a:pPr defTabSz="958764">
                <a:defRPr/>
              </a:pPr>
              <a:t>29</a:t>
            </a:fld>
            <a:endParaRPr lang="en-US" dirty="0"/>
          </a:p>
        </p:txBody>
      </p:sp>
      <p:sp>
        <p:nvSpPr>
          <p:cNvPr id="51204" name="Slide Image Placeholder 9"/>
          <p:cNvSpPr>
            <a:spLocks noGrp="1" noRot="1" noChangeAspect="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Abstraction allows relevant information visible and encapsulation enables a programmer to </a:t>
            </a:r>
            <a:r>
              <a:rPr lang="en-US" sz="1200" b="0" i="1" kern="1200" dirty="0">
                <a:solidFill>
                  <a:schemeClr val="tx1"/>
                </a:solidFill>
                <a:latin typeface="+mn-lt"/>
                <a:ea typeface="+mn-ea"/>
                <a:cs typeface="+mn-cs"/>
              </a:rPr>
              <a:t>implement the desired level of abstraction</a:t>
            </a:r>
            <a:r>
              <a:rPr lang="en-US" sz="1200" b="0" i="0" kern="1200" dirty="0">
                <a:solidFill>
                  <a:schemeClr val="tx1"/>
                </a:solidFill>
                <a:latin typeface="+mn-lt"/>
                <a:ea typeface="+mn-ea"/>
                <a:cs typeface="+mn-cs"/>
              </a:rPr>
              <a:t>.</a:t>
            </a:r>
            <a:endParaRPr lang="en-US" dirty="0"/>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Notes Placeholder 2"/>
          <p:cNvSpPr>
            <a:spLocks noGrp="1"/>
          </p:cNvSpPr>
          <p:nvPr>
            <p:ph type="body" idx="1"/>
          </p:nvPr>
        </p:nvSpPr>
        <p:spPr>
          <a:xfrm>
            <a:off x="506016" y="4009572"/>
            <a:ext cx="5049739" cy="4496405"/>
          </a:xfrm>
          <a:noFill/>
          <a:ln/>
        </p:spPr>
        <p:txBody>
          <a:bodyPr/>
          <a:lstStyle/>
          <a:p>
            <a:pPr algn="l">
              <a:buFont typeface="Wingdings" pitchFamily="2" charset="2"/>
              <a:buNone/>
              <a:tabLst>
                <a:tab pos="0" algn="l"/>
                <a:tab pos="456491" algn="l"/>
                <a:tab pos="912983" algn="l"/>
                <a:tab pos="1370976" algn="l"/>
                <a:tab pos="1827467" algn="l"/>
                <a:tab pos="2285460" algn="l"/>
                <a:tab pos="2741951" algn="l"/>
                <a:tab pos="3199945" algn="l"/>
                <a:tab pos="3656436" algn="l"/>
                <a:tab pos="4114429" algn="l"/>
                <a:tab pos="4570920" algn="l"/>
                <a:tab pos="5027411" algn="l"/>
                <a:tab pos="5485405" algn="l"/>
                <a:tab pos="5941896" algn="l"/>
                <a:tab pos="6399888" algn="l"/>
                <a:tab pos="6856380" algn="l"/>
                <a:tab pos="7314373" algn="l"/>
                <a:tab pos="7770865" algn="l"/>
                <a:tab pos="8228857" algn="l"/>
                <a:tab pos="8685348" algn="l"/>
                <a:tab pos="9141840" algn="l"/>
              </a:tabLst>
            </a:pPr>
            <a:r>
              <a:rPr lang="en-US" dirty="0">
                <a:solidFill>
                  <a:srgbClr val="000000"/>
                </a:solidFill>
                <a:latin typeface="Verdana" pitchFamily="32" charset="0"/>
                <a:ea typeface="Microsoft YaHei" charset="-122"/>
              </a:rPr>
              <a:t>Show the following image to the students  for a  flick of a second</a:t>
            </a:r>
          </a:p>
          <a:p>
            <a:pPr algn="l">
              <a:buFont typeface="Wingdings" pitchFamily="2" charset="2"/>
              <a:buNone/>
              <a:tabLst>
                <a:tab pos="0" algn="l"/>
                <a:tab pos="456491" algn="l"/>
                <a:tab pos="912983" algn="l"/>
                <a:tab pos="1370976" algn="l"/>
                <a:tab pos="1827467" algn="l"/>
                <a:tab pos="2285460" algn="l"/>
                <a:tab pos="2741951" algn="l"/>
                <a:tab pos="3199945" algn="l"/>
                <a:tab pos="3656436" algn="l"/>
                <a:tab pos="4114429" algn="l"/>
                <a:tab pos="4570920" algn="l"/>
                <a:tab pos="5027411" algn="l"/>
                <a:tab pos="5485405" algn="l"/>
                <a:tab pos="5941896" algn="l"/>
                <a:tab pos="6399888" algn="l"/>
                <a:tab pos="6856380" algn="l"/>
                <a:tab pos="7314373" algn="l"/>
                <a:tab pos="7770865" algn="l"/>
                <a:tab pos="8228857" algn="l"/>
                <a:tab pos="8685348" algn="l"/>
                <a:tab pos="9141840" algn="l"/>
              </a:tabLst>
            </a:pPr>
            <a:r>
              <a:rPr lang="en-US" dirty="0">
                <a:solidFill>
                  <a:srgbClr val="000000"/>
                </a:solidFill>
                <a:latin typeface="Verdana" pitchFamily="32" charset="0"/>
                <a:ea typeface="Microsoft YaHei" charset="-122"/>
              </a:rPr>
              <a:t>Ask the students what they have observed in the image </a:t>
            </a:r>
          </a:p>
          <a:p>
            <a:pPr algn="l">
              <a:buFont typeface="Wingdings" pitchFamily="2" charset="2"/>
              <a:buNone/>
              <a:tabLst>
                <a:tab pos="0" algn="l"/>
                <a:tab pos="456491" algn="l"/>
                <a:tab pos="912983" algn="l"/>
                <a:tab pos="1370976" algn="l"/>
                <a:tab pos="1827467" algn="l"/>
                <a:tab pos="2285460" algn="l"/>
                <a:tab pos="2741951" algn="l"/>
                <a:tab pos="3199945" algn="l"/>
                <a:tab pos="3656436" algn="l"/>
                <a:tab pos="4114429" algn="l"/>
                <a:tab pos="4570920" algn="l"/>
                <a:tab pos="5027411" algn="l"/>
                <a:tab pos="5485405" algn="l"/>
                <a:tab pos="5941896" algn="l"/>
                <a:tab pos="6399888" algn="l"/>
                <a:tab pos="6856380" algn="l"/>
                <a:tab pos="7314373" algn="l"/>
                <a:tab pos="7770865" algn="l"/>
                <a:tab pos="8228857" algn="l"/>
                <a:tab pos="8685348" algn="l"/>
                <a:tab pos="9141840" algn="l"/>
              </a:tabLst>
            </a:pPr>
            <a:r>
              <a:rPr lang="en-US" dirty="0">
                <a:solidFill>
                  <a:srgbClr val="000000"/>
                </a:solidFill>
                <a:latin typeface="Verdana" pitchFamily="32" charset="0"/>
                <a:ea typeface="Microsoft YaHei" charset="-122"/>
              </a:rPr>
              <a:t>Again show the  image for a little longer and ask the students what they have  observed </a:t>
            </a:r>
          </a:p>
          <a:p>
            <a:pPr algn="l">
              <a:buFont typeface="Wingdings" pitchFamily="2" charset="2"/>
              <a:buNone/>
              <a:tabLst>
                <a:tab pos="0" algn="l"/>
                <a:tab pos="456491" algn="l"/>
                <a:tab pos="912983" algn="l"/>
                <a:tab pos="1370976" algn="l"/>
                <a:tab pos="1827467" algn="l"/>
                <a:tab pos="2285460" algn="l"/>
                <a:tab pos="2741951" algn="l"/>
                <a:tab pos="3199945" algn="l"/>
                <a:tab pos="3656436" algn="l"/>
                <a:tab pos="4114429" algn="l"/>
                <a:tab pos="4570920" algn="l"/>
                <a:tab pos="5027411" algn="l"/>
                <a:tab pos="5485405" algn="l"/>
                <a:tab pos="5941896" algn="l"/>
                <a:tab pos="6399888" algn="l"/>
                <a:tab pos="6856380" algn="l"/>
                <a:tab pos="7314373" algn="l"/>
                <a:tab pos="7770865" algn="l"/>
                <a:tab pos="8228857" algn="l"/>
                <a:tab pos="8685348" algn="l"/>
                <a:tab pos="9141840" algn="l"/>
              </a:tabLst>
            </a:pPr>
            <a:r>
              <a:rPr lang="en-US" dirty="0">
                <a:solidFill>
                  <a:srgbClr val="000000"/>
                </a:solidFill>
                <a:latin typeface="Verdana" pitchFamily="32" charset="0"/>
                <a:ea typeface="Microsoft YaHei" charset="-122"/>
              </a:rPr>
              <a:t>Again show the  image for a little more longer and ask the students what they have  observed  </a:t>
            </a:r>
          </a:p>
          <a:p>
            <a:pPr algn="l">
              <a:buFont typeface="Wingdings" pitchFamily="2" charset="2"/>
              <a:buNone/>
              <a:tabLst>
                <a:tab pos="0" algn="l"/>
                <a:tab pos="456491" algn="l"/>
                <a:tab pos="912983" algn="l"/>
                <a:tab pos="1370976" algn="l"/>
                <a:tab pos="1827467" algn="l"/>
                <a:tab pos="2285460" algn="l"/>
                <a:tab pos="2741951" algn="l"/>
                <a:tab pos="3199945" algn="l"/>
                <a:tab pos="3656436" algn="l"/>
                <a:tab pos="4114429" algn="l"/>
                <a:tab pos="4570920" algn="l"/>
                <a:tab pos="5027411" algn="l"/>
                <a:tab pos="5485405" algn="l"/>
                <a:tab pos="5941896" algn="l"/>
                <a:tab pos="6399888" algn="l"/>
                <a:tab pos="6856380" algn="l"/>
                <a:tab pos="7314373" algn="l"/>
                <a:tab pos="7770865" algn="l"/>
                <a:tab pos="8228857" algn="l"/>
                <a:tab pos="8685348" algn="l"/>
                <a:tab pos="9141840" algn="l"/>
              </a:tabLst>
            </a:pPr>
            <a:endParaRPr lang="en-US" dirty="0">
              <a:solidFill>
                <a:srgbClr val="000000"/>
              </a:solidFill>
              <a:latin typeface="Verdana" pitchFamily="32" charset="0"/>
              <a:ea typeface="Microsoft YaHei" charset="-122"/>
            </a:endParaRPr>
          </a:p>
        </p:txBody>
      </p:sp>
      <p:sp>
        <p:nvSpPr>
          <p:cNvPr id="48131" name="Slide Number Placeholder 3"/>
          <p:cNvSpPr>
            <a:spLocks noGrp="1"/>
          </p:cNvSpPr>
          <p:nvPr>
            <p:ph type="sldNum" sz="quarter" idx="5"/>
          </p:nvPr>
        </p:nvSpPr>
        <p:spPr/>
        <p:txBody>
          <a:bodyPr/>
          <a:lstStyle/>
          <a:p>
            <a:pPr defTabSz="958764">
              <a:defRPr/>
            </a:pPr>
            <a:fld id="{457633A6-6611-45EF-92CA-AF03AAB48CAC}" type="slidenum">
              <a:rPr lang="en-US" smtClean="0"/>
              <a:pPr defTabSz="958764">
                <a:defRPr/>
              </a:pPr>
              <a:t>3</a:t>
            </a:fld>
            <a:endParaRPr lang="en-US" dirty="0"/>
          </a:p>
        </p:txBody>
      </p:sp>
      <p:sp>
        <p:nvSpPr>
          <p:cNvPr id="49156" name="Slide Image Placeholder 9"/>
          <p:cNvSpPr>
            <a:spLocks noGrp="1" noRot="1" noChangeAspect="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Encapsulation</a:t>
            </a:r>
            <a:r>
              <a:rPr lang="en-US" sz="1200" b="0" i="0" kern="1200" dirty="0">
                <a:solidFill>
                  <a:schemeClr val="tx1"/>
                </a:solidFill>
                <a:latin typeface="+mn-lt"/>
                <a:ea typeface="+mn-ea"/>
                <a:cs typeface="+mn-cs"/>
              </a:rPr>
              <a:t> is defined 'as the process of enclosing one or more items within a physical or logical package'.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Encapsulation, in object oriented programming methodology prevents access to implementation details.</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Abstraction and encapsulation are related features in object oriented programming.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Abstraction allows  relevant information visible and encapsulation enables a programmer to implement the desired level of abstraction</a:t>
            </a:r>
          </a:p>
          <a:p>
            <a:endParaRPr lang="en-US" dirty="0"/>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One of the most important concepts in object-oriented programming is  inheritance.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Inheritance allows to define a class in terms of another class, which makes it easier to create and maintain an application.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This also provides an opportunity to reuse the code functionality and fast implementation</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When creating a class, instead of writing</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new data members and member functions, the programmer can designate that the new class should inherit the members of an existing class.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This existing class is called the </a:t>
            </a:r>
            <a:r>
              <a:rPr lang="en-US" sz="1200" b="1" i="0" kern="1200" dirty="0">
                <a:solidFill>
                  <a:schemeClr val="tx1"/>
                </a:solidFill>
                <a:latin typeface="+mn-lt"/>
                <a:ea typeface="+mn-ea"/>
                <a:cs typeface="+mn-cs"/>
              </a:rPr>
              <a:t>base</a:t>
            </a:r>
            <a:r>
              <a:rPr lang="en-US" sz="1200" b="0" i="0" kern="1200" dirty="0">
                <a:solidFill>
                  <a:schemeClr val="tx1"/>
                </a:solidFill>
                <a:latin typeface="+mn-lt"/>
                <a:ea typeface="+mn-ea"/>
                <a:cs typeface="+mn-cs"/>
              </a:rPr>
              <a:t> class, and the new class is referred to as the </a:t>
            </a:r>
            <a:r>
              <a:rPr lang="en-US" sz="1200" b="1" i="0" kern="1200" dirty="0">
                <a:solidFill>
                  <a:schemeClr val="tx1"/>
                </a:solidFill>
                <a:latin typeface="+mn-lt"/>
                <a:ea typeface="+mn-ea"/>
                <a:cs typeface="+mn-cs"/>
              </a:rPr>
              <a:t>derived</a:t>
            </a:r>
            <a:r>
              <a:rPr lang="en-US" sz="1200" b="0" i="0" kern="1200" dirty="0">
                <a:solidFill>
                  <a:schemeClr val="tx1"/>
                </a:solidFill>
                <a:latin typeface="+mn-lt"/>
                <a:ea typeface="+mn-ea"/>
                <a:cs typeface="+mn-cs"/>
              </a:rPr>
              <a:t> class.</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idea of inheritance implements the </a:t>
            </a:r>
            <a:r>
              <a:rPr lang="en-US" sz="1200" b="1" i="0" kern="1200" dirty="0">
                <a:solidFill>
                  <a:schemeClr val="tx1"/>
                </a:solidFill>
                <a:latin typeface="+mn-lt"/>
                <a:ea typeface="+mn-ea"/>
                <a:cs typeface="+mn-cs"/>
              </a:rPr>
              <a:t>IS-A</a:t>
            </a:r>
            <a:r>
              <a:rPr lang="en-US" sz="1200" b="0" i="0" kern="1200" dirty="0">
                <a:solidFill>
                  <a:schemeClr val="tx1"/>
                </a:solidFill>
                <a:latin typeface="+mn-lt"/>
                <a:ea typeface="+mn-ea"/>
                <a:cs typeface="+mn-cs"/>
              </a:rPr>
              <a:t> relationship. For example, mammal </a:t>
            </a:r>
            <a:r>
              <a:rPr lang="en-US" sz="1200" b="1" i="0" kern="1200" dirty="0">
                <a:solidFill>
                  <a:schemeClr val="tx1"/>
                </a:solidFill>
                <a:latin typeface="+mn-lt"/>
                <a:ea typeface="+mn-ea"/>
                <a:cs typeface="+mn-cs"/>
              </a:rPr>
              <a:t>IS A</a:t>
            </a:r>
            <a:r>
              <a:rPr lang="en-US" sz="1200" b="0" i="0" kern="1200" dirty="0">
                <a:solidFill>
                  <a:schemeClr val="tx1"/>
                </a:solidFill>
                <a:latin typeface="+mn-lt"/>
                <a:ea typeface="+mn-ea"/>
                <a:cs typeface="+mn-cs"/>
              </a:rPr>
              <a:t> animal, dog </a:t>
            </a:r>
            <a:r>
              <a:rPr lang="en-US" sz="1200" b="1" i="0" kern="1200" dirty="0">
                <a:solidFill>
                  <a:schemeClr val="tx1"/>
                </a:solidFill>
                <a:latin typeface="+mn-lt"/>
                <a:ea typeface="+mn-ea"/>
                <a:cs typeface="+mn-cs"/>
              </a:rPr>
              <a:t>IS-A </a:t>
            </a:r>
            <a:r>
              <a:rPr lang="en-US" sz="1200" b="0" i="0" kern="1200" dirty="0">
                <a:solidFill>
                  <a:schemeClr val="tx1"/>
                </a:solidFill>
                <a:latin typeface="+mn-lt"/>
                <a:ea typeface="+mn-ea"/>
                <a:cs typeface="+mn-cs"/>
              </a:rPr>
              <a:t>mammal hence dog </a:t>
            </a:r>
            <a:r>
              <a:rPr lang="en-US" sz="1200" b="1" i="0" kern="1200" dirty="0">
                <a:solidFill>
                  <a:schemeClr val="tx1"/>
                </a:solidFill>
                <a:latin typeface="+mn-lt"/>
                <a:ea typeface="+mn-ea"/>
                <a:cs typeface="+mn-cs"/>
              </a:rPr>
              <a:t>IS-A</a:t>
            </a:r>
            <a:r>
              <a:rPr lang="en-US" sz="1200" b="0" i="0" kern="1200" dirty="0">
                <a:solidFill>
                  <a:schemeClr val="tx1"/>
                </a:solidFill>
                <a:latin typeface="+mn-lt"/>
                <a:ea typeface="+mn-ea"/>
                <a:cs typeface="+mn-cs"/>
              </a:rPr>
              <a:t> animal as well.</a:t>
            </a:r>
          </a:p>
          <a:p>
            <a:endParaRPr lang="en-US" dirty="0"/>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word </a:t>
            </a:r>
            <a:r>
              <a:rPr lang="en-US" sz="1200" b="1" i="0" kern="1200" dirty="0">
                <a:solidFill>
                  <a:schemeClr val="tx1"/>
                </a:solidFill>
                <a:latin typeface="+mn-lt"/>
                <a:ea typeface="+mn-ea"/>
                <a:cs typeface="+mn-cs"/>
              </a:rPr>
              <a:t>polymorphism</a:t>
            </a:r>
            <a:r>
              <a:rPr lang="en-US" sz="1200" b="0" i="0" kern="1200" dirty="0">
                <a:solidFill>
                  <a:schemeClr val="tx1"/>
                </a:solidFill>
                <a:latin typeface="+mn-lt"/>
                <a:ea typeface="+mn-ea"/>
                <a:cs typeface="+mn-cs"/>
              </a:rPr>
              <a:t> means having many forms. In object oriented programming paradigm, polymorphism is often expressed as 'one interface, multiple functions'.</a:t>
            </a:r>
          </a:p>
          <a:p>
            <a:r>
              <a:rPr lang="en-US" sz="1200" b="0" i="0" kern="1200" dirty="0">
                <a:solidFill>
                  <a:schemeClr val="tx1"/>
                </a:solidFill>
                <a:latin typeface="+mn-lt"/>
                <a:ea typeface="+mn-ea"/>
                <a:cs typeface="+mn-cs"/>
              </a:rPr>
              <a:t>Polymorphism can be static or dynamic. In </a:t>
            </a:r>
            <a:r>
              <a:rPr lang="en-US" sz="1200" b="1" i="0" kern="1200" dirty="0">
                <a:solidFill>
                  <a:schemeClr val="tx1"/>
                </a:solidFill>
                <a:latin typeface="+mn-lt"/>
                <a:ea typeface="+mn-ea"/>
                <a:cs typeface="+mn-cs"/>
              </a:rPr>
              <a:t>static polymorphism</a:t>
            </a:r>
            <a:r>
              <a:rPr lang="en-US" sz="1200" b="0" i="0" kern="1200" dirty="0">
                <a:solidFill>
                  <a:schemeClr val="tx1"/>
                </a:solidFill>
                <a:latin typeface="+mn-lt"/>
                <a:ea typeface="+mn-ea"/>
                <a:cs typeface="+mn-cs"/>
              </a:rPr>
              <a:t> the response to a function is determined at the compile time. In </a:t>
            </a:r>
            <a:r>
              <a:rPr lang="en-US" sz="1200" b="1" i="0" kern="1200" dirty="0">
                <a:solidFill>
                  <a:schemeClr val="tx1"/>
                </a:solidFill>
                <a:latin typeface="+mn-lt"/>
                <a:ea typeface="+mn-ea"/>
                <a:cs typeface="+mn-cs"/>
              </a:rPr>
              <a:t>dynamic polymorphism</a:t>
            </a:r>
            <a:r>
              <a:rPr lang="en-US" sz="1200" b="0" i="0" kern="1200" dirty="0">
                <a:solidFill>
                  <a:schemeClr val="tx1"/>
                </a:solidFill>
                <a:latin typeface="+mn-lt"/>
                <a:ea typeface="+mn-ea"/>
                <a:cs typeface="+mn-cs"/>
              </a:rPr>
              <a:t> it is decided at run time.</a:t>
            </a:r>
          </a:p>
          <a:p>
            <a:endParaRPr lang="en-US" sz="1200" b="0" i="0" kern="1200" dirty="0">
              <a:solidFill>
                <a:schemeClr val="tx1"/>
              </a:solidFill>
              <a:latin typeface="+mn-lt"/>
              <a:ea typeface="+mn-ea"/>
              <a:cs typeface="+mn-cs"/>
            </a:endParaRPr>
          </a:p>
          <a:p>
            <a:r>
              <a:rPr lang="en-US" sz="1200" b="0" i="0" kern="1200" dirty="0">
                <a:solidFill>
                  <a:schemeClr val="tx1"/>
                </a:solidFill>
                <a:effectLst/>
                <a:latin typeface="+mn-lt"/>
                <a:ea typeface="+mn-ea"/>
                <a:cs typeface="+mn-cs"/>
              </a:rPr>
              <a:t>Static Polymorphism</a:t>
            </a:r>
          </a:p>
          <a:p>
            <a:endParaRPr lang="en-US" sz="1200" b="0" i="0" kern="1200" dirty="0">
              <a:solidFill>
                <a:schemeClr val="tx1"/>
              </a:solidFill>
              <a:effectLst/>
              <a:latin typeface="+mn-lt"/>
              <a:ea typeface="+mn-ea"/>
              <a:cs typeface="+mn-cs"/>
            </a:endParaRPr>
          </a:p>
          <a:p>
            <a:r>
              <a:rPr lang="en-US" sz="1200" b="0" i="0" kern="1200" dirty="0">
                <a:solidFill>
                  <a:schemeClr val="tx1"/>
                </a:solidFill>
                <a:latin typeface="+mn-lt"/>
                <a:ea typeface="+mn-ea"/>
                <a:cs typeface="+mn-cs"/>
              </a:rPr>
              <a:t>The mechanism of linking a function with an object during compile time is called early binding. It is also called static binding. C# provides two techniques to implement static polymorphism.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They are:</a:t>
            </a:r>
          </a:p>
          <a:p>
            <a:r>
              <a:rPr lang="en-US" sz="1200" b="0" i="0" kern="1200" dirty="0">
                <a:solidFill>
                  <a:schemeClr val="tx1"/>
                </a:solidFill>
                <a:latin typeface="+mn-lt"/>
                <a:ea typeface="+mn-ea"/>
                <a:cs typeface="+mn-cs"/>
              </a:rPr>
              <a:t>Function overloading</a:t>
            </a:r>
          </a:p>
          <a:p>
            <a:r>
              <a:rPr lang="en-US" sz="1200" b="0" i="0" kern="1200" dirty="0">
                <a:solidFill>
                  <a:schemeClr val="tx1"/>
                </a:solidFill>
                <a:latin typeface="+mn-lt"/>
                <a:ea typeface="+mn-ea"/>
                <a:cs typeface="+mn-cs"/>
              </a:rPr>
              <a:t>Operator overloading</a:t>
            </a:r>
          </a:p>
          <a:p>
            <a:endParaRPr lang="en-US" dirty="0"/>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 special method of the class that will be automatically invoked when an instance of the class is created is called as constructor. </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Constructors can be classified into 5 types</a:t>
            </a:r>
            <a:br>
              <a:rPr lang="en-US" sz="1200" b="1" i="0" kern="1200" dirty="0">
                <a:solidFill>
                  <a:schemeClr val="tx1"/>
                </a:solidFill>
                <a:latin typeface="+mn-lt"/>
                <a:ea typeface="+mn-ea"/>
                <a:cs typeface="+mn-cs"/>
              </a:rPr>
            </a:br>
            <a:r>
              <a:rPr lang="en-US" sz="1200" b="1" i="0" kern="1200" dirty="0">
                <a:solidFill>
                  <a:schemeClr val="tx1"/>
                </a:solidFill>
                <a:latin typeface="+mn-lt"/>
                <a:ea typeface="+mn-ea"/>
                <a:cs typeface="+mn-cs"/>
              </a:rPr>
              <a:t/>
            </a:r>
            <a:br>
              <a:rPr lang="en-US" sz="1200" b="1"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Default Constructor</a:t>
            </a:r>
          </a:p>
          <a:p>
            <a:r>
              <a:rPr lang="en-US" sz="1200" b="0" i="0" kern="1200" dirty="0">
                <a:solidFill>
                  <a:schemeClr val="tx1"/>
                </a:solidFill>
                <a:latin typeface="+mn-lt"/>
                <a:ea typeface="+mn-ea"/>
                <a:cs typeface="+mn-cs"/>
              </a:rPr>
              <a:t>Parameterized Constructor</a:t>
            </a:r>
          </a:p>
          <a:p>
            <a:r>
              <a:rPr lang="en-US" sz="1200" b="0" i="0" kern="1200" dirty="0">
                <a:solidFill>
                  <a:schemeClr val="tx1"/>
                </a:solidFill>
                <a:latin typeface="+mn-lt"/>
                <a:ea typeface="+mn-ea"/>
                <a:cs typeface="+mn-cs"/>
              </a:rPr>
              <a:t>Copy Constructor</a:t>
            </a:r>
          </a:p>
          <a:p>
            <a:r>
              <a:rPr lang="en-US" sz="1200" b="0" i="0" kern="1200" dirty="0">
                <a:solidFill>
                  <a:schemeClr val="tx1"/>
                </a:solidFill>
                <a:latin typeface="+mn-lt"/>
                <a:ea typeface="+mn-ea"/>
                <a:cs typeface="+mn-cs"/>
              </a:rPr>
              <a:t>Static Constructor</a:t>
            </a:r>
          </a:p>
          <a:p>
            <a:r>
              <a:rPr lang="en-US" sz="1200" b="0" i="0" kern="1200" dirty="0">
                <a:solidFill>
                  <a:schemeClr val="tx1"/>
                </a:solidFill>
                <a:latin typeface="+mn-lt"/>
                <a:ea typeface="+mn-ea"/>
                <a:cs typeface="+mn-cs"/>
              </a:rPr>
              <a:t>Private Constructor</a:t>
            </a:r>
          </a:p>
          <a:p>
            <a:endParaRPr lang="en-US" dirty="0"/>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 constructor without any parameters is called as default constructor. </a:t>
            </a: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6865651-6286-4C5B-9C14-6C1369A5D4DB}" type="slidenum">
              <a:rPr lang="en-US" smtClean="0"/>
              <a:pPr/>
              <a:t>46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A constructor with at least one parameter is called as parameterized constructor.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Advantage of parameterized constructor is you can initialize each instance of the class to different values.</a:t>
            </a: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nSpc>
                <a:spcPct val="90000"/>
              </a:lnSpc>
              <a:buClr>
                <a:srgbClr val="A42700"/>
              </a:buClr>
            </a:pPr>
            <a:r>
              <a:rPr lang="en-IN" sz="2800" dirty="0"/>
              <a:t>The </a:t>
            </a:r>
            <a:r>
              <a:rPr lang="en-IN" sz="2800" b="1" dirty="0">
                <a:solidFill>
                  <a:srgbClr val="000000"/>
                </a:solidFill>
                <a:latin typeface="Courier New" pitchFamily="49" charset="0"/>
              </a:rPr>
              <a:t>this</a:t>
            </a:r>
            <a:r>
              <a:rPr lang="en-IN" sz="2800" dirty="0"/>
              <a:t> keyword refers to the current instance of the class.</a:t>
            </a:r>
            <a:r>
              <a:rPr lang="en-IN" dirty="0"/>
              <a:t> </a:t>
            </a:r>
          </a:p>
          <a:p>
            <a:pPr>
              <a:lnSpc>
                <a:spcPct val="90000"/>
              </a:lnSpc>
              <a:buClr>
                <a:srgbClr val="A42700"/>
              </a:buClr>
            </a:pPr>
            <a:r>
              <a:rPr lang="en-IN" sz="2800" dirty="0"/>
              <a:t>It can be used to access members from within constructors, instance methods.</a:t>
            </a:r>
            <a:r>
              <a:rPr lang="en-IN" dirty="0"/>
              <a:t> </a:t>
            </a:r>
          </a:p>
          <a:p>
            <a:pPr>
              <a:lnSpc>
                <a:spcPct val="90000"/>
              </a:lnSpc>
              <a:buClr>
                <a:srgbClr val="A42700"/>
              </a:buClr>
            </a:pPr>
            <a:r>
              <a:rPr lang="en-US" sz="2800" dirty="0"/>
              <a:t>It can be used </a:t>
            </a:r>
            <a:r>
              <a:rPr lang="en-IN" sz="2800" dirty="0"/>
              <a:t>to the current object pass an object as a parameter to a method.</a:t>
            </a:r>
          </a:p>
          <a:p>
            <a:pPr lvl="1">
              <a:lnSpc>
                <a:spcPct val="90000"/>
              </a:lnSpc>
              <a:buClr>
                <a:srgbClr val="A42700"/>
              </a:buClr>
            </a:pPr>
            <a:r>
              <a:rPr lang="en-US" b="1" dirty="0">
                <a:solidFill>
                  <a:srgbClr val="000000"/>
                </a:solidFill>
                <a:latin typeface="Courier New" pitchFamily="49" charset="0"/>
              </a:rPr>
              <a:t>call(this);</a:t>
            </a:r>
          </a:p>
          <a:p>
            <a:pPr>
              <a:lnSpc>
                <a:spcPct val="90000"/>
              </a:lnSpc>
              <a:buClr>
                <a:srgbClr val="A42700"/>
              </a:buClr>
            </a:pPr>
            <a:r>
              <a:rPr lang="en-US" sz="2800" b="1" dirty="0">
                <a:solidFill>
                  <a:srgbClr val="000000"/>
                </a:solidFill>
                <a:latin typeface="Courier New" pitchFamily="49" charset="0"/>
              </a:rPr>
              <a:t>this</a:t>
            </a:r>
            <a:r>
              <a:rPr lang="en-US" sz="2800" dirty="0"/>
              <a:t> is also used for constructor chaining or call one constructor into another.</a:t>
            </a:r>
            <a:endParaRPr lang="en-IN" b="1" dirty="0">
              <a:solidFill>
                <a:srgbClr val="000000"/>
              </a:solidFill>
              <a:latin typeface="Courier New" pitchFamily="49" charset="0"/>
            </a:endParaRPr>
          </a:p>
          <a:p>
            <a:pPr>
              <a:lnSpc>
                <a:spcPct val="90000"/>
              </a:lnSpc>
              <a:buClr>
                <a:srgbClr val="A42700"/>
              </a:buClr>
            </a:pPr>
            <a:r>
              <a:rPr lang="en-US" sz="2800" dirty="0"/>
              <a:t>to declare indexers.</a:t>
            </a: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Book Antiqua" pitchFamily="18" charset="0"/>
              </a:rPr>
              <a:t>Call another constructor in the same class.</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C# supports overloading of constructors, that means, we can have constructors with different sets of parameters.</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a:t>
            </a:r>
            <a:r>
              <a:rPr lang="en-US" baseline="0" dirty="0"/>
              <a:t> to recognize state and Behavior of the object easily?</a:t>
            </a:r>
          </a:p>
          <a:p>
            <a:endParaRPr lang="en-US" baseline="0" dirty="0"/>
          </a:p>
          <a:p>
            <a:pPr marL="228600" indent="-228600">
              <a:buAutoNum type="arabicPeriod"/>
            </a:pPr>
            <a:r>
              <a:rPr lang="en-US" baseline="0" dirty="0"/>
              <a:t>All nouns of an object is state of an object.</a:t>
            </a:r>
          </a:p>
          <a:p>
            <a:pPr marL="228600" indent="-228600">
              <a:buAutoNum type="arabicPeriod"/>
            </a:pPr>
            <a:r>
              <a:rPr lang="en-US" baseline="0" dirty="0"/>
              <a:t>All verbs of an object is behavior of an object.</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2060"/>
              </a:solidFill>
              <a:latin typeface="Book Antiqua" pitchFamily="18" charset="0"/>
            </a:endParaRPr>
          </a:p>
          <a:p>
            <a:r>
              <a:rPr lang="en-US" sz="1200" b="0" i="0" kern="1200" dirty="0">
                <a:solidFill>
                  <a:schemeClr val="tx1"/>
                </a:solidFill>
                <a:latin typeface="+mn-lt"/>
                <a:ea typeface="+mn-ea"/>
                <a:cs typeface="+mn-cs"/>
              </a:rPr>
              <a:t>A static method does not operate on a specific instance, and it is a compile-time error to refer to </a:t>
            </a:r>
            <a:r>
              <a:rPr lang="en-US" dirty="0"/>
              <a:t>this</a:t>
            </a:r>
            <a:r>
              <a:rPr lang="en-US" sz="1200" b="0" i="0" kern="1200" dirty="0">
                <a:solidFill>
                  <a:schemeClr val="tx1"/>
                </a:solidFill>
                <a:latin typeface="+mn-lt"/>
                <a:ea typeface="+mn-ea"/>
                <a:cs typeface="+mn-cs"/>
              </a:rPr>
              <a:t> in a static method.</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An instance method operates on a given instance of a class, and that instance can be accessed as </a:t>
            </a:r>
            <a:r>
              <a:rPr lang="en-US" dirty="0"/>
              <a:t>this</a:t>
            </a:r>
            <a:r>
              <a:rPr lang="en-US" sz="1200" b="0" i="0" kern="1200" dirty="0">
                <a:solidFill>
                  <a:schemeClr val="tx1"/>
                </a:solidFill>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An abstract method declaration introduces a new virtual method but does not provide an implementation of that method. Instead, non-abstract derived classes are required to provide their own implementation by overriding that method. Because an abstract method provides no actual implementation, </a:t>
            </a:r>
            <a:r>
              <a:rPr lang="en-US" sz="1200" b="0" i="0" kern="1200" dirty="0" err="1">
                <a:solidFill>
                  <a:schemeClr val="tx1"/>
                </a:solidFill>
                <a:latin typeface="+mn-lt"/>
                <a:ea typeface="+mn-ea"/>
                <a:cs typeface="+mn-cs"/>
              </a:rPr>
              <a:t>the</a:t>
            </a:r>
            <a:r>
              <a:rPr lang="en-US" sz="1200" b="0" i="1" kern="1200" dirty="0" err="1">
                <a:solidFill>
                  <a:schemeClr val="tx1"/>
                </a:solidFill>
                <a:latin typeface="+mn-lt"/>
                <a:ea typeface="+mn-ea"/>
                <a:cs typeface="+mn-cs"/>
              </a:rPr>
              <a:t>method</a:t>
            </a:r>
            <a:r>
              <a:rPr lang="en-US" sz="1200" b="0" i="1" kern="1200" dirty="0">
                <a:solidFill>
                  <a:schemeClr val="tx1"/>
                </a:solidFill>
                <a:latin typeface="+mn-lt"/>
                <a:ea typeface="+mn-ea"/>
                <a:cs typeface="+mn-cs"/>
              </a:rPr>
              <a:t>-body</a:t>
            </a:r>
            <a:r>
              <a:rPr lang="en-US" sz="1200" b="0" i="0" kern="1200" dirty="0">
                <a:solidFill>
                  <a:schemeClr val="tx1"/>
                </a:solidFill>
                <a:latin typeface="+mn-lt"/>
                <a:ea typeface="+mn-ea"/>
                <a:cs typeface="+mn-cs"/>
              </a:rPr>
              <a:t> of an abstract method simply consists of a semicolon.</a:t>
            </a:r>
            <a:endParaRPr lang="en-IN" dirty="0"/>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FF"/>
                </a:solidFill>
                <a:latin typeface="Book Antiqua" pitchFamily="18" charset="0"/>
              </a:rPr>
              <a:t>Therefore fields, methods, blocks declared inside a public class can be accessed from any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FF"/>
                </a:solidFill>
                <a:latin typeface="Book Antiqua" pitchFamily="18" charset="0"/>
              </a:rPr>
              <a:t>However if the public class we are trying to access is in a different package, then the public class still need to be imported.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FF"/>
                </a:solidFill>
                <a:latin typeface="Book Antiqua" pitchFamily="18" charset="0"/>
              </a:rPr>
              <a:t>Because of class inheritance, all public methods and variables of a class are inherited by its subclasses.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FF"/>
              </a:solidFill>
              <a:latin typeface="Book Antiqu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FF"/>
              </a:solidFill>
              <a:latin typeface="Book Antiqua" pitchFamily="18" charset="0"/>
            </a:endParaRPr>
          </a:p>
          <a:p>
            <a:endParaRPr lang="en-IN" dirty="0"/>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The type or member can be accessed only by code in the same class or structure.</a:t>
            </a:r>
            <a:endParaRPr lang="en-US" dirty="0"/>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In C#, data members, member functions, properties and events can be declared either as static or non-static.  </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Only one copy of static fields and events exists, and static methods and properties can only access static fields and static events. </a:t>
            </a:r>
            <a:r>
              <a:rPr lang="en-US" sz="1200" b="1" i="0" kern="1200" dirty="0">
                <a:solidFill>
                  <a:schemeClr val="tx1"/>
                </a:solidFill>
                <a:latin typeface="+mn-lt"/>
                <a:ea typeface="+mn-ea"/>
                <a:cs typeface="+mn-cs"/>
              </a:rPr>
              <a:t/>
            </a:r>
            <a:br>
              <a:rPr lang="en-US" sz="1200" b="1" i="0" kern="1200" dirty="0">
                <a:solidFill>
                  <a:schemeClr val="tx1"/>
                </a:solidFill>
                <a:latin typeface="+mn-lt"/>
                <a:ea typeface="+mn-ea"/>
                <a:cs typeface="+mn-cs"/>
              </a:rPr>
            </a:br>
            <a:r>
              <a:rPr lang="en-US" sz="1200" b="1" i="0" kern="1200" dirty="0">
                <a:solidFill>
                  <a:schemeClr val="tx1"/>
                </a:solidFill>
                <a:latin typeface="+mn-lt"/>
                <a:ea typeface="+mn-ea"/>
                <a:cs typeface="+mn-cs"/>
              </a:rPr>
              <a:t> </a:t>
            </a:r>
          </a:p>
          <a:p>
            <a:r>
              <a:rPr lang="en-US" sz="1200" b="0" i="0" kern="1200" dirty="0">
                <a:solidFill>
                  <a:schemeClr val="tx1"/>
                </a:solidFill>
                <a:latin typeface="+mn-lt"/>
                <a:ea typeface="+mn-ea"/>
                <a:cs typeface="+mn-cs"/>
              </a:rPr>
              <a:t>Static members are often used to represent data or calculations that do not change in response to object state.</a:t>
            </a:r>
          </a:p>
          <a:p>
            <a:r>
              <a:rPr lang="en-US" sz="1200" b="1" i="0" kern="1200" dirty="0">
                <a:solidFill>
                  <a:schemeClr val="tx1"/>
                </a:solidFill>
                <a:latin typeface="+mn-lt"/>
                <a:ea typeface="+mn-ea"/>
                <a:cs typeface="+mn-cs"/>
              </a:rPr>
              <a:t/>
            </a:r>
            <a:br>
              <a:rPr lang="en-US" sz="1200" b="1" i="0" kern="1200" dirty="0">
                <a:solidFill>
                  <a:schemeClr val="tx1"/>
                </a:solidFill>
                <a:latin typeface="+mn-lt"/>
                <a:ea typeface="+mn-ea"/>
                <a:cs typeface="+mn-cs"/>
              </a:rPr>
            </a:br>
            <a:r>
              <a:rPr lang="en-US" sz="1200" b="1" i="0" kern="1200" dirty="0">
                <a:solidFill>
                  <a:schemeClr val="tx1"/>
                </a:solidFill>
                <a:latin typeface="+mn-lt"/>
                <a:ea typeface="+mn-ea"/>
                <a:cs typeface="+mn-cs"/>
              </a:rPr>
              <a:t>Static can be used in following ways:</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Static data members</a:t>
            </a:r>
          </a:p>
          <a:p>
            <a:r>
              <a:rPr lang="en-US" sz="1200" b="0" i="0" kern="1200" dirty="0">
                <a:solidFill>
                  <a:schemeClr val="tx1"/>
                </a:solidFill>
                <a:latin typeface="+mn-lt"/>
                <a:ea typeface="+mn-ea"/>
                <a:cs typeface="+mn-cs"/>
              </a:rPr>
              <a:t>Static constructor</a:t>
            </a:r>
          </a:p>
          <a:p>
            <a:r>
              <a:rPr lang="en-US" sz="1200" b="0" i="0" kern="1200" dirty="0">
                <a:solidFill>
                  <a:schemeClr val="tx1"/>
                </a:solidFill>
                <a:latin typeface="+mn-lt"/>
                <a:ea typeface="+mn-ea"/>
                <a:cs typeface="+mn-cs"/>
              </a:rPr>
              <a:t>Static Properties</a:t>
            </a:r>
          </a:p>
          <a:p>
            <a:r>
              <a:rPr lang="en-US" sz="1200" b="0" i="0" kern="1200" dirty="0">
                <a:solidFill>
                  <a:schemeClr val="tx1"/>
                </a:solidFill>
                <a:latin typeface="+mn-lt"/>
                <a:ea typeface="+mn-ea"/>
                <a:cs typeface="+mn-cs"/>
              </a:rPr>
              <a:t>Static methods</a:t>
            </a:r>
          </a:p>
          <a:p>
            <a:endParaRPr lang="en-US" dirty="0"/>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a:t>
            </a:r>
            <a:r>
              <a:rPr lang="en-US" sz="1200" b="1" i="0" kern="1200" dirty="0">
                <a:solidFill>
                  <a:schemeClr val="tx1"/>
                </a:solidFill>
                <a:latin typeface="+mn-lt"/>
                <a:ea typeface="+mn-ea"/>
                <a:cs typeface="+mn-cs"/>
              </a:rPr>
              <a:t>Static</a:t>
            </a:r>
            <a:r>
              <a:rPr lang="en-US" sz="1200" b="0" i="0" kern="1200" dirty="0">
                <a:solidFill>
                  <a:schemeClr val="tx1"/>
                </a:solidFill>
                <a:latin typeface="+mn-lt"/>
                <a:ea typeface="+mn-ea"/>
                <a:cs typeface="+mn-cs"/>
              </a:rPr>
              <a:t> keyword indicates that one or more declared variables are static. Static variables remain in existence and retain their latest values after termination of the procedure in which they are declared.</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a:t>
            </a:r>
            <a:r>
              <a:rPr lang="en-US" sz="1200" b="1" i="0" kern="1200" dirty="0">
                <a:solidFill>
                  <a:schemeClr val="tx1"/>
                </a:solidFill>
                <a:latin typeface="+mn-lt"/>
                <a:ea typeface="+mn-ea"/>
                <a:cs typeface="+mn-cs"/>
              </a:rPr>
              <a:t>const</a:t>
            </a:r>
            <a:r>
              <a:rPr lang="en-US" sz="1200" b="0" i="0" kern="1200" dirty="0">
                <a:solidFill>
                  <a:schemeClr val="tx1"/>
                </a:solidFill>
                <a:latin typeface="+mn-lt"/>
                <a:ea typeface="+mn-ea"/>
                <a:cs typeface="+mn-cs"/>
              </a:rPr>
              <a:t> keyword is used to modify a declaration of a field or local variable. It specifies that the value of the field or the local variable is constant, which means it cannot be modified. </a:t>
            </a:r>
          </a:p>
          <a:p>
            <a:endParaRPr lang="en-US" sz="1200" b="0" i="0" kern="1200" dirty="0">
              <a:solidFill>
                <a:schemeClr val="tx1"/>
              </a:solidFill>
              <a:latin typeface="+mn-lt"/>
              <a:ea typeface="+mn-ea"/>
              <a:cs typeface="+mn-cs"/>
            </a:endParaRPr>
          </a:p>
          <a:p>
            <a:r>
              <a:rPr lang="en-US" dirty="0"/>
              <a:t>const int x = 0; </a:t>
            </a:r>
          </a:p>
          <a:p>
            <a:r>
              <a:rPr lang="en-US" dirty="0"/>
              <a:t>public const double </a:t>
            </a:r>
            <a:r>
              <a:rPr lang="en-US" dirty="0" err="1"/>
              <a:t>gravitationalConstant</a:t>
            </a:r>
            <a:r>
              <a:rPr lang="en-US" dirty="0"/>
              <a:t> = 6.673e-11;</a:t>
            </a:r>
          </a:p>
          <a:p>
            <a:r>
              <a:rPr lang="en-US" dirty="0"/>
              <a:t> private const string </a:t>
            </a:r>
            <a:r>
              <a:rPr lang="en-US" dirty="0" err="1"/>
              <a:t>productName</a:t>
            </a:r>
            <a:r>
              <a:rPr lang="en-US" dirty="0"/>
              <a:t> = "Visual C#";</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overloading is what happens when you have two methods with the same name but different signatures. At compile time, the compiler works out which one it's going to call, based on the compile time types of the arguments and the target of the method call.</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a:t>
            </a:r>
            <a:r>
              <a:rPr lang="en-US" sz="1200" b="1" i="0" kern="1200" dirty="0">
                <a:solidFill>
                  <a:schemeClr val="tx1"/>
                </a:solidFill>
                <a:latin typeface="+mn-lt"/>
                <a:ea typeface="+mn-ea"/>
                <a:cs typeface="+mn-cs"/>
              </a:rPr>
              <a:t>protected</a:t>
            </a:r>
            <a:r>
              <a:rPr lang="en-US" sz="1200" b="0" i="0" kern="1200" dirty="0">
                <a:solidFill>
                  <a:schemeClr val="tx1"/>
                </a:solidFill>
                <a:latin typeface="+mn-lt"/>
                <a:ea typeface="+mn-ea"/>
                <a:cs typeface="+mn-cs"/>
              </a:rPr>
              <a:t> keyword is a member access modifier. A protected member is accessible from within the class in which it is declared, and from within any class derived from the class that declared this member.</a:t>
            </a:r>
          </a:p>
          <a:p>
            <a:r>
              <a:rPr lang="en-US" sz="1200" b="0" i="0" kern="1200" dirty="0">
                <a:solidFill>
                  <a:schemeClr val="tx1"/>
                </a:solidFill>
                <a:latin typeface="+mn-lt"/>
                <a:ea typeface="+mn-ea"/>
                <a:cs typeface="+mn-cs"/>
              </a:rPr>
              <a:t>A protected member of a base class is accessible in a derived class only if the access takes place through the derived class type</a:t>
            </a: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865651-6286-4C5B-9C14-6C1369A5D4DB}" type="slidenum">
              <a:rPr lang="en-US" smtClean="0"/>
              <a:pPr/>
              <a:t>65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a:t>A class describes the common features of an Object.</a:t>
            </a:r>
          </a:p>
          <a:p>
            <a:pPr marL="228600" indent="-228600">
              <a:buNone/>
            </a:pPr>
            <a:endParaRPr lang="en-US" dirty="0"/>
          </a:p>
          <a:p>
            <a:pPr marL="228600" indent="-228600">
              <a:buNone/>
            </a:pPr>
            <a:r>
              <a:rPr lang="en-US" dirty="0"/>
              <a:t>It is a conceptual</a:t>
            </a:r>
            <a:r>
              <a:rPr lang="en-US" baseline="0" dirty="0"/>
              <a:t> entity. It provides us a template </a:t>
            </a:r>
            <a:r>
              <a:rPr lang="en-US" baseline="0" dirty="0" err="1"/>
              <a:t>i.e</a:t>
            </a:r>
            <a:r>
              <a:rPr lang="en-US" baseline="0" dirty="0"/>
              <a:t> describing the object.</a:t>
            </a:r>
            <a:endParaRPr lang="en-US" dirty="0"/>
          </a:p>
          <a:p>
            <a:pPr marL="228600" indent="-228600">
              <a:buNone/>
            </a:pP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a:lvl1pPr>
          </a:lstStyle>
          <a:p>
            <a:r>
              <a:rPr lang="en-US" dirty="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dirty="0"/>
          </a:p>
        </p:txBody>
      </p:sp>
      <p:sp>
        <p:nvSpPr>
          <p:cNvPr id="6" name="Slide Number Placeholder 5"/>
          <p:cNvSpPr>
            <a:spLocks noGrp="1"/>
          </p:cNvSpPr>
          <p:nvPr>
            <p:ph type="sldNum" sz="quarter" idx="12"/>
          </p:nvPr>
        </p:nvSpPr>
        <p:spPr>
          <a:xfrm>
            <a:off x="323528" y="6492875"/>
            <a:ext cx="611560" cy="365125"/>
          </a:xfrm>
          <a:prstGeom prst="rect">
            <a:avLst/>
          </a:prstGeom>
        </p:spPr>
        <p:txBody>
          <a:bodyPr/>
          <a:lstStyle/>
          <a:p>
            <a:fld id="{0CD13243-3D31-4DD5-8512-B28F7F2A6CD3}"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a:t>All Rights Reserved with Trendz IT Ltd</a:t>
            </a:r>
          </a:p>
        </p:txBody>
      </p:sp>
      <p:sp>
        <p:nvSpPr>
          <p:cNvPr id="6" name="Slide Number Placeholder 5"/>
          <p:cNvSpPr>
            <a:spLocks noGrp="1"/>
          </p:cNvSpPr>
          <p:nvPr>
            <p:ph type="sldNum" sz="quarter" idx="12"/>
          </p:nvPr>
        </p:nvSpPr>
        <p:spPr>
          <a:xfrm>
            <a:off x="1763688" y="6492875"/>
            <a:ext cx="2133600"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a:t>All Rights Reserved with Trendz IT Ltd</a:t>
            </a:r>
          </a:p>
        </p:txBody>
      </p:sp>
      <p:sp>
        <p:nvSpPr>
          <p:cNvPr id="6" name="Slide Number Placeholder 5"/>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1C722596-9EA1-4E3D-B8C6-0DF20DC0D97D}" type="slidenum">
              <a:rPr lang="en-US">
                <a:solidFill>
                  <a:schemeClr val="bg2">
                    <a:lumMod val="20000"/>
                    <a:lumOff val="80000"/>
                  </a:schemeClr>
                </a:solidFill>
                <a:latin typeface="Verdana" pitchFamily="34" charset="0"/>
              </a:rPr>
              <a:pPr algn="r">
                <a:defRPr/>
              </a:pPr>
              <a:t>‹#›</a:t>
            </a:fld>
            <a:endParaRPr lang="en-US" dirty="0">
              <a:solidFill>
                <a:schemeClr val="bg2">
                  <a:lumMod val="20000"/>
                  <a:lumOff val="80000"/>
                </a:schemeClr>
              </a:solidFill>
              <a:latin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lstStyle>
            <a:lvl1pPr>
              <a:defRPr b="1"/>
            </a:lvl1pPr>
          </a:lstStyle>
          <a:p>
            <a:r>
              <a:rPr lang="en-US" dirty="0"/>
              <a:t>Click to edit Master title style</a:t>
            </a:r>
            <a:endParaRPr lang="en-IN" dirty="0"/>
          </a:p>
        </p:txBody>
      </p:sp>
      <p:sp>
        <p:nvSpPr>
          <p:cNvPr id="3" name="Content Placeholder 2"/>
          <p:cNvSpPr>
            <a:spLocks noGrp="1"/>
          </p:cNvSpPr>
          <p:nvPr>
            <p:ph idx="1"/>
          </p:nvPr>
        </p:nvSpPr>
        <p:spPr>
          <a:xfrm>
            <a:off x="539552" y="1556792"/>
            <a:ext cx="8229600" cy="4525963"/>
          </a:xfrm>
        </p:spPr>
        <p:txBody>
          <a:bodyPr/>
          <a:lstStyle>
            <a:lvl1pPr>
              <a:defRPr sz="2800"/>
            </a:lvl1pPr>
            <a:lvl2pPr>
              <a:buFontTx/>
              <a:buBlip>
                <a:blip r:embed="rId2"/>
              </a:buBlip>
              <a:defRPr sz="2400"/>
            </a:lvl2pPr>
            <a:lvl3pPr>
              <a:buFontTx/>
              <a:buBlip>
                <a:blip r:embed="rId3"/>
              </a:buBlip>
              <a:defRPr sz="2000"/>
            </a:lvl3pPr>
            <a:lvl4pPr>
              <a:buFontTx/>
              <a:buBlip>
                <a:blip r:embed="rId4"/>
              </a:buBlip>
              <a:defRPr sz="1800"/>
            </a:lvl4pPr>
            <a:lvl5pPr>
              <a:buFontTx/>
              <a:buBlip>
                <a:blip r:embed="rId5"/>
              </a:buBlip>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12"/>
          </p:nvPr>
        </p:nvSpPr>
        <p:spPr>
          <a:xfrm>
            <a:off x="179512" y="6492875"/>
            <a:ext cx="576064" cy="365125"/>
          </a:xfrm>
          <a:prstGeom prst="rect">
            <a:avLst/>
          </a:prstGeom>
        </p:spPr>
        <p:txBody>
          <a:bodyPr/>
          <a:lstStyle>
            <a:lvl1pPr>
              <a:defRPr>
                <a:solidFill>
                  <a:srgbClr val="002060"/>
                </a:solidFill>
              </a:defRPr>
            </a:lvl1pPr>
          </a:lstStyle>
          <a:p>
            <a:fld id="{0CD13243-3D31-4DD5-8512-B28F7F2A6CD3}" type="slidenum">
              <a:rPr lang="en-IN" smtClean="0"/>
              <a:pPr/>
              <a:t>‹#›</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dirty="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Footer Placeholder 7"/>
          <p:cNvSpPr>
            <a:spLocks noGrp="1"/>
          </p:cNvSpPr>
          <p:nvPr>
            <p:ph type="ftr" sz="quarter" idx="11"/>
          </p:nvPr>
        </p:nvSpPr>
        <p:spPr>
          <a:xfrm>
            <a:off x="1691680" y="6353944"/>
            <a:ext cx="7452320" cy="504056"/>
          </a:xfrm>
          <a:prstGeom prst="rect">
            <a:avLst/>
          </a:prstGeom>
        </p:spPr>
        <p:txBody>
          <a:bodyPr anchor="ctr" anchorCtr="0"/>
          <a:lstStyle>
            <a:lvl1pPr>
              <a:defRPr sz="1400"/>
            </a:lvl1pPr>
          </a:lstStyle>
          <a:p>
            <a:r>
              <a:rPr lang="en-IN"/>
              <a:t>All Rights Reserved with Trendz IT Ltd</a:t>
            </a:r>
            <a:endParaRPr lang="en-IN" dirty="0"/>
          </a:p>
        </p:txBody>
      </p:sp>
      <p:sp>
        <p:nvSpPr>
          <p:cNvPr id="9" name="Slide Number Placeholder 8"/>
          <p:cNvSpPr>
            <a:spLocks noGrp="1"/>
          </p:cNvSpPr>
          <p:nvPr>
            <p:ph type="sldNum" sz="quarter" idx="12"/>
          </p:nvPr>
        </p:nvSpPr>
        <p:spPr>
          <a:xfrm>
            <a:off x="179512"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128792" cy="1143000"/>
          </a:xfrm>
        </p:spPr>
        <p:txBody>
          <a:bodyPr/>
          <a:lstStyle/>
          <a:p>
            <a:r>
              <a:rPr lang="en-US"/>
              <a:t>Click to edit Master title style</a:t>
            </a:r>
            <a:endParaRPr lang="en-IN" dirty="0"/>
          </a:p>
        </p:txBody>
      </p:sp>
      <p:sp>
        <p:nvSpPr>
          <p:cNvPr id="4" name="Footer Placeholder 3"/>
          <p:cNvSpPr>
            <a:spLocks noGrp="1"/>
          </p:cNvSpPr>
          <p:nvPr>
            <p:ph type="ftr" sz="quarter" idx="11"/>
          </p:nvPr>
        </p:nvSpPr>
        <p:spPr>
          <a:xfrm>
            <a:off x="1691680" y="6353944"/>
            <a:ext cx="7452320" cy="504056"/>
          </a:xfrm>
          <a:prstGeom prst="rect">
            <a:avLst/>
          </a:prstGeom>
        </p:spPr>
        <p:txBody>
          <a:bodyPr/>
          <a:lstStyle>
            <a:lvl1pPr>
              <a:defRPr sz="1400"/>
            </a:lvl1pPr>
          </a:lstStyle>
          <a:p>
            <a:r>
              <a:rPr lang="en-IN"/>
              <a:t>All Rights Reserved with Trendz IT Ltd</a:t>
            </a:r>
            <a:endParaRPr lang="en-IN" dirty="0"/>
          </a:p>
        </p:txBody>
      </p:sp>
      <p:sp>
        <p:nvSpPr>
          <p:cNvPr id="5" name="Slide Number Placeholder 4"/>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95536"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a:t>All Rights Reserved with Trendz IT Ltd</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pic>
        <p:nvPicPr>
          <p:cNvPr id="8" name="Picture 7"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452320" cy="706090"/>
          </a:xfrm>
          <a:prstGeom prst="rect">
            <a:avLst/>
          </a:prstGeom>
          <a:solidFill>
            <a:srgbClr val="002060"/>
          </a:solidFill>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467544" y="105273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spcBef>
          <a:spcPct val="0"/>
        </a:spcBef>
        <a:buNone/>
        <a:defRPr sz="4000" kern="1200">
          <a:solidFill>
            <a:srgbClr val="99CC00"/>
          </a:solidFill>
          <a:latin typeface="Book Antiqua" pitchFamily="18" charset="0"/>
          <a:ea typeface="Verdana" pitchFamily="34" charset="0"/>
          <a:cs typeface="Verdana" pitchFamily="34" charset="0"/>
        </a:defRPr>
      </a:lvl1pPr>
    </p:titleStyle>
    <p:bodyStyle>
      <a:lvl1pPr marL="342900" indent="-342900" algn="l" defTabSz="914400" rtl="0" eaLnBrk="1" latinLnBrk="0" hangingPunct="1">
        <a:spcBef>
          <a:spcPct val="20000"/>
        </a:spcBef>
        <a:buFontTx/>
        <a:buBlip>
          <a:blip r:embed="rId14"/>
        </a:buBlip>
        <a:defRPr sz="2800" kern="1200">
          <a:solidFill>
            <a:srgbClr val="002060"/>
          </a:solidFill>
          <a:latin typeface="Book Antiqua" pitchFamily="18" charset="0"/>
          <a:ea typeface="+mn-ea"/>
          <a:cs typeface="+mn-cs"/>
        </a:defRPr>
      </a:lvl1pPr>
      <a:lvl2pPr marL="742950" indent="-285750" algn="l" defTabSz="914400" rtl="0" eaLnBrk="1" latinLnBrk="0" hangingPunct="1">
        <a:spcBef>
          <a:spcPct val="20000"/>
        </a:spcBef>
        <a:buFont typeface="Wingdings" pitchFamily="2" charset="2"/>
        <a:buChar char="§"/>
        <a:defRPr sz="2400" kern="1200">
          <a:solidFill>
            <a:srgbClr val="002060"/>
          </a:solidFill>
          <a:latin typeface="Book Antiqu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002060"/>
          </a:solidFill>
          <a:latin typeface="Book Antiqu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002060"/>
          </a:solidFill>
          <a:latin typeface="Book Antiqua" pitchFamily="18" charset="0"/>
          <a:ea typeface="+mn-ea"/>
          <a:cs typeface="+mn-cs"/>
        </a:defRPr>
      </a:lvl4pPr>
      <a:lvl5pPr marL="2057400" indent="-228600" algn="l" defTabSz="914400" rtl="0" eaLnBrk="1" latinLnBrk="0" hangingPunct="1">
        <a:spcBef>
          <a:spcPct val="20000"/>
        </a:spcBef>
        <a:buFont typeface="Courier New" pitchFamily="49" charset="0"/>
        <a:buChar char="o"/>
        <a:defRPr sz="1600" kern="1200">
          <a:solidFill>
            <a:srgbClr val="002060"/>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8.jpeg"/><Relationship Id="rId4" Type="http://schemas.openxmlformats.org/officeDocument/2006/relationships/image" Target="../media/image1.gif"/></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47.jpeg"/></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708920"/>
            <a:ext cx="7772400" cy="1470025"/>
          </a:xfrm>
        </p:spPr>
        <p:txBody>
          <a:bodyPr/>
          <a:lstStyle/>
          <a:p>
            <a:r>
              <a:rPr lang="en-US" dirty="0"/>
              <a:t>Object </a:t>
            </a:r>
            <a:r>
              <a:rPr lang="en-US"/>
              <a:t>Oriented Programming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4" name="Rectangle 10"/>
          <p:cNvSpPr>
            <a:spLocks noChangeArrowheads="1"/>
          </p:cNvSpPr>
          <p:nvPr/>
        </p:nvSpPr>
        <p:spPr bwMode="gray">
          <a:xfrm>
            <a:off x="467544" y="1124744"/>
            <a:ext cx="8064896" cy="639763"/>
          </a:xfrm>
          <a:prstGeom prst="rect">
            <a:avLst/>
          </a:prstGeom>
          <a:solidFill>
            <a:schemeClr val="bg1"/>
          </a:solidFill>
          <a:ln w="12700">
            <a:noFill/>
            <a:miter lim="800000"/>
            <a:headEnd/>
            <a:tailEnd/>
          </a:ln>
        </p:spPr>
        <p:txBody>
          <a:bodyPr tIns="91440" bIns="91440" anchor="ctr"/>
          <a:lstStyle/>
          <a:p>
            <a:pPr marL="228600" indent="-228600" eaLnBrk="0" hangingPunct="0">
              <a:lnSpc>
                <a:spcPts val="2500"/>
              </a:lnSpc>
              <a:spcBef>
                <a:spcPct val="20000"/>
              </a:spcBef>
              <a:buClr>
                <a:srgbClr val="292929"/>
              </a:buClr>
              <a:buBlip>
                <a:blip r:embed="rId2"/>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800" noProof="1">
                <a:solidFill>
                  <a:srgbClr val="002060"/>
                </a:solidFill>
                <a:latin typeface="Book Antiqua" pitchFamily="18" charset="0"/>
                <a:ea typeface="Verdana" pitchFamily="34" charset="0"/>
                <a:cs typeface="Times New Roman" pitchFamily="18" charset="0"/>
              </a:rPr>
              <a:t>Properties &amp; Behaviors of Classes in Dice Game</a:t>
            </a:r>
          </a:p>
        </p:txBody>
      </p:sp>
      <p:grpSp>
        <p:nvGrpSpPr>
          <p:cNvPr id="5" name="Group 16"/>
          <p:cNvGrpSpPr>
            <a:grpSpLocks/>
          </p:cNvGrpSpPr>
          <p:nvPr/>
        </p:nvGrpSpPr>
        <p:grpSpPr bwMode="auto">
          <a:xfrm>
            <a:off x="0" y="2286000"/>
            <a:ext cx="4249738" cy="3351213"/>
            <a:chOff x="-69167" y="1785843"/>
            <a:chExt cx="4250642" cy="3351307"/>
          </a:xfrm>
        </p:grpSpPr>
        <p:sp>
          <p:nvSpPr>
            <p:cNvPr id="6" name="Rectangle 2"/>
            <p:cNvSpPr>
              <a:spLocks noChangeArrowheads="1"/>
            </p:cNvSpPr>
            <p:nvPr/>
          </p:nvSpPr>
          <p:spPr bwMode="auto">
            <a:xfrm>
              <a:off x="439738" y="2165350"/>
              <a:ext cx="3741737" cy="29718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lstStyle/>
            <a:p>
              <a:pPr>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rgbClr val="0000FF"/>
                  </a:solidFill>
                  <a:latin typeface="Book Antiqua" pitchFamily="18" charset="0"/>
                </a:rPr>
                <a:t>                          </a:t>
              </a:r>
              <a:r>
                <a:rPr lang="en-US" noProof="1">
                  <a:solidFill>
                    <a:srgbClr val="002060"/>
                  </a:solidFill>
                  <a:latin typeface="Book Antiqua" pitchFamily="18" charset="0"/>
                  <a:ea typeface="Verdana" pitchFamily="34" charset="0"/>
                  <a:cs typeface="Times New Roman" pitchFamily="18" charset="0"/>
                </a:rPr>
                <a:t>Dice</a:t>
              </a:r>
            </a:p>
          </p:txBody>
        </p:sp>
        <p:pic>
          <p:nvPicPr>
            <p:cNvPr id="7" name="Picture 3"/>
            <p:cNvPicPr>
              <a:picLocks noChangeAspect="1" noChangeArrowheads="1"/>
            </p:cNvPicPr>
            <p:nvPr/>
          </p:nvPicPr>
          <p:blipFill>
            <a:blip r:embed="rId3" cstate="print">
              <a:clrChange>
                <a:clrFrom>
                  <a:srgbClr val="FFFFFF"/>
                </a:clrFrom>
                <a:clrTo>
                  <a:srgbClr val="FFFFFF">
                    <a:alpha val="0"/>
                  </a:srgbClr>
                </a:clrTo>
              </a:clrChange>
            </a:blip>
            <a:srcRect l="10846" t="25999" r="49541" b="11922"/>
            <a:stretch>
              <a:fillRect/>
            </a:stretch>
          </p:blipFill>
          <p:spPr bwMode="auto">
            <a:xfrm>
              <a:off x="-69167" y="1785843"/>
              <a:ext cx="818136" cy="860612"/>
            </a:xfrm>
            <a:prstGeom prst="rect">
              <a:avLst/>
            </a:prstGeom>
            <a:noFill/>
            <a:ln w="9360">
              <a:noFill/>
              <a:round/>
              <a:headEnd/>
              <a:tailEnd/>
            </a:ln>
          </p:spPr>
        </p:pic>
      </p:grpSp>
      <p:grpSp>
        <p:nvGrpSpPr>
          <p:cNvPr id="8" name="Group 17"/>
          <p:cNvGrpSpPr>
            <a:grpSpLocks/>
          </p:cNvGrpSpPr>
          <p:nvPr/>
        </p:nvGrpSpPr>
        <p:grpSpPr bwMode="auto">
          <a:xfrm>
            <a:off x="4775200" y="2384425"/>
            <a:ext cx="3916363" cy="3252788"/>
            <a:chOff x="4706470" y="1884737"/>
            <a:chExt cx="3916830" cy="3252413"/>
          </a:xfrm>
        </p:grpSpPr>
        <p:sp>
          <p:nvSpPr>
            <p:cNvPr id="9" name="Rectangle 2"/>
            <p:cNvSpPr>
              <a:spLocks noChangeArrowheads="1"/>
            </p:cNvSpPr>
            <p:nvPr/>
          </p:nvSpPr>
          <p:spPr bwMode="auto">
            <a:xfrm>
              <a:off x="4881563" y="2165350"/>
              <a:ext cx="3741737" cy="29718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lstStyle/>
            <a:p>
              <a:pPr>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t>P                     </a:t>
              </a:r>
              <a:r>
                <a:rPr lang="en-US" sz="2000" b="0" noProof="1">
                  <a:solidFill>
                    <a:srgbClr val="002060"/>
                  </a:solidFill>
                  <a:latin typeface="Book Antiqua" pitchFamily="18" charset="0"/>
                </a:rPr>
                <a:t>Player</a:t>
              </a:r>
            </a:p>
          </p:txBody>
        </p:sp>
        <p:pic>
          <p:nvPicPr>
            <p:cNvPr id="10" name="Picture 9" descr="Student icon 1.png"/>
            <p:cNvPicPr>
              <a:picLocks noChangeAspect="1"/>
            </p:cNvPicPr>
            <p:nvPr/>
          </p:nvPicPr>
          <p:blipFill>
            <a:blip r:embed="rId4" cstate="print"/>
            <a:stretch>
              <a:fillRect/>
            </a:stretch>
          </p:blipFill>
          <p:spPr bwMode="auto">
            <a:xfrm>
              <a:off x="4706470" y="1884737"/>
              <a:ext cx="417563" cy="1285727"/>
            </a:xfrm>
            <a:prstGeom prst="rect">
              <a:avLst/>
            </a:prstGeom>
            <a:effectLst>
              <a:outerShdw blurRad="63500" sx="102000" sy="102000" algn="ctr" rotWithShape="0">
                <a:prstClr val="black">
                  <a:alpha val="40000"/>
                </a:prstClr>
              </a:outerShdw>
            </a:effectLst>
          </p:spPr>
        </p:pic>
      </p:grpSp>
      <p:graphicFrame>
        <p:nvGraphicFramePr>
          <p:cNvPr id="11" name="Table 10"/>
          <p:cNvGraphicFramePr>
            <a:graphicFrameLocks noGrp="1"/>
          </p:cNvGraphicFramePr>
          <p:nvPr/>
        </p:nvGraphicFramePr>
        <p:xfrm>
          <a:off x="5937250" y="3332163"/>
          <a:ext cx="1864659" cy="1112520"/>
        </p:xfrm>
        <a:graphic>
          <a:graphicData uri="http://schemas.openxmlformats.org/drawingml/2006/table">
            <a:tbl>
              <a:tblPr firstRow="1" bandRow="1">
                <a:tableStyleId>{F5AB1C69-6EDB-4FF4-983F-18BD219EF322}</a:tableStyleId>
              </a:tblPr>
              <a:tblGrid>
                <a:gridCol w="1864659">
                  <a:extLst>
                    <a:ext uri="{9D8B030D-6E8A-4147-A177-3AD203B41FA5}">
                      <a16:colId xmlns:a16="http://schemas.microsoft.com/office/drawing/2014/main" val="20000"/>
                    </a:ext>
                  </a:extLst>
                </a:gridCol>
              </a:tblGrid>
              <a:tr h="370840">
                <a:tc>
                  <a:txBody>
                    <a:bodyPr/>
                    <a:lstStyle/>
                    <a:p>
                      <a:pPr algn="ctr"/>
                      <a:r>
                        <a:rPr lang="en-US" b="0" dirty="0">
                          <a:solidFill>
                            <a:srgbClr val="002060"/>
                          </a:solidFill>
                        </a:rPr>
                        <a:t>Properties</a:t>
                      </a:r>
                    </a:p>
                  </a:txBody>
                  <a:tcPr/>
                </a:tc>
                <a:extLst>
                  <a:ext uri="{0D108BD9-81ED-4DB2-BD59-A6C34878D82A}">
                    <a16:rowId xmlns:a16="http://schemas.microsoft.com/office/drawing/2014/main" val="10000"/>
                  </a:ext>
                </a:extLst>
              </a:tr>
              <a:tr h="370840">
                <a:tc>
                  <a:txBody>
                    <a:bodyPr/>
                    <a:lstStyle/>
                    <a:p>
                      <a:pPr algn="ctr"/>
                      <a:r>
                        <a:rPr lang="en-US" dirty="0">
                          <a:solidFill>
                            <a:srgbClr val="002060"/>
                          </a:solidFill>
                        </a:rPr>
                        <a:t>name</a:t>
                      </a:r>
                    </a:p>
                  </a:txBody>
                  <a:tcPr/>
                </a:tc>
                <a:extLst>
                  <a:ext uri="{0D108BD9-81ED-4DB2-BD59-A6C34878D82A}">
                    <a16:rowId xmlns:a16="http://schemas.microsoft.com/office/drawing/2014/main" val="10001"/>
                  </a:ext>
                </a:extLst>
              </a:tr>
              <a:tr h="370840">
                <a:tc>
                  <a:txBody>
                    <a:bodyPr/>
                    <a:lstStyle/>
                    <a:p>
                      <a:pPr algn="ctr"/>
                      <a:r>
                        <a:rPr lang="en-US" dirty="0">
                          <a:solidFill>
                            <a:srgbClr val="002060"/>
                          </a:solidFill>
                        </a:rPr>
                        <a:t>value</a:t>
                      </a:r>
                    </a:p>
                  </a:txBody>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nvGraphicFramePr>
        <p:xfrm>
          <a:off x="5938838" y="4464050"/>
          <a:ext cx="1864659" cy="741680"/>
        </p:xfrm>
        <a:graphic>
          <a:graphicData uri="http://schemas.openxmlformats.org/drawingml/2006/table">
            <a:tbl>
              <a:tblPr firstRow="1" bandRow="1">
                <a:tableStyleId>{93296810-A885-4BE3-A3E7-6D5BEEA58F35}</a:tableStyleId>
              </a:tblPr>
              <a:tblGrid>
                <a:gridCol w="1864659">
                  <a:extLst>
                    <a:ext uri="{9D8B030D-6E8A-4147-A177-3AD203B41FA5}">
                      <a16:colId xmlns:a16="http://schemas.microsoft.com/office/drawing/2014/main" val="20000"/>
                    </a:ext>
                  </a:extLst>
                </a:gridCol>
              </a:tblGrid>
              <a:tr h="370840">
                <a:tc>
                  <a:txBody>
                    <a:bodyPr/>
                    <a:lstStyle/>
                    <a:p>
                      <a:pPr algn="ctr"/>
                      <a:r>
                        <a:rPr lang="en-US" b="0" dirty="0">
                          <a:solidFill>
                            <a:srgbClr val="002060"/>
                          </a:solidFill>
                        </a:rPr>
                        <a:t>Behaviors </a:t>
                      </a:r>
                    </a:p>
                  </a:txBody>
                  <a:tcPr/>
                </a:tc>
                <a:extLst>
                  <a:ext uri="{0D108BD9-81ED-4DB2-BD59-A6C34878D82A}">
                    <a16:rowId xmlns:a16="http://schemas.microsoft.com/office/drawing/2014/main" val="10000"/>
                  </a:ext>
                </a:extLst>
              </a:tr>
              <a:tr h="370840">
                <a:tc>
                  <a:txBody>
                    <a:bodyPr/>
                    <a:lstStyle/>
                    <a:p>
                      <a:pPr algn="ctr"/>
                      <a:r>
                        <a:rPr lang="en-US" dirty="0">
                          <a:solidFill>
                            <a:srgbClr val="002060"/>
                          </a:solidFill>
                        </a:rPr>
                        <a:t>throw</a:t>
                      </a:r>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nvGraphicFramePr>
        <p:xfrm>
          <a:off x="1422400" y="3408363"/>
          <a:ext cx="1864659" cy="761556"/>
        </p:xfrm>
        <a:graphic>
          <a:graphicData uri="http://schemas.openxmlformats.org/drawingml/2006/table">
            <a:tbl>
              <a:tblPr firstRow="1" bandRow="1">
                <a:tableStyleId>{F5AB1C69-6EDB-4FF4-983F-18BD219EF322}</a:tableStyleId>
              </a:tblPr>
              <a:tblGrid>
                <a:gridCol w="1864659">
                  <a:extLst>
                    <a:ext uri="{9D8B030D-6E8A-4147-A177-3AD203B41FA5}">
                      <a16:colId xmlns:a16="http://schemas.microsoft.com/office/drawing/2014/main" val="20000"/>
                    </a:ext>
                  </a:extLst>
                </a:gridCol>
              </a:tblGrid>
              <a:tr h="370840">
                <a:tc>
                  <a:txBody>
                    <a:bodyPr/>
                    <a:lstStyle/>
                    <a:p>
                      <a:pPr marL="0" algn="l" defTabSz="914400" rtl="0" eaLnBrk="1" latinLnBrk="0" hangingPunct="1">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kern="1200" noProof="1">
                          <a:solidFill>
                            <a:srgbClr val="002060"/>
                          </a:solidFill>
                          <a:latin typeface="Book Antiqua" pitchFamily="18" charset="0"/>
                          <a:ea typeface="Verdana" pitchFamily="34" charset="0"/>
                          <a:cs typeface="Times New Roman" pitchFamily="18" charset="0"/>
                        </a:rPr>
                        <a:t>Properties</a:t>
                      </a:r>
                    </a:p>
                  </a:txBody>
                  <a:tcPr/>
                </a:tc>
                <a:extLst>
                  <a:ext uri="{0D108BD9-81ED-4DB2-BD59-A6C34878D82A}">
                    <a16:rowId xmlns:a16="http://schemas.microsoft.com/office/drawing/2014/main" val="10000"/>
                  </a:ext>
                </a:extLst>
              </a:tr>
              <a:tr h="370840">
                <a:tc>
                  <a:txBody>
                    <a:bodyPr/>
                    <a:lstStyle/>
                    <a:p>
                      <a:pPr algn="ctr"/>
                      <a:r>
                        <a:rPr lang="en-US" dirty="0">
                          <a:solidFill>
                            <a:srgbClr val="002060"/>
                          </a:solidFill>
                        </a:rPr>
                        <a:t>faceValue</a:t>
                      </a:r>
                    </a:p>
                  </a:txBody>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nvGraphicFramePr>
        <p:xfrm>
          <a:off x="1427163" y="4176713"/>
          <a:ext cx="1864659" cy="741680"/>
        </p:xfrm>
        <a:graphic>
          <a:graphicData uri="http://schemas.openxmlformats.org/drawingml/2006/table">
            <a:tbl>
              <a:tblPr firstRow="1" bandRow="1">
                <a:tableStyleId>{93296810-A885-4BE3-A3E7-6D5BEEA58F35}</a:tableStyleId>
              </a:tblPr>
              <a:tblGrid>
                <a:gridCol w="1864659">
                  <a:extLst>
                    <a:ext uri="{9D8B030D-6E8A-4147-A177-3AD203B41FA5}">
                      <a16:colId xmlns:a16="http://schemas.microsoft.com/office/drawing/2014/main" val="20000"/>
                    </a:ext>
                  </a:extLst>
                </a:gridCol>
              </a:tblGrid>
              <a:tr h="370840">
                <a:tc>
                  <a:txBody>
                    <a:bodyPr/>
                    <a:lstStyle/>
                    <a:p>
                      <a:pPr algn="ctr"/>
                      <a:r>
                        <a:rPr lang="en-US" b="0" dirty="0">
                          <a:solidFill>
                            <a:srgbClr val="002060"/>
                          </a:solidFill>
                        </a:rPr>
                        <a:t>Behaviors</a:t>
                      </a:r>
                      <a:r>
                        <a:rPr lang="en-US" dirty="0">
                          <a:solidFill>
                            <a:srgbClr val="002060"/>
                          </a:solidFill>
                        </a:rPr>
                        <a:t> </a:t>
                      </a:r>
                      <a:endParaRPr lang="en-US" b="0" dirty="0">
                        <a:solidFill>
                          <a:srgbClr val="002060"/>
                        </a:solidFill>
                      </a:endParaRPr>
                    </a:p>
                  </a:txBody>
                  <a:tcPr/>
                </a:tc>
                <a:extLst>
                  <a:ext uri="{0D108BD9-81ED-4DB2-BD59-A6C34878D82A}">
                    <a16:rowId xmlns:a16="http://schemas.microsoft.com/office/drawing/2014/main" val="10000"/>
                  </a:ext>
                </a:extLst>
              </a:tr>
              <a:tr h="370840">
                <a:tc>
                  <a:txBody>
                    <a:bodyPr/>
                    <a:lstStyle/>
                    <a:p>
                      <a:pPr algn="ctr"/>
                      <a:r>
                        <a:rPr lang="en-US" dirty="0">
                          <a:solidFill>
                            <a:srgbClr val="002060"/>
                          </a:solidFill>
                        </a:rPr>
                        <a:t>roll</a:t>
                      </a:r>
                    </a:p>
                  </a:txBody>
                  <a:tcPr/>
                </a:tc>
                <a:extLst>
                  <a:ext uri="{0D108BD9-81ED-4DB2-BD59-A6C34878D82A}">
                    <a16:rowId xmlns:a16="http://schemas.microsoft.com/office/drawing/2014/main" val="10001"/>
                  </a:ext>
                </a:extLst>
              </a:tr>
            </a:tbl>
          </a:graphicData>
        </a:graphic>
      </p:graphicFrame>
      <p:sp>
        <p:nvSpPr>
          <p:cNvPr id="15" name="Slide Number Placeholder 14"/>
          <p:cNvSpPr>
            <a:spLocks noGrp="1"/>
          </p:cNvSpPr>
          <p:nvPr>
            <p:ph type="sldNum" sz="quarter" idx="12"/>
          </p:nvPr>
        </p:nvSpPr>
        <p:spPr/>
        <p:txBody>
          <a:bodyPr/>
          <a:lstStyle/>
          <a:p>
            <a:fld id="{0CD13243-3D31-4DD5-8512-B28F7F2A6CD3}"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762000"/>
          </a:xfrm>
        </p:spPr>
        <p:txBody>
          <a:bodyPr>
            <a:normAutofit/>
          </a:bodyPr>
          <a:lstStyle/>
          <a:p>
            <a:r>
              <a:rPr lang="en-US" dirty="0"/>
              <a:t>Classes and Objects  </a:t>
            </a:r>
          </a:p>
        </p:txBody>
      </p:sp>
      <p:grpSp>
        <p:nvGrpSpPr>
          <p:cNvPr id="4" name="Group 16"/>
          <p:cNvGrpSpPr>
            <a:grpSpLocks/>
          </p:cNvGrpSpPr>
          <p:nvPr/>
        </p:nvGrpSpPr>
        <p:grpSpPr bwMode="auto">
          <a:xfrm>
            <a:off x="315913" y="2182813"/>
            <a:ext cx="2859858" cy="3281362"/>
            <a:chOff x="176948" y="1855695"/>
            <a:chExt cx="2860262" cy="3281455"/>
          </a:xfrm>
        </p:grpSpPr>
        <p:sp>
          <p:nvSpPr>
            <p:cNvPr id="5" name="Rectangle 2"/>
            <p:cNvSpPr>
              <a:spLocks noChangeArrowheads="1"/>
            </p:cNvSpPr>
            <p:nvPr/>
          </p:nvSpPr>
          <p:spPr bwMode="auto">
            <a:xfrm>
              <a:off x="394466" y="2165350"/>
              <a:ext cx="2642744" cy="2971800"/>
            </a:xfrm>
            <a:prstGeom prst="rect">
              <a:avLst/>
            </a:prstGeom>
            <a:gradFill rotWithShape="1">
              <a:gsLst>
                <a:gs pos="0">
                  <a:srgbClr val="FFFFFF"/>
                </a:gs>
                <a:gs pos="100000">
                  <a:srgbClr val="EAEAEA"/>
                </a:gs>
              </a:gsLst>
              <a:lin ang="5400000" scaled="1"/>
            </a:gradFill>
            <a:ln w="12700">
              <a:noFill/>
              <a:miter lim="800000"/>
              <a:headEnd/>
              <a:tailEnd/>
            </a:ln>
          </p:spPr>
          <p:txBody>
            <a:bodyPr tIns="91440" bIns="91440"/>
            <a:lstStyle/>
            <a:p>
              <a:pPr>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t>Di               Dice </a:t>
              </a:r>
            </a:p>
          </p:txBody>
        </p:sp>
        <p:pic>
          <p:nvPicPr>
            <p:cNvPr id="6" name="Picture 3"/>
            <p:cNvPicPr>
              <a:picLocks noChangeAspect="1" noChangeArrowheads="1"/>
            </p:cNvPicPr>
            <p:nvPr/>
          </p:nvPicPr>
          <p:blipFill>
            <a:blip r:embed="rId2" cstate="print">
              <a:clrChange>
                <a:clrFrom>
                  <a:srgbClr val="FFFFFF"/>
                </a:clrFrom>
                <a:clrTo>
                  <a:srgbClr val="FFFFFF">
                    <a:alpha val="0"/>
                  </a:srgbClr>
                </a:clrTo>
              </a:clrChange>
            </a:blip>
            <a:srcRect l="10846" t="25999" r="49541" b="11922"/>
            <a:stretch>
              <a:fillRect/>
            </a:stretch>
          </p:blipFill>
          <p:spPr bwMode="auto">
            <a:xfrm>
              <a:off x="176948" y="1855695"/>
              <a:ext cx="818136" cy="860612"/>
            </a:xfrm>
            <a:prstGeom prst="rect">
              <a:avLst/>
            </a:prstGeom>
            <a:noFill/>
            <a:ln w="9360">
              <a:noFill/>
              <a:round/>
              <a:headEnd/>
              <a:tailEnd/>
            </a:ln>
          </p:spPr>
        </p:pic>
      </p:grpSp>
      <p:graphicFrame>
        <p:nvGraphicFramePr>
          <p:cNvPr id="7" name="Table 6"/>
          <p:cNvGraphicFramePr>
            <a:graphicFrameLocks noGrp="1"/>
          </p:cNvGraphicFramePr>
          <p:nvPr/>
        </p:nvGraphicFramePr>
        <p:xfrm>
          <a:off x="1009650" y="3251200"/>
          <a:ext cx="1864659" cy="741680"/>
        </p:xfrm>
        <a:graphic>
          <a:graphicData uri="http://schemas.openxmlformats.org/drawingml/2006/table">
            <a:tbl>
              <a:tblPr firstRow="1" bandRow="1">
                <a:tableStyleId>{F5AB1C69-6EDB-4FF4-983F-18BD219EF322}</a:tableStyleId>
              </a:tblPr>
              <a:tblGrid>
                <a:gridCol w="1864659">
                  <a:extLst>
                    <a:ext uri="{9D8B030D-6E8A-4147-A177-3AD203B41FA5}">
                      <a16:colId xmlns:a16="http://schemas.microsoft.com/office/drawing/2014/main" val="20000"/>
                    </a:ext>
                  </a:extLst>
                </a:gridCol>
              </a:tblGrid>
              <a:tr h="370840">
                <a:tc>
                  <a:txBody>
                    <a:bodyPr/>
                    <a:lstStyle/>
                    <a:p>
                      <a:pPr algn="ctr"/>
                      <a:r>
                        <a:rPr lang="en-US" b="0" dirty="0"/>
                        <a:t>Properties</a:t>
                      </a:r>
                    </a:p>
                  </a:txBody>
                  <a:tcPr/>
                </a:tc>
                <a:extLst>
                  <a:ext uri="{0D108BD9-81ED-4DB2-BD59-A6C34878D82A}">
                    <a16:rowId xmlns:a16="http://schemas.microsoft.com/office/drawing/2014/main" val="10000"/>
                  </a:ext>
                </a:extLst>
              </a:tr>
              <a:tr h="370840">
                <a:tc>
                  <a:txBody>
                    <a:bodyPr/>
                    <a:lstStyle/>
                    <a:p>
                      <a:pPr algn="ctr"/>
                      <a:r>
                        <a:rPr lang="en-US" dirty="0"/>
                        <a:t>faceValue</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1014413" y="4019550"/>
          <a:ext cx="1864659" cy="741680"/>
        </p:xfrm>
        <a:graphic>
          <a:graphicData uri="http://schemas.openxmlformats.org/drawingml/2006/table">
            <a:tbl>
              <a:tblPr firstRow="1" bandRow="1">
                <a:tableStyleId>{93296810-A885-4BE3-A3E7-6D5BEEA58F35}</a:tableStyleId>
              </a:tblPr>
              <a:tblGrid>
                <a:gridCol w="1864659">
                  <a:extLst>
                    <a:ext uri="{9D8B030D-6E8A-4147-A177-3AD203B41FA5}">
                      <a16:colId xmlns:a16="http://schemas.microsoft.com/office/drawing/2014/main" val="20000"/>
                    </a:ext>
                  </a:extLst>
                </a:gridCol>
              </a:tblGrid>
              <a:tr h="370840">
                <a:tc>
                  <a:txBody>
                    <a:bodyPr/>
                    <a:lstStyle/>
                    <a:p>
                      <a:pPr algn="ctr"/>
                      <a:r>
                        <a:rPr lang="en-US" b="0" dirty="0"/>
                        <a:t>Behaviors</a:t>
                      </a:r>
                      <a:r>
                        <a:rPr lang="en-US" dirty="0"/>
                        <a:t> </a:t>
                      </a:r>
                      <a:endParaRPr lang="en-US" b="0" dirty="0"/>
                    </a:p>
                  </a:txBody>
                  <a:tcPr/>
                </a:tc>
                <a:extLst>
                  <a:ext uri="{0D108BD9-81ED-4DB2-BD59-A6C34878D82A}">
                    <a16:rowId xmlns:a16="http://schemas.microsoft.com/office/drawing/2014/main" val="10000"/>
                  </a:ext>
                </a:extLst>
              </a:tr>
              <a:tr h="370840">
                <a:tc>
                  <a:txBody>
                    <a:bodyPr/>
                    <a:lstStyle/>
                    <a:p>
                      <a:pPr algn="ctr"/>
                      <a:r>
                        <a:rPr lang="en-US" dirty="0"/>
                        <a:t>roll</a:t>
                      </a:r>
                    </a:p>
                  </a:txBody>
                  <a:tcPr/>
                </a:tc>
                <a:extLst>
                  <a:ext uri="{0D108BD9-81ED-4DB2-BD59-A6C34878D82A}">
                    <a16:rowId xmlns:a16="http://schemas.microsoft.com/office/drawing/2014/main" val="10001"/>
                  </a:ext>
                </a:extLst>
              </a:tr>
            </a:tbl>
          </a:graphicData>
        </a:graphic>
      </p:graphicFrame>
      <p:sp>
        <p:nvSpPr>
          <p:cNvPr id="9" name="TextBox 8"/>
          <p:cNvSpPr txBox="1">
            <a:spLocks noChangeArrowheads="1"/>
          </p:cNvSpPr>
          <p:nvPr/>
        </p:nvSpPr>
        <p:spPr bwMode="auto">
          <a:xfrm>
            <a:off x="3217863" y="1855788"/>
            <a:ext cx="5400675" cy="397986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class Dice{</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int faceValue;</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void roll(){</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rgbClr val="00B050"/>
                </a:solidFill>
                <a:latin typeface="Courier New" pitchFamily="49" charset="0"/>
                <a:cs typeface="Courier New" pitchFamily="49" charset="0"/>
              </a:rPr>
              <a:t>//random no. between 1 and 6</a:t>
            </a:r>
          </a:p>
          <a:p>
            <a:pPr lvl="1"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noProof="1">
                <a:solidFill>
                  <a:srgbClr val="002060"/>
                </a:solidFill>
                <a:latin typeface="Book Antiqua" pitchFamily="18" charset="0"/>
                <a:cs typeface="Courier New" pitchFamily="49" charset="0"/>
              </a:rPr>
              <a:t>//some logic</a:t>
            </a:r>
          </a:p>
          <a:p>
            <a:pPr lvl="1"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noProof="1">
              <a:solidFill>
                <a:srgbClr val="002060"/>
              </a:solidFill>
              <a:latin typeface="Book Antiqua" pitchFamily="18" charset="0"/>
              <a:cs typeface="Courier New" pitchFamily="49" charset="0"/>
            </a:endParaRP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noProof="1">
                <a:solidFill>
                  <a:srgbClr val="002060"/>
                </a:solidFill>
                <a:latin typeface="Book Antiqua" pitchFamily="18" charset="0"/>
                <a:cs typeface="Courier New" pitchFamily="49" charset="0"/>
              </a:rPr>
              <a:t>}//  end of roll</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noProof="1">
              <a:solidFill>
                <a:srgbClr val="002060"/>
              </a:solidFill>
              <a:latin typeface="Book Antiqua" pitchFamily="18" charset="0"/>
              <a:cs typeface="Courier New" pitchFamily="49" charset="0"/>
            </a:endParaRP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noProof="1">
                <a:solidFill>
                  <a:srgbClr val="002060"/>
                </a:solidFill>
                <a:latin typeface="Book Antiqua" pitchFamily="18" charset="0"/>
                <a:cs typeface="Courier New" pitchFamily="49" charset="0"/>
              </a:rPr>
              <a:t>}// end of class</a:t>
            </a:r>
            <a:endParaRPr lang="en-US" b="0" noProof="1">
              <a:solidFill>
                <a:srgbClr val="002060"/>
              </a:solidFill>
              <a:latin typeface="Book Antiqua" pitchFamily="18" charset="0"/>
            </a:endParaRPr>
          </a:p>
        </p:txBody>
      </p:sp>
      <p:grpSp>
        <p:nvGrpSpPr>
          <p:cNvPr id="10" name="Group 13"/>
          <p:cNvGrpSpPr>
            <a:grpSpLocks/>
          </p:cNvGrpSpPr>
          <p:nvPr/>
        </p:nvGrpSpPr>
        <p:grpSpPr bwMode="auto">
          <a:xfrm>
            <a:off x="1533525" y="2074863"/>
            <a:ext cx="3306763" cy="857250"/>
            <a:chOff x="1532965" y="2075329"/>
            <a:chExt cx="3307976" cy="856130"/>
          </a:xfrm>
        </p:grpSpPr>
        <p:sp>
          <p:nvSpPr>
            <p:cNvPr id="11" name="Rectangle 10"/>
            <p:cNvSpPr/>
            <p:nvPr/>
          </p:nvSpPr>
          <p:spPr>
            <a:xfrm>
              <a:off x="1532965" y="2541444"/>
              <a:ext cx="752751" cy="390015"/>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Rectangle 11"/>
            <p:cNvSpPr/>
            <p:nvPr/>
          </p:nvSpPr>
          <p:spPr>
            <a:xfrm>
              <a:off x="3271916" y="2075329"/>
              <a:ext cx="1569025" cy="390015"/>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3" name="Elbow Connector 12"/>
            <p:cNvCxnSpPr>
              <a:stCxn id="11" idx="3"/>
              <a:endCxn id="12" idx="1"/>
            </p:cNvCxnSpPr>
            <p:nvPr/>
          </p:nvCxnSpPr>
          <p:spPr>
            <a:xfrm flipV="1">
              <a:off x="2285716" y="2270336"/>
              <a:ext cx="986200" cy="466115"/>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 name="Group 17"/>
          <p:cNvGrpSpPr>
            <a:grpSpLocks/>
          </p:cNvGrpSpPr>
          <p:nvPr/>
        </p:nvGrpSpPr>
        <p:grpSpPr bwMode="auto">
          <a:xfrm>
            <a:off x="1335088" y="2738438"/>
            <a:ext cx="3922712" cy="1273175"/>
            <a:chOff x="1532965" y="1658472"/>
            <a:chExt cx="3922057" cy="1272987"/>
          </a:xfrm>
        </p:grpSpPr>
        <p:sp>
          <p:nvSpPr>
            <p:cNvPr id="15" name="Rectangle 14"/>
            <p:cNvSpPr/>
            <p:nvPr/>
          </p:nvSpPr>
          <p:spPr>
            <a:xfrm>
              <a:off x="1532965" y="2540992"/>
              <a:ext cx="1233281" cy="390467"/>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 name="Rectangle 15"/>
            <p:cNvSpPr/>
            <p:nvPr/>
          </p:nvSpPr>
          <p:spPr>
            <a:xfrm>
              <a:off x="3486851" y="1658472"/>
              <a:ext cx="1968171" cy="390467"/>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7" name="Elbow Connector 16"/>
            <p:cNvCxnSpPr>
              <a:stCxn id="15" idx="3"/>
              <a:endCxn id="16" idx="1"/>
            </p:cNvCxnSpPr>
            <p:nvPr/>
          </p:nvCxnSpPr>
          <p:spPr>
            <a:xfrm flipV="1">
              <a:off x="2766246" y="1853705"/>
              <a:ext cx="720605" cy="882520"/>
            </a:xfrm>
            <a:prstGeom prst="bentConnector3">
              <a:avLst>
                <a:gd name="adj1" fmla="val 64907"/>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Group 24"/>
          <p:cNvGrpSpPr>
            <a:grpSpLocks/>
          </p:cNvGrpSpPr>
          <p:nvPr/>
        </p:nvGrpSpPr>
        <p:grpSpPr bwMode="auto">
          <a:xfrm>
            <a:off x="1663700" y="3362325"/>
            <a:ext cx="2974975" cy="1420813"/>
            <a:chOff x="1532965" y="1510555"/>
            <a:chExt cx="2976282" cy="1420904"/>
          </a:xfrm>
        </p:grpSpPr>
        <p:sp>
          <p:nvSpPr>
            <p:cNvPr id="19" name="Rectangle 18"/>
            <p:cNvSpPr/>
            <p:nvPr/>
          </p:nvSpPr>
          <p:spPr>
            <a:xfrm>
              <a:off x="1532965" y="2540909"/>
              <a:ext cx="609868" cy="390550"/>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0" name="Rectangle 19"/>
            <p:cNvSpPr/>
            <p:nvPr/>
          </p:nvSpPr>
          <p:spPr>
            <a:xfrm>
              <a:off x="3137044" y="1510555"/>
              <a:ext cx="1372203" cy="390550"/>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21" name="Elbow Connector 20"/>
            <p:cNvCxnSpPr>
              <a:stCxn id="19" idx="3"/>
              <a:endCxn id="20" idx="1"/>
            </p:cNvCxnSpPr>
            <p:nvPr/>
          </p:nvCxnSpPr>
          <p:spPr>
            <a:xfrm flipV="1">
              <a:off x="2142833" y="1705831"/>
              <a:ext cx="994212" cy="1030353"/>
            </a:xfrm>
            <a:prstGeom prst="bentConnector3">
              <a:avLst>
                <a:gd name="adj1" fmla="val 83784"/>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2" name="Slide Number Placeholder 21"/>
          <p:cNvSpPr>
            <a:spLocks noGrp="1"/>
          </p:cNvSpPr>
          <p:nvPr>
            <p:ph type="sldNum" sz="quarter" idx="12"/>
          </p:nvPr>
        </p:nvSpPr>
        <p:spPr/>
        <p:txBody>
          <a:bodyPr/>
          <a:lstStyle/>
          <a:p>
            <a:fld id="{0CD13243-3D31-4DD5-8512-B28F7F2A6CD3}" type="slidenum">
              <a:rPr lang="en-IN" smtClean="0"/>
              <a:pPr/>
              <a:t>11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2" fill="hold" nodeType="clickEffect">
                                  <p:stCondLst>
                                    <p:cond delay="0"/>
                                  </p:stCondLst>
                                  <p:childTnLst>
                                    <p:animEffect transition="out" filter="wipe(right)">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2" fill="hold" nodeType="clickEffect">
                                  <p:stCondLst>
                                    <p:cond delay="0"/>
                                  </p:stCondLst>
                                  <p:childTnLst>
                                    <p:animEffect transition="out" filter="wipe(right)">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838200"/>
          </a:xfrm>
        </p:spPr>
        <p:txBody>
          <a:bodyPr>
            <a:normAutofit/>
          </a:bodyPr>
          <a:lstStyle/>
          <a:p>
            <a:r>
              <a:rPr lang="en-US" dirty="0"/>
              <a:t>Classes and Objects </a:t>
            </a:r>
          </a:p>
        </p:txBody>
      </p:sp>
      <p:sp>
        <p:nvSpPr>
          <p:cNvPr id="4" name="TextBox 3"/>
          <p:cNvSpPr txBox="1">
            <a:spLocks noChangeArrowheads="1"/>
          </p:cNvSpPr>
          <p:nvPr/>
        </p:nvSpPr>
        <p:spPr bwMode="auto">
          <a:xfrm>
            <a:off x="3217863" y="2043113"/>
            <a:ext cx="5468937" cy="39814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lstStyle/>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class  Player{</a:t>
            </a: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String name;</a:t>
            </a: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int value;</a:t>
            </a: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void throwDice(){</a:t>
            </a:r>
          </a:p>
          <a:p>
            <a:pPr lvl="1"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//some logic</a:t>
            </a: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a:t>
            </a: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 end of class</a:t>
            </a:r>
          </a:p>
        </p:txBody>
      </p:sp>
      <p:grpSp>
        <p:nvGrpSpPr>
          <p:cNvPr id="5" name="Group 12"/>
          <p:cNvGrpSpPr>
            <a:grpSpLocks/>
          </p:cNvGrpSpPr>
          <p:nvPr/>
        </p:nvGrpSpPr>
        <p:grpSpPr bwMode="auto">
          <a:xfrm>
            <a:off x="376238" y="2352675"/>
            <a:ext cx="2844800" cy="3221038"/>
            <a:chOff x="376486" y="2352893"/>
            <a:chExt cx="2843953" cy="3221256"/>
          </a:xfrm>
        </p:grpSpPr>
        <p:sp>
          <p:nvSpPr>
            <p:cNvPr id="6" name="Rectangle 2"/>
            <p:cNvSpPr>
              <a:spLocks noChangeArrowheads="1"/>
            </p:cNvSpPr>
            <p:nvPr/>
          </p:nvSpPr>
          <p:spPr bwMode="auto">
            <a:xfrm>
              <a:off x="578257" y="2602432"/>
              <a:ext cx="2642182" cy="297171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lstStyle/>
            <a:p>
              <a:pPr>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t>               Player</a:t>
              </a:r>
            </a:p>
          </p:txBody>
        </p:sp>
        <p:pic>
          <p:nvPicPr>
            <p:cNvPr id="7" name="Picture 6" descr="Student icon 1.png"/>
            <p:cNvPicPr>
              <a:picLocks noChangeAspect="1"/>
            </p:cNvPicPr>
            <p:nvPr/>
          </p:nvPicPr>
          <p:blipFill>
            <a:blip r:embed="rId2" cstate="print"/>
            <a:stretch>
              <a:fillRect/>
            </a:stretch>
          </p:blipFill>
          <p:spPr bwMode="auto">
            <a:xfrm>
              <a:off x="376486" y="2352893"/>
              <a:ext cx="417388" cy="1285962"/>
            </a:xfrm>
            <a:prstGeom prst="rect">
              <a:avLst/>
            </a:prstGeom>
            <a:effectLst>
              <a:outerShdw blurRad="63500" sx="102000" sy="102000" algn="ctr" rotWithShape="0">
                <a:prstClr val="black">
                  <a:alpha val="40000"/>
                </a:prstClr>
              </a:outerShdw>
            </a:effectLst>
          </p:spPr>
        </p:pic>
      </p:grpSp>
      <p:graphicFrame>
        <p:nvGraphicFramePr>
          <p:cNvPr id="8" name="Table 7"/>
          <p:cNvGraphicFramePr>
            <a:graphicFrameLocks noGrp="1"/>
          </p:cNvGraphicFramePr>
          <p:nvPr/>
        </p:nvGraphicFramePr>
        <p:xfrm>
          <a:off x="971550" y="3268663"/>
          <a:ext cx="1864659" cy="1112520"/>
        </p:xfrm>
        <a:graphic>
          <a:graphicData uri="http://schemas.openxmlformats.org/drawingml/2006/table">
            <a:tbl>
              <a:tblPr firstRow="1" bandRow="1">
                <a:tableStyleId>{F5AB1C69-6EDB-4FF4-983F-18BD219EF322}</a:tableStyleId>
              </a:tblPr>
              <a:tblGrid>
                <a:gridCol w="1864659">
                  <a:extLst>
                    <a:ext uri="{9D8B030D-6E8A-4147-A177-3AD203B41FA5}">
                      <a16:colId xmlns:a16="http://schemas.microsoft.com/office/drawing/2014/main" val="20000"/>
                    </a:ext>
                  </a:extLst>
                </a:gridCol>
              </a:tblGrid>
              <a:tr h="370840">
                <a:tc>
                  <a:txBody>
                    <a:bodyPr/>
                    <a:lstStyle/>
                    <a:p>
                      <a:pPr algn="ctr"/>
                      <a:r>
                        <a:rPr lang="en-US" b="0" dirty="0"/>
                        <a:t>Properties</a:t>
                      </a:r>
                    </a:p>
                  </a:txBody>
                  <a:tcPr/>
                </a:tc>
                <a:extLst>
                  <a:ext uri="{0D108BD9-81ED-4DB2-BD59-A6C34878D82A}">
                    <a16:rowId xmlns:a16="http://schemas.microsoft.com/office/drawing/2014/main" val="10000"/>
                  </a:ext>
                </a:extLst>
              </a:tr>
              <a:tr h="370840">
                <a:tc>
                  <a:txBody>
                    <a:bodyPr/>
                    <a:lstStyle/>
                    <a:p>
                      <a:pPr algn="ctr"/>
                      <a:r>
                        <a:rPr lang="en-US" dirty="0"/>
                        <a:t>name</a:t>
                      </a:r>
                    </a:p>
                  </a:txBody>
                  <a:tcPr/>
                </a:tc>
                <a:extLst>
                  <a:ext uri="{0D108BD9-81ED-4DB2-BD59-A6C34878D82A}">
                    <a16:rowId xmlns:a16="http://schemas.microsoft.com/office/drawing/2014/main" val="10001"/>
                  </a:ext>
                </a:extLst>
              </a:tr>
              <a:tr h="370840">
                <a:tc>
                  <a:txBody>
                    <a:bodyPr/>
                    <a:lstStyle/>
                    <a:p>
                      <a:pPr algn="ctr"/>
                      <a:r>
                        <a:rPr lang="en-US" dirty="0"/>
                        <a:t>value</a:t>
                      </a:r>
                    </a:p>
                  </a:txBody>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973138" y="4400550"/>
          <a:ext cx="1864659" cy="741680"/>
        </p:xfrm>
        <a:graphic>
          <a:graphicData uri="http://schemas.openxmlformats.org/drawingml/2006/table">
            <a:tbl>
              <a:tblPr firstRow="1" bandRow="1">
                <a:tableStyleId>{93296810-A885-4BE3-A3E7-6D5BEEA58F35}</a:tableStyleId>
              </a:tblPr>
              <a:tblGrid>
                <a:gridCol w="1864659">
                  <a:extLst>
                    <a:ext uri="{9D8B030D-6E8A-4147-A177-3AD203B41FA5}">
                      <a16:colId xmlns:a16="http://schemas.microsoft.com/office/drawing/2014/main" val="20000"/>
                    </a:ext>
                  </a:extLst>
                </a:gridCol>
              </a:tblGrid>
              <a:tr h="370840">
                <a:tc>
                  <a:txBody>
                    <a:bodyPr/>
                    <a:lstStyle/>
                    <a:p>
                      <a:pPr algn="ctr"/>
                      <a:r>
                        <a:rPr lang="en-US" b="0" dirty="0"/>
                        <a:t>Behaviors </a:t>
                      </a:r>
                    </a:p>
                  </a:txBody>
                  <a:tcPr/>
                </a:tc>
                <a:extLst>
                  <a:ext uri="{0D108BD9-81ED-4DB2-BD59-A6C34878D82A}">
                    <a16:rowId xmlns:a16="http://schemas.microsoft.com/office/drawing/2014/main" val="10000"/>
                  </a:ext>
                </a:extLst>
              </a:tr>
              <a:tr h="370840">
                <a:tc>
                  <a:txBody>
                    <a:bodyPr/>
                    <a:lstStyle/>
                    <a:p>
                      <a:pPr algn="ctr"/>
                      <a:r>
                        <a:rPr lang="en-US" dirty="0" err="1"/>
                        <a:t>throwDice</a:t>
                      </a:r>
                      <a:endParaRPr lang="en-US" dirty="0"/>
                    </a:p>
                  </a:txBody>
                  <a:tcPr/>
                </a:tc>
                <a:extLst>
                  <a:ext uri="{0D108BD9-81ED-4DB2-BD59-A6C34878D82A}">
                    <a16:rowId xmlns:a16="http://schemas.microsoft.com/office/drawing/2014/main" val="10001"/>
                  </a:ext>
                </a:extLst>
              </a:tr>
            </a:tbl>
          </a:graphicData>
        </a:graphic>
      </p:graphicFrame>
      <p:grpSp>
        <p:nvGrpSpPr>
          <p:cNvPr id="10" name="Group 12"/>
          <p:cNvGrpSpPr>
            <a:grpSpLocks/>
          </p:cNvGrpSpPr>
          <p:nvPr/>
        </p:nvGrpSpPr>
        <p:grpSpPr bwMode="auto">
          <a:xfrm>
            <a:off x="1452563" y="2047875"/>
            <a:ext cx="3830637" cy="990600"/>
            <a:chOff x="1479176" y="1940859"/>
            <a:chExt cx="3831515" cy="990600"/>
          </a:xfrm>
        </p:grpSpPr>
        <p:sp>
          <p:nvSpPr>
            <p:cNvPr id="11" name="Rectangle 10"/>
            <p:cNvSpPr/>
            <p:nvPr/>
          </p:nvSpPr>
          <p:spPr>
            <a:xfrm>
              <a:off x="1479176" y="2540934"/>
              <a:ext cx="914610" cy="390525"/>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Rectangle 11"/>
            <p:cNvSpPr/>
            <p:nvPr/>
          </p:nvSpPr>
          <p:spPr>
            <a:xfrm>
              <a:off x="3298868" y="1940859"/>
              <a:ext cx="2011823" cy="390525"/>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3" name="Elbow Connector 12"/>
            <p:cNvCxnSpPr>
              <a:stCxn id="11" idx="3"/>
              <a:endCxn id="12" idx="1"/>
            </p:cNvCxnSpPr>
            <p:nvPr/>
          </p:nvCxnSpPr>
          <p:spPr>
            <a:xfrm flipV="1">
              <a:off x="2393786" y="2136122"/>
              <a:ext cx="905082" cy="600075"/>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 name="Group 17"/>
          <p:cNvGrpSpPr>
            <a:grpSpLocks/>
          </p:cNvGrpSpPr>
          <p:nvPr/>
        </p:nvGrpSpPr>
        <p:grpSpPr bwMode="auto">
          <a:xfrm>
            <a:off x="1497013" y="2524125"/>
            <a:ext cx="3673475" cy="1870075"/>
            <a:chOff x="1479176" y="1402978"/>
            <a:chExt cx="3672840" cy="1870035"/>
          </a:xfrm>
        </p:grpSpPr>
        <p:sp>
          <p:nvSpPr>
            <p:cNvPr id="15" name="Rectangle 14"/>
            <p:cNvSpPr/>
            <p:nvPr/>
          </p:nvSpPr>
          <p:spPr>
            <a:xfrm>
              <a:off x="1479176" y="2541192"/>
              <a:ext cx="822183" cy="731821"/>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 name="Rectangle 15"/>
            <p:cNvSpPr/>
            <p:nvPr/>
          </p:nvSpPr>
          <p:spPr>
            <a:xfrm>
              <a:off x="3231473" y="1402978"/>
              <a:ext cx="1920543" cy="549263"/>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7" name="Elbow Connector 16"/>
            <p:cNvCxnSpPr>
              <a:stCxn id="15" idx="3"/>
              <a:endCxn id="16" idx="1"/>
            </p:cNvCxnSpPr>
            <p:nvPr/>
          </p:nvCxnSpPr>
          <p:spPr>
            <a:xfrm flipV="1">
              <a:off x="2301359" y="1677610"/>
              <a:ext cx="930114" cy="1230286"/>
            </a:xfrm>
            <a:prstGeom prst="bentConnector3">
              <a:avLst>
                <a:gd name="adj1" fmla="val 76037"/>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Group 23"/>
          <p:cNvGrpSpPr>
            <a:grpSpLocks/>
          </p:cNvGrpSpPr>
          <p:nvPr/>
        </p:nvGrpSpPr>
        <p:grpSpPr bwMode="auto">
          <a:xfrm>
            <a:off x="1241425" y="3128963"/>
            <a:ext cx="4216400" cy="2025650"/>
            <a:chOff x="1277471" y="1940859"/>
            <a:chExt cx="4216100" cy="2026019"/>
          </a:xfrm>
        </p:grpSpPr>
        <p:sp>
          <p:nvSpPr>
            <p:cNvPr id="19" name="Rectangle 18"/>
            <p:cNvSpPr/>
            <p:nvPr/>
          </p:nvSpPr>
          <p:spPr>
            <a:xfrm>
              <a:off x="1277471" y="3576282"/>
              <a:ext cx="1371502" cy="390596"/>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0" name="Rectangle 19"/>
            <p:cNvSpPr/>
            <p:nvPr/>
          </p:nvSpPr>
          <p:spPr>
            <a:xfrm>
              <a:off x="3299802" y="1940859"/>
              <a:ext cx="2193769" cy="390596"/>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21" name="Elbow Connector 20"/>
            <p:cNvCxnSpPr>
              <a:stCxn id="19" idx="3"/>
              <a:endCxn id="20" idx="1"/>
            </p:cNvCxnSpPr>
            <p:nvPr/>
          </p:nvCxnSpPr>
          <p:spPr>
            <a:xfrm flipV="1">
              <a:off x="2648973" y="2136157"/>
              <a:ext cx="650829" cy="1635423"/>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2" name="Slide Number Placeholder 21"/>
          <p:cNvSpPr>
            <a:spLocks noGrp="1"/>
          </p:cNvSpPr>
          <p:nvPr>
            <p:ph type="sldNum" sz="quarter" idx="12"/>
          </p:nvPr>
        </p:nvSpPr>
        <p:spPr/>
        <p:txBody>
          <a:bodyPr/>
          <a:lstStyle/>
          <a:p>
            <a:fld id="{0CD13243-3D31-4DD5-8512-B28F7F2A6CD3}" type="slidenum">
              <a:rPr lang="en-IN" smtClean="0"/>
              <a:pPr/>
              <a:t>12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2" presetClass="entr" presetSubtype="2"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slide(from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2" fill="hold" nodeType="clickEffect">
                                  <p:stCondLst>
                                    <p:cond delay="0"/>
                                  </p:stCondLst>
                                  <p:childTnLst>
                                    <p:animEffect transition="out" filter="wipe(right)">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2" fill="hold" nodeType="clickEffect">
                                  <p:stCondLst>
                                    <p:cond delay="0"/>
                                  </p:stCondLst>
                                  <p:childTnLst>
                                    <p:animEffect transition="out" filter="wipe(right)">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7" name="Rectangle 10"/>
          <p:cNvSpPr>
            <a:spLocks noChangeArrowheads="1"/>
          </p:cNvSpPr>
          <p:nvPr/>
        </p:nvSpPr>
        <p:spPr bwMode="gray">
          <a:xfrm>
            <a:off x="365125" y="2996952"/>
            <a:ext cx="8778875" cy="928687"/>
          </a:xfrm>
          <a:prstGeom prst="rect">
            <a:avLst/>
          </a:prstGeom>
          <a:solidFill>
            <a:schemeClr val="bg1"/>
          </a:solidFill>
          <a:ln w="12700">
            <a:noFill/>
            <a:miter lim="800000"/>
            <a:headEnd/>
            <a:tailEnd/>
          </a:ln>
        </p:spPr>
        <p:txBody>
          <a:bodyPr tIns="91440" rIns="0" bIns="91440"/>
          <a:lstStyle/>
          <a:p>
            <a:pPr>
              <a:lnSpc>
                <a:spcPts val="3000"/>
              </a:lnSpc>
              <a:buClr>
                <a:srgbClr val="292929"/>
              </a:buClr>
              <a:buBlip>
                <a:blip r:embed="rId2"/>
              </a:buBlip>
            </a:pPr>
            <a:r>
              <a:rPr lang="en-US" sz="2800" b="0" noProof="1">
                <a:solidFill>
                  <a:srgbClr val="0000FF"/>
                </a:solidFill>
              </a:rPr>
              <a:t> </a:t>
            </a:r>
            <a:r>
              <a:rPr lang="en-US" sz="2800" b="0" noProof="1">
                <a:solidFill>
                  <a:srgbClr val="002060"/>
                </a:solidFill>
              </a:rPr>
              <a:t>A message is always given to some object</a:t>
            </a:r>
          </a:p>
          <a:p>
            <a:pPr algn="l">
              <a:lnSpc>
                <a:spcPts val="3000"/>
              </a:lnSpc>
              <a:buClr>
                <a:srgbClr val="292929"/>
              </a:buClr>
            </a:pPr>
            <a:endParaRPr lang="en-US" sz="2000" b="0" noProof="1">
              <a:solidFill>
                <a:srgbClr val="002060"/>
              </a:solidFill>
            </a:endParaRPr>
          </a:p>
          <a:p>
            <a:pPr>
              <a:lnSpc>
                <a:spcPts val="3000"/>
              </a:lnSpc>
              <a:buClr>
                <a:srgbClr val="292929"/>
              </a:buClr>
              <a:buBlip>
                <a:blip r:embed="rId2"/>
              </a:buBlip>
            </a:pPr>
            <a:r>
              <a:rPr lang="en-US" sz="2800" b="0" noProof="1">
                <a:solidFill>
                  <a:srgbClr val="002060"/>
                </a:solidFill>
              </a:rPr>
              <a:t> The response to a message depends upon the class of the Object</a:t>
            </a:r>
          </a:p>
          <a:p>
            <a:pPr algn="just">
              <a:lnSpc>
                <a:spcPts val="3000"/>
              </a:lnSpc>
              <a:buClr>
                <a:srgbClr val="292929"/>
              </a:buClr>
            </a:pPr>
            <a:endParaRPr lang="en-US" sz="2000" b="0" noProof="1">
              <a:solidFill>
                <a:srgbClr val="0000FF"/>
              </a:solidFill>
            </a:endParaRPr>
          </a:p>
        </p:txBody>
      </p:sp>
      <p:sp>
        <p:nvSpPr>
          <p:cNvPr id="9" name="Rectangle 10"/>
          <p:cNvSpPr>
            <a:spLocks noChangeArrowheads="1"/>
          </p:cNvSpPr>
          <p:nvPr/>
        </p:nvSpPr>
        <p:spPr bwMode="gray">
          <a:xfrm>
            <a:off x="365125" y="1295400"/>
            <a:ext cx="8778875" cy="457200"/>
          </a:xfrm>
          <a:prstGeom prst="rect">
            <a:avLst/>
          </a:prstGeom>
          <a:solidFill>
            <a:schemeClr val="bg1"/>
          </a:solidFill>
          <a:ln w="12700">
            <a:noFill/>
            <a:miter lim="800000"/>
            <a:headEnd/>
            <a:tailEnd/>
          </a:ln>
        </p:spPr>
        <p:txBody>
          <a:bodyPr tIns="91440" bIns="91440" anchor="ctr"/>
          <a:lstStyle/>
          <a:p>
            <a:pPr algn="just">
              <a:lnSpc>
                <a:spcPts val="3000"/>
              </a:lnSpc>
              <a:buClr>
                <a:srgbClr val="292929"/>
              </a:buClr>
              <a:buBlip>
                <a:blip r:embed="rId2"/>
              </a:buBlip>
            </a:pPr>
            <a:r>
              <a:rPr lang="en-US" sz="2800" b="0" noProof="1">
                <a:solidFill>
                  <a:srgbClr val="002060"/>
                </a:solidFill>
                <a:latin typeface="Book Antiqua" pitchFamily="18" charset="0"/>
              </a:rPr>
              <a:t>Each object represents an instance of some class</a:t>
            </a:r>
          </a:p>
        </p:txBody>
      </p:sp>
      <p:sp>
        <p:nvSpPr>
          <p:cNvPr id="10" name="Rectangle 10"/>
          <p:cNvSpPr>
            <a:spLocks noChangeArrowheads="1"/>
          </p:cNvSpPr>
          <p:nvPr/>
        </p:nvSpPr>
        <p:spPr bwMode="gray">
          <a:xfrm>
            <a:off x="365125" y="1981200"/>
            <a:ext cx="8778875" cy="457200"/>
          </a:xfrm>
          <a:prstGeom prst="rect">
            <a:avLst/>
          </a:prstGeom>
          <a:solidFill>
            <a:schemeClr val="bg1"/>
          </a:solidFill>
          <a:ln w="12700">
            <a:noFill/>
            <a:miter lim="800000"/>
            <a:headEnd/>
            <a:tailEnd/>
          </a:ln>
        </p:spPr>
        <p:txBody>
          <a:bodyPr tIns="91440" bIns="91440"/>
          <a:lstStyle/>
          <a:p>
            <a:pPr algn="just">
              <a:lnSpc>
                <a:spcPts val="3000"/>
              </a:lnSpc>
              <a:buClr>
                <a:srgbClr val="292929"/>
              </a:buClr>
              <a:buBlip>
                <a:blip r:embed="rId2"/>
              </a:buBlip>
            </a:pPr>
            <a:r>
              <a:rPr lang="en-US" sz="2800" b="0" noProof="1">
                <a:solidFill>
                  <a:srgbClr val="002060"/>
                </a:solidFill>
              </a:rPr>
              <a:t>Objects communicate by passing messages (by calling methods)</a:t>
            </a:r>
          </a:p>
        </p:txBody>
      </p:sp>
      <p:sp>
        <p:nvSpPr>
          <p:cNvPr id="15" name="Slide Number Placeholder 14"/>
          <p:cNvSpPr>
            <a:spLocks noGrp="1"/>
          </p:cNvSpPr>
          <p:nvPr>
            <p:ph type="sldNum" sz="quarter" idx="12"/>
          </p:nvPr>
        </p:nvSpPr>
        <p:spPr/>
        <p:txBody>
          <a:bodyPr/>
          <a:lstStyle/>
          <a:p>
            <a:fld id="{0CD13243-3D31-4DD5-8512-B28F7F2A6CD3}" type="slidenum">
              <a:rPr lang="en-IN" smtClean="0"/>
              <a:pPr/>
              <a:t>13</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endParaRPr lang="en-IN" dirty="0"/>
          </a:p>
        </p:txBody>
      </p:sp>
      <p:sp>
        <p:nvSpPr>
          <p:cNvPr id="3" name="Content Placeholder 2"/>
          <p:cNvSpPr>
            <a:spLocks noGrp="1"/>
          </p:cNvSpPr>
          <p:nvPr>
            <p:ph idx="1"/>
          </p:nvPr>
        </p:nvSpPr>
        <p:spPr>
          <a:xfrm>
            <a:off x="539552" y="1556793"/>
            <a:ext cx="8229600" cy="648072"/>
          </a:xfrm>
        </p:spPr>
        <p:txBody>
          <a:bodyPr/>
          <a:lstStyle/>
          <a:p>
            <a:r>
              <a:rPr lang="en-US" noProof="1"/>
              <a:t>All messages have three  parts</a:t>
            </a:r>
          </a:p>
          <a:p>
            <a:pPr>
              <a:buNone/>
            </a:pP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14</a:t>
            </a:fld>
            <a:endParaRPr lang="en-IN" dirty="0"/>
          </a:p>
        </p:txBody>
      </p:sp>
      <p:sp>
        <p:nvSpPr>
          <p:cNvPr id="7" name="Rectangle 10"/>
          <p:cNvSpPr>
            <a:spLocks noChangeArrowheads="1"/>
          </p:cNvSpPr>
          <p:nvPr/>
        </p:nvSpPr>
        <p:spPr bwMode="gray">
          <a:xfrm>
            <a:off x="0" y="2780928"/>
            <a:ext cx="8778875" cy="1485900"/>
          </a:xfrm>
          <a:prstGeom prst="rect">
            <a:avLst/>
          </a:prstGeom>
          <a:noFill/>
          <a:ln w="12700">
            <a:noFill/>
            <a:miter lim="800000"/>
            <a:headEnd/>
            <a:tailEnd/>
          </a:ln>
        </p:spPr>
        <p:txBody>
          <a:bodyPr tIns="91440" bIns="91440" anchor="ctr"/>
          <a:lstStyle/>
          <a:p>
            <a:pPr algn="just">
              <a:lnSpc>
                <a:spcPts val="3000"/>
              </a:lnSpc>
              <a:buClr>
                <a:srgbClr val="292929"/>
              </a:buClr>
            </a:pPr>
            <a:endParaRPr lang="en-US" sz="2000" b="0" noProof="1"/>
          </a:p>
        </p:txBody>
      </p:sp>
      <p:sp>
        <p:nvSpPr>
          <p:cNvPr id="9" name="Rectangular Callout 8"/>
          <p:cNvSpPr>
            <a:spLocks noChangeArrowheads="1"/>
          </p:cNvSpPr>
          <p:nvPr/>
        </p:nvSpPr>
        <p:spPr bwMode="auto">
          <a:xfrm>
            <a:off x="899592" y="2924944"/>
            <a:ext cx="2959100" cy="365125"/>
          </a:xfrm>
          <a:prstGeom prst="wedgeRectCallout">
            <a:avLst>
              <a:gd name="adj1" fmla="val -20343"/>
              <a:gd name="adj2" fmla="val 88235"/>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en-US" sz="2000" b="0" dirty="0">
                <a:solidFill>
                  <a:srgbClr val="002060"/>
                </a:solidFill>
                <a:latin typeface="Book Antiqua" pitchFamily="18" charset="0"/>
              </a:rPr>
              <a:t>1. Message Receiver </a:t>
            </a:r>
          </a:p>
        </p:txBody>
      </p:sp>
      <p:sp>
        <p:nvSpPr>
          <p:cNvPr id="10" name="Rectangular Callout 9"/>
          <p:cNvSpPr>
            <a:spLocks noChangeArrowheads="1"/>
          </p:cNvSpPr>
          <p:nvPr/>
        </p:nvSpPr>
        <p:spPr bwMode="auto">
          <a:xfrm>
            <a:off x="1403648" y="3933056"/>
            <a:ext cx="1685925" cy="365125"/>
          </a:xfrm>
          <a:prstGeom prst="wedgeRectCallout">
            <a:avLst>
              <a:gd name="adj1" fmla="val 20770"/>
              <a:gd name="adj2" fmla="val -108886"/>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en-US" sz="2000" b="0" dirty="0">
                <a:solidFill>
                  <a:srgbClr val="002060"/>
                </a:solidFill>
                <a:latin typeface="Book Antiqua" pitchFamily="18" charset="0"/>
              </a:rPr>
              <a:t>2. Message</a:t>
            </a:r>
          </a:p>
        </p:txBody>
      </p:sp>
      <p:sp>
        <p:nvSpPr>
          <p:cNvPr id="11" name="Rectangular Callout 10"/>
          <p:cNvSpPr>
            <a:spLocks noChangeArrowheads="1"/>
          </p:cNvSpPr>
          <p:nvPr/>
        </p:nvSpPr>
        <p:spPr bwMode="auto">
          <a:xfrm>
            <a:off x="3347864" y="3933056"/>
            <a:ext cx="2927350" cy="365125"/>
          </a:xfrm>
          <a:prstGeom prst="wedgeRectCallout">
            <a:avLst>
              <a:gd name="adj1" fmla="val -20295"/>
              <a:gd name="adj2" fmla="val -107478"/>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en-US" sz="2000" b="0" dirty="0">
                <a:solidFill>
                  <a:srgbClr val="002060"/>
                </a:solidFill>
                <a:latin typeface="Book Antiqua" pitchFamily="18" charset="0"/>
              </a:rPr>
              <a:t>3. List of arguments</a:t>
            </a:r>
            <a:endParaRPr lang="en-IN" sz="2000" b="0" dirty="0">
              <a:solidFill>
                <a:srgbClr val="002060"/>
              </a:solidFill>
              <a:latin typeface="Book Antiqua" pitchFamily="18" charset="0"/>
            </a:endParaRPr>
          </a:p>
        </p:txBody>
      </p:sp>
      <p:sp>
        <p:nvSpPr>
          <p:cNvPr id="12" name="Rectangle 11"/>
          <p:cNvSpPr/>
          <p:nvPr/>
        </p:nvSpPr>
        <p:spPr>
          <a:xfrm>
            <a:off x="827584" y="3356992"/>
            <a:ext cx="5616624" cy="477054"/>
          </a:xfrm>
          <a:prstGeom prst="rect">
            <a:avLst/>
          </a:prstGeom>
        </p:spPr>
        <p:txBody>
          <a:bodyPr wrap="square">
            <a:spAutoFit/>
          </a:bodyPr>
          <a:lstStyle/>
          <a:p>
            <a:pPr algn="just">
              <a:lnSpc>
                <a:spcPts val="3000"/>
              </a:lnSpc>
              <a:buClr>
                <a:srgbClr val="292929"/>
              </a:buClr>
            </a:pPr>
            <a:r>
              <a:rPr lang="en-US" noProof="1">
                <a:solidFill>
                  <a:srgbClr val="002060"/>
                </a:solidFill>
                <a:latin typeface="Book Antiqua" pitchFamily="18" charset="0"/>
                <a:cs typeface="Courier New" pitchFamily="49" charset="0"/>
              </a:rPr>
              <a:t>playerOne.throwDice(diceOne,diceTwo</a:t>
            </a:r>
            <a:r>
              <a:rPr lang="en-US" noProof="1">
                <a:solidFill>
                  <a:srgbClr val="0000FF"/>
                </a:solidFill>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Content Placeholder 2"/>
          <p:cNvSpPr>
            <a:spLocks noGrp="1"/>
          </p:cNvSpPr>
          <p:nvPr>
            <p:ph idx="1"/>
          </p:nvPr>
        </p:nvSpPr>
        <p:spPr/>
        <p:txBody>
          <a:bodyPr>
            <a:normAutofit/>
          </a:bodyPr>
          <a:lstStyle/>
          <a:p>
            <a:pPr>
              <a:buNone/>
            </a:pPr>
            <a:endParaRPr lang="en-US" sz="2000" dirty="0">
              <a:solidFill>
                <a:srgbClr val="002060"/>
              </a:solidFill>
              <a:latin typeface="Book Antiqua" pitchFamily="18" charset="0"/>
            </a:endParaRPr>
          </a:p>
          <a:p>
            <a:r>
              <a:rPr lang="en-US" dirty="0">
                <a:solidFill>
                  <a:srgbClr val="002060"/>
                </a:solidFill>
                <a:latin typeface="Book Antiqua" pitchFamily="18" charset="0"/>
              </a:rPr>
              <a:t>Steps in Object Communication </a:t>
            </a:r>
          </a:p>
        </p:txBody>
      </p:sp>
      <p:sp>
        <p:nvSpPr>
          <p:cNvPr id="5" name="Rectangle 7"/>
          <p:cNvSpPr>
            <a:spLocks noChangeArrowheads="1"/>
          </p:cNvSpPr>
          <p:nvPr/>
        </p:nvSpPr>
        <p:spPr bwMode="gray">
          <a:xfrm>
            <a:off x="2843808" y="3060129"/>
            <a:ext cx="1257300" cy="396875"/>
          </a:xfrm>
          <a:prstGeom prst="rect">
            <a:avLst/>
          </a:prstGeom>
          <a:ln w="57150">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defTabSz="801688" eaLnBrk="0" hangingPunct="0">
              <a:defRPr/>
            </a:pPr>
            <a:r>
              <a:rPr lang="en-GB" sz="1600" dirty="0">
                <a:solidFill>
                  <a:srgbClr val="002060"/>
                </a:solidFill>
                <a:latin typeface="Book Antiqua" pitchFamily="18" charset="0"/>
                <a:cs typeface="Arial" pitchFamily="34" charset="0"/>
              </a:rPr>
              <a:t>  Step 1</a:t>
            </a:r>
          </a:p>
        </p:txBody>
      </p:sp>
      <p:sp>
        <p:nvSpPr>
          <p:cNvPr id="6" name="Rectangle 7"/>
          <p:cNvSpPr>
            <a:spLocks noChangeArrowheads="1"/>
          </p:cNvSpPr>
          <p:nvPr/>
        </p:nvSpPr>
        <p:spPr bwMode="gray">
          <a:xfrm>
            <a:off x="2789238" y="3789040"/>
            <a:ext cx="1257300" cy="398462"/>
          </a:xfrm>
          <a:prstGeom prst="rect">
            <a:avLst/>
          </a:prstGeom>
          <a:ln w="57150">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defTabSz="801688" eaLnBrk="0" hangingPunct="0">
              <a:defRPr/>
            </a:pPr>
            <a:r>
              <a:rPr lang="en-GB" sz="1600" dirty="0">
                <a:solidFill>
                  <a:srgbClr val="002060"/>
                </a:solidFill>
                <a:latin typeface="Book Antiqua" pitchFamily="18" charset="0"/>
                <a:cs typeface="Arial" pitchFamily="34" charset="0"/>
              </a:rPr>
              <a:t>  Step 2</a:t>
            </a:r>
          </a:p>
        </p:txBody>
      </p:sp>
      <p:sp>
        <p:nvSpPr>
          <p:cNvPr id="7" name="Rectangle 7"/>
          <p:cNvSpPr>
            <a:spLocks noChangeArrowheads="1"/>
          </p:cNvSpPr>
          <p:nvPr/>
        </p:nvSpPr>
        <p:spPr bwMode="gray">
          <a:xfrm>
            <a:off x="2789238" y="4486275"/>
            <a:ext cx="1257300" cy="396875"/>
          </a:xfrm>
          <a:prstGeom prst="rect">
            <a:avLst/>
          </a:prstGeom>
          <a:ln w="57150">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defTabSz="801688" eaLnBrk="0" hangingPunct="0">
              <a:defRPr/>
            </a:pPr>
            <a:r>
              <a:rPr lang="en-GB" sz="1600" dirty="0">
                <a:solidFill>
                  <a:srgbClr val="002060"/>
                </a:solidFill>
                <a:latin typeface="Book Antiqua" pitchFamily="18" charset="0"/>
                <a:cs typeface="Arial" pitchFamily="34" charset="0"/>
              </a:rPr>
              <a:t>  Step 3</a:t>
            </a:r>
          </a:p>
        </p:txBody>
      </p:sp>
      <p:grpSp>
        <p:nvGrpSpPr>
          <p:cNvPr id="4" name="Group 50"/>
          <p:cNvGrpSpPr>
            <a:grpSpLocks/>
          </p:cNvGrpSpPr>
          <p:nvPr/>
        </p:nvGrpSpPr>
        <p:grpSpPr bwMode="auto">
          <a:xfrm>
            <a:off x="4052888" y="2754313"/>
            <a:ext cx="2568575" cy="720725"/>
            <a:chOff x="3496104" y="1733536"/>
            <a:chExt cx="2567256" cy="720673"/>
          </a:xfrm>
        </p:grpSpPr>
        <p:sp>
          <p:nvSpPr>
            <p:cNvPr id="9" name="Rectangle 3"/>
            <p:cNvSpPr>
              <a:spLocks noChangeArrowheads="1"/>
            </p:cNvSpPr>
            <p:nvPr/>
          </p:nvSpPr>
          <p:spPr bwMode="gray">
            <a:xfrm>
              <a:off x="3496104" y="1947833"/>
              <a:ext cx="2422867" cy="396846"/>
            </a:xfrm>
            <a:prstGeom prst="rect">
              <a:avLst/>
            </a:prstGeom>
            <a:ln w="57150">
              <a:headEnd/>
              <a:tailEnd/>
            </a:ln>
          </p:spPr>
          <p:style>
            <a:lnRef idx="1">
              <a:schemeClr val="accent3"/>
            </a:lnRef>
            <a:fillRef idx="2">
              <a:schemeClr val="accent3"/>
            </a:fillRef>
            <a:effectRef idx="1">
              <a:schemeClr val="accent3"/>
            </a:effectRef>
            <a:fontRef idx="minor">
              <a:schemeClr val="dk1"/>
            </a:fontRef>
          </p:style>
          <p:txBody>
            <a:bodyPr lIns="216000" tIns="288000" rIns="36000" bIns="72000"/>
            <a:lstStyle/>
            <a:p>
              <a:pPr marL="190500" indent="-190500" algn="l">
                <a:lnSpc>
                  <a:spcPct val="90000"/>
                </a:lnSpc>
                <a:spcAft>
                  <a:spcPct val="20000"/>
                </a:spcAft>
                <a:buClr>
                  <a:srgbClr val="292929"/>
                </a:buClr>
                <a:defRPr/>
              </a:pPr>
              <a:endParaRPr lang="en-GB" b="0" dirty="0">
                <a:solidFill>
                  <a:srgbClr val="002060"/>
                </a:solidFill>
                <a:latin typeface="Book Antiqua" pitchFamily="18" charset="0"/>
              </a:endParaRPr>
            </a:p>
            <a:p>
              <a:pPr indent="-190500" algn="l">
                <a:lnSpc>
                  <a:spcPct val="90000"/>
                </a:lnSpc>
                <a:spcAft>
                  <a:spcPct val="20000"/>
                </a:spcAft>
                <a:buClr>
                  <a:srgbClr val="292929"/>
                </a:buClr>
                <a:defRPr/>
              </a:pPr>
              <a:endParaRPr lang="en-GB" b="0" dirty="0">
                <a:solidFill>
                  <a:srgbClr val="002060"/>
                </a:solidFill>
                <a:latin typeface="Book Antiqua" pitchFamily="18" charset="0"/>
                <a:cs typeface="Arial" pitchFamily="34" charset="0"/>
              </a:endParaRPr>
            </a:p>
          </p:txBody>
        </p:sp>
        <p:sp>
          <p:nvSpPr>
            <p:cNvPr id="10" name="Rectangle 3"/>
            <p:cNvSpPr>
              <a:spLocks noChangeArrowheads="1"/>
            </p:cNvSpPr>
            <p:nvPr/>
          </p:nvSpPr>
          <p:spPr bwMode="gray">
            <a:xfrm>
              <a:off x="3496104" y="1733536"/>
              <a:ext cx="2567256" cy="720673"/>
            </a:xfrm>
            <a:prstGeom prst="rect">
              <a:avLst/>
            </a:prstGeom>
            <a:ln w="57150">
              <a:headEnd/>
              <a:tailEnd/>
            </a:ln>
          </p:spPr>
          <p:style>
            <a:lnRef idx="1">
              <a:schemeClr val="accent3"/>
            </a:lnRef>
            <a:fillRef idx="2">
              <a:schemeClr val="accent3"/>
            </a:fillRef>
            <a:effectRef idx="1">
              <a:schemeClr val="accent3"/>
            </a:effectRef>
            <a:fontRef idx="minor">
              <a:schemeClr val="dk1"/>
            </a:fontRef>
          </p:style>
          <p:txBody>
            <a:bodyPr lIns="216000" tIns="288000" rIns="36000" bIns="72000"/>
            <a:lstStyle/>
            <a:p>
              <a:pPr marL="190500" indent="-190500" algn="l">
                <a:lnSpc>
                  <a:spcPct val="90000"/>
                </a:lnSpc>
                <a:spcAft>
                  <a:spcPct val="20000"/>
                </a:spcAft>
                <a:buClr>
                  <a:srgbClr val="292929"/>
                </a:buClr>
                <a:defRPr/>
              </a:pPr>
              <a:r>
                <a:rPr lang="en-GB" b="0" dirty="0">
                  <a:solidFill>
                    <a:srgbClr val="002060"/>
                  </a:solidFill>
                  <a:latin typeface="Book Antiqua" pitchFamily="18" charset="0"/>
                </a:rPr>
                <a:t>Define Classes</a:t>
              </a:r>
            </a:p>
            <a:p>
              <a:pPr indent="-190500" algn="l">
                <a:lnSpc>
                  <a:spcPct val="90000"/>
                </a:lnSpc>
                <a:spcAft>
                  <a:spcPct val="20000"/>
                </a:spcAft>
                <a:buClr>
                  <a:srgbClr val="292929"/>
                </a:buClr>
                <a:defRPr/>
              </a:pPr>
              <a:endParaRPr lang="en-GB" b="0" dirty="0">
                <a:solidFill>
                  <a:srgbClr val="002060"/>
                </a:solidFill>
                <a:latin typeface="Book Antiqua" pitchFamily="18" charset="0"/>
                <a:cs typeface="Arial" pitchFamily="34" charset="0"/>
              </a:endParaRPr>
            </a:p>
          </p:txBody>
        </p:sp>
      </p:grpSp>
      <p:grpSp>
        <p:nvGrpSpPr>
          <p:cNvPr id="8" name="Group 51"/>
          <p:cNvGrpSpPr>
            <a:grpSpLocks/>
          </p:cNvGrpSpPr>
          <p:nvPr/>
        </p:nvGrpSpPr>
        <p:grpSpPr bwMode="auto">
          <a:xfrm>
            <a:off x="4054488" y="3510315"/>
            <a:ext cx="2605744" cy="720725"/>
            <a:chOff x="3500222" y="2487204"/>
            <a:chExt cx="2520108" cy="720673"/>
          </a:xfrm>
          <a:effectLst>
            <a:outerShdw blurRad="50800" dist="38100" dir="5400000" algn="t" rotWithShape="0">
              <a:prstClr val="black">
                <a:alpha val="40000"/>
              </a:prstClr>
            </a:outerShdw>
          </a:effectLst>
        </p:grpSpPr>
        <p:sp>
          <p:nvSpPr>
            <p:cNvPr id="12" name="Rectangle 3"/>
            <p:cNvSpPr>
              <a:spLocks noChangeArrowheads="1"/>
            </p:cNvSpPr>
            <p:nvPr/>
          </p:nvSpPr>
          <p:spPr bwMode="gray">
            <a:xfrm>
              <a:off x="3500222" y="2701501"/>
              <a:ext cx="2423523" cy="396846"/>
            </a:xfrm>
            <a:prstGeom prst="rect">
              <a:avLst/>
            </a:prstGeom>
            <a:ln w="57150">
              <a:headEnd/>
              <a:tailEnd/>
            </a:ln>
          </p:spPr>
          <p:style>
            <a:lnRef idx="1">
              <a:schemeClr val="accent3"/>
            </a:lnRef>
            <a:fillRef idx="2">
              <a:schemeClr val="accent3"/>
            </a:fillRef>
            <a:effectRef idx="1">
              <a:schemeClr val="accent3"/>
            </a:effectRef>
            <a:fontRef idx="minor">
              <a:schemeClr val="dk1"/>
            </a:fontRef>
          </p:style>
          <p:txBody>
            <a:bodyPr lIns="216000" tIns="288000" rIns="36000" bIns="72000"/>
            <a:lstStyle/>
            <a:p>
              <a:pPr marL="190500" indent="-190500" algn="l">
                <a:lnSpc>
                  <a:spcPct val="90000"/>
                </a:lnSpc>
                <a:spcAft>
                  <a:spcPct val="20000"/>
                </a:spcAft>
                <a:buClr>
                  <a:srgbClr val="292929"/>
                </a:buClr>
                <a:defRPr/>
              </a:pPr>
              <a:endParaRPr lang="en-GB" b="0" dirty="0">
                <a:solidFill>
                  <a:srgbClr val="002060"/>
                </a:solidFill>
                <a:latin typeface="Book Antiqua" pitchFamily="18" charset="0"/>
              </a:endParaRPr>
            </a:p>
            <a:p>
              <a:pPr indent="-190500" algn="l">
                <a:lnSpc>
                  <a:spcPct val="90000"/>
                </a:lnSpc>
                <a:spcAft>
                  <a:spcPct val="20000"/>
                </a:spcAft>
                <a:buClr>
                  <a:srgbClr val="292929"/>
                </a:buClr>
                <a:defRPr/>
              </a:pPr>
              <a:endParaRPr lang="en-GB" b="0" dirty="0">
                <a:solidFill>
                  <a:srgbClr val="002060"/>
                </a:solidFill>
                <a:latin typeface="Book Antiqua" pitchFamily="18" charset="0"/>
                <a:cs typeface="Arial" pitchFamily="34" charset="0"/>
              </a:endParaRPr>
            </a:p>
          </p:txBody>
        </p:sp>
        <p:sp>
          <p:nvSpPr>
            <p:cNvPr id="13" name="Rectangle 3"/>
            <p:cNvSpPr>
              <a:spLocks noChangeArrowheads="1"/>
            </p:cNvSpPr>
            <p:nvPr/>
          </p:nvSpPr>
          <p:spPr bwMode="gray">
            <a:xfrm>
              <a:off x="3500222" y="2487204"/>
              <a:ext cx="2520108" cy="720673"/>
            </a:xfrm>
            <a:prstGeom prst="rect">
              <a:avLst/>
            </a:prstGeom>
            <a:ln w="57150">
              <a:headEnd/>
              <a:tailEnd/>
            </a:ln>
          </p:spPr>
          <p:style>
            <a:lnRef idx="1">
              <a:schemeClr val="accent3"/>
            </a:lnRef>
            <a:fillRef idx="2">
              <a:schemeClr val="accent3"/>
            </a:fillRef>
            <a:effectRef idx="1">
              <a:schemeClr val="accent3"/>
            </a:effectRef>
            <a:fontRef idx="minor">
              <a:schemeClr val="dk1"/>
            </a:fontRef>
          </p:style>
          <p:txBody>
            <a:bodyPr lIns="216000" tIns="288000" rIns="36000" bIns="72000"/>
            <a:lstStyle/>
            <a:p>
              <a:pPr marL="190500" indent="-190500" algn="l">
                <a:lnSpc>
                  <a:spcPct val="90000"/>
                </a:lnSpc>
                <a:spcAft>
                  <a:spcPct val="20000"/>
                </a:spcAft>
                <a:buClr>
                  <a:srgbClr val="292929"/>
                </a:buClr>
                <a:defRPr/>
              </a:pPr>
              <a:r>
                <a:rPr lang="en-GB" b="0" dirty="0">
                  <a:solidFill>
                    <a:srgbClr val="002060"/>
                  </a:solidFill>
                  <a:latin typeface="Book Antiqua" pitchFamily="18" charset="0"/>
                </a:rPr>
                <a:t>Create Objects</a:t>
              </a:r>
            </a:p>
            <a:p>
              <a:pPr indent="-190500" algn="l">
                <a:lnSpc>
                  <a:spcPct val="90000"/>
                </a:lnSpc>
                <a:spcAft>
                  <a:spcPct val="20000"/>
                </a:spcAft>
                <a:buClr>
                  <a:srgbClr val="292929"/>
                </a:buClr>
                <a:defRPr/>
              </a:pPr>
              <a:endParaRPr lang="en-GB" b="0" dirty="0">
                <a:solidFill>
                  <a:srgbClr val="002060"/>
                </a:solidFill>
                <a:latin typeface="Book Antiqua" pitchFamily="18" charset="0"/>
                <a:cs typeface="Arial" pitchFamily="34" charset="0"/>
              </a:endParaRPr>
            </a:p>
          </p:txBody>
        </p:sp>
      </p:grpSp>
      <p:grpSp>
        <p:nvGrpSpPr>
          <p:cNvPr id="11" name="Group 52"/>
          <p:cNvGrpSpPr>
            <a:grpSpLocks/>
          </p:cNvGrpSpPr>
          <p:nvPr/>
        </p:nvGrpSpPr>
        <p:grpSpPr bwMode="auto">
          <a:xfrm>
            <a:off x="4053326" y="4270727"/>
            <a:ext cx="2552425" cy="720725"/>
            <a:chOff x="3497901" y="3247311"/>
            <a:chExt cx="2551679" cy="720673"/>
          </a:xfrm>
          <a:effectLst>
            <a:outerShdw blurRad="50800" dist="38100" dir="5400000" algn="t" rotWithShape="0">
              <a:prstClr val="black">
                <a:alpha val="40000"/>
              </a:prstClr>
            </a:outerShdw>
          </a:effectLst>
        </p:grpSpPr>
        <p:sp>
          <p:nvSpPr>
            <p:cNvPr id="15" name="Rectangle 3"/>
            <p:cNvSpPr>
              <a:spLocks noChangeArrowheads="1"/>
            </p:cNvSpPr>
            <p:nvPr/>
          </p:nvSpPr>
          <p:spPr bwMode="gray">
            <a:xfrm>
              <a:off x="3497901" y="3461609"/>
              <a:ext cx="2425613" cy="396846"/>
            </a:xfrm>
            <a:prstGeom prst="rect">
              <a:avLst/>
            </a:prstGeom>
            <a:ln w="57150">
              <a:headEnd/>
              <a:tailEnd/>
            </a:ln>
          </p:spPr>
          <p:style>
            <a:lnRef idx="1">
              <a:schemeClr val="accent3"/>
            </a:lnRef>
            <a:fillRef idx="2">
              <a:schemeClr val="accent3"/>
            </a:fillRef>
            <a:effectRef idx="1">
              <a:schemeClr val="accent3"/>
            </a:effectRef>
            <a:fontRef idx="minor">
              <a:schemeClr val="dk1"/>
            </a:fontRef>
          </p:style>
          <p:txBody>
            <a:bodyPr lIns="216000" tIns="288000" rIns="36000" bIns="72000"/>
            <a:lstStyle/>
            <a:p>
              <a:pPr marL="190500" indent="-190500" algn="l">
                <a:lnSpc>
                  <a:spcPct val="90000"/>
                </a:lnSpc>
                <a:spcAft>
                  <a:spcPct val="20000"/>
                </a:spcAft>
                <a:buClr>
                  <a:srgbClr val="292929"/>
                </a:buClr>
                <a:defRPr/>
              </a:pPr>
              <a:endParaRPr lang="en-GB" b="0" dirty="0">
                <a:solidFill>
                  <a:srgbClr val="002060"/>
                </a:solidFill>
                <a:latin typeface="Book Antiqua" pitchFamily="18" charset="0"/>
              </a:endParaRPr>
            </a:p>
            <a:p>
              <a:pPr indent="-190500" algn="l">
                <a:lnSpc>
                  <a:spcPct val="90000"/>
                </a:lnSpc>
                <a:spcAft>
                  <a:spcPct val="20000"/>
                </a:spcAft>
                <a:buClr>
                  <a:srgbClr val="292929"/>
                </a:buClr>
                <a:defRPr/>
              </a:pPr>
              <a:endParaRPr lang="en-GB" b="0" dirty="0">
                <a:solidFill>
                  <a:srgbClr val="002060"/>
                </a:solidFill>
                <a:latin typeface="Book Antiqua" pitchFamily="18" charset="0"/>
                <a:cs typeface="Arial" pitchFamily="34" charset="0"/>
              </a:endParaRPr>
            </a:p>
          </p:txBody>
        </p:sp>
        <p:sp>
          <p:nvSpPr>
            <p:cNvPr id="16" name="Rectangle 3"/>
            <p:cNvSpPr>
              <a:spLocks noChangeArrowheads="1"/>
            </p:cNvSpPr>
            <p:nvPr/>
          </p:nvSpPr>
          <p:spPr bwMode="gray">
            <a:xfrm>
              <a:off x="3497901" y="3247311"/>
              <a:ext cx="2551679" cy="720673"/>
            </a:xfrm>
            <a:prstGeom prst="rect">
              <a:avLst/>
            </a:prstGeom>
            <a:ln w="57150">
              <a:headEnd/>
              <a:tailEnd/>
            </a:ln>
          </p:spPr>
          <p:style>
            <a:lnRef idx="1">
              <a:schemeClr val="accent3"/>
            </a:lnRef>
            <a:fillRef idx="2">
              <a:schemeClr val="accent3"/>
            </a:fillRef>
            <a:effectRef idx="1">
              <a:schemeClr val="accent3"/>
            </a:effectRef>
            <a:fontRef idx="minor">
              <a:schemeClr val="dk1"/>
            </a:fontRef>
          </p:style>
          <p:txBody>
            <a:bodyPr lIns="216000" tIns="288000" rIns="36000" bIns="72000"/>
            <a:lstStyle/>
            <a:p>
              <a:pPr marL="190500" indent="-190500" algn="l">
                <a:lnSpc>
                  <a:spcPct val="90000"/>
                </a:lnSpc>
                <a:spcAft>
                  <a:spcPct val="20000"/>
                </a:spcAft>
                <a:buClr>
                  <a:srgbClr val="292929"/>
                </a:buClr>
                <a:defRPr/>
              </a:pPr>
              <a:r>
                <a:rPr lang="en-GB" b="0" dirty="0">
                  <a:solidFill>
                    <a:srgbClr val="002060"/>
                  </a:solidFill>
                  <a:latin typeface="Book Antiqua" pitchFamily="18" charset="0"/>
                </a:rPr>
                <a:t>Pass Messages</a:t>
              </a:r>
            </a:p>
            <a:p>
              <a:pPr indent="-190500" algn="l">
                <a:lnSpc>
                  <a:spcPct val="90000"/>
                </a:lnSpc>
                <a:spcAft>
                  <a:spcPct val="20000"/>
                </a:spcAft>
                <a:buClr>
                  <a:srgbClr val="292929"/>
                </a:buClr>
                <a:defRPr/>
              </a:pPr>
              <a:endParaRPr lang="en-GB" b="0" dirty="0">
                <a:solidFill>
                  <a:srgbClr val="002060"/>
                </a:solidFill>
                <a:latin typeface="Book Antiqua" pitchFamily="18" charset="0"/>
                <a:cs typeface="Arial" pitchFamily="34" charset="0"/>
              </a:endParaRPr>
            </a:p>
          </p:txBody>
        </p:sp>
      </p:grpSp>
      <p:sp>
        <p:nvSpPr>
          <p:cNvPr id="17" name="Slide Number Placeholder 16"/>
          <p:cNvSpPr>
            <a:spLocks noGrp="1"/>
          </p:cNvSpPr>
          <p:nvPr>
            <p:ph type="sldNum" sz="quarter" idx="12"/>
          </p:nvPr>
        </p:nvSpPr>
        <p:spPr/>
        <p:txBody>
          <a:bodyPr/>
          <a:lstStyle/>
          <a:p>
            <a:fld id="{0CD13243-3D31-4DD5-8512-B28F7F2A6CD3}" type="slidenum">
              <a:rPr lang="en-IN" smtClean="0"/>
              <a:pPr/>
              <a:t>15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class</a:t>
            </a:r>
          </a:p>
        </p:txBody>
      </p:sp>
      <p:sp>
        <p:nvSpPr>
          <p:cNvPr id="3" name="Content Placeholder 2"/>
          <p:cNvSpPr>
            <a:spLocks noGrp="1"/>
          </p:cNvSpPr>
          <p:nvPr>
            <p:ph idx="1"/>
          </p:nvPr>
        </p:nvSpPr>
        <p:spPr/>
        <p:txBody>
          <a:bodyPr/>
          <a:lstStyle/>
          <a:p>
            <a:endParaRPr lang="en-US" dirty="0"/>
          </a:p>
        </p:txBody>
      </p:sp>
      <p:sp>
        <p:nvSpPr>
          <p:cNvPr id="4" name="TextBox 3"/>
          <p:cNvSpPr txBox="1">
            <a:spLocks noChangeArrowheads="1"/>
          </p:cNvSpPr>
          <p:nvPr/>
        </p:nvSpPr>
        <p:spPr bwMode="auto">
          <a:xfrm>
            <a:off x="236538" y="1403350"/>
            <a:ext cx="3957637" cy="492601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lstStyle/>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class classname {</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type instance-variable1;</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type instance-variable2;</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 ...</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type instance-variableN;</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type methodname1(parameter-list) {</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 body of method</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type methodname2(parameter-list) {</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 body of method</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 ...</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type methodnameN(parameter-list) {</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 body of method</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a:t>
            </a: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1800" noProof="1">
              <a:latin typeface="Courier New" pitchFamily="49" charset="0"/>
              <a:cs typeface="Courier New" pitchFamily="49" charset="0"/>
            </a:endParaRPr>
          </a:p>
        </p:txBody>
      </p:sp>
      <p:sp>
        <p:nvSpPr>
          <p:cNvPr id="5" name="TextBox 4"/>
          <p:cNvSpPr txBox="1"/>
          <p:nvPr/>
        </p:nvSpPr>
        <p:spPr>
          <a:xfrm>
            <a:off x="4519613" y="1708150"/>
            <a:ext cx="4278312" cy="42227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lstStyle/>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noProof="1">
                <a:solidFill>
                  <a:srgbClr val="002060"/>
                </a:solidFill>
                <a:latin typeface="Book Antiqua" pitchFamily="18" charset="0"/>
                <a:cs typeface="Courier New" pitchFamily="49" charset="0"/>
              </a:rPr>
              <a:t>Example : </a:t>
            </a: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2000" noProof="1">
              <a:solidFill>
                <a:srgbClr val="002060"/>
              </a:solidFill>
              <a:latin typeface="Book Antiqua" pitchFamily="18" charset="0"/>
              <a:cs typeface="Courier New" pitchFamily="49" charset="0"/>
            </a:endParaRP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noProof="1">
                <a:solidFill>
                  <a:srgbClr val="002060"/>
                </a:solidFill>
                <a:latin typeface="Book Antiqua" pitchFamily="18" charset="0"/>
                <a:cs typeface="Courier New" pitchFamily="49" charset="0"/>
              </a:rPr>
              <a:t>class Dice{</a:t>
            </a: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2000" noProof="1">
              <a:solidFill>
                <a:srgbClr val="002060"/>
              </a:solidFill>
              <a:latin typeface="Book Antiqua" pitchFamily="18" charset="0"/>
              <a:cs typeface="Courier New" pitchFamily="49" charset="0"/>
            </a:endParaRP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noProof="1">
                <a:solidFill>
                  <a:srgbClr val="002060"/>
                </a:solidFill>
                <a:latin typeface="Book Antiqua" pitchFamily="18" charset="0"/>
                <a:cs typeface="Courier New" pitchFamily="49" charset="0"/>
              </a:rPr>
              <a:t>int faceValue;</a:t>
            </a: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2000" noProof="1">
              <a:solidFill>
                <a:srgbClr val="002060"/>
              </a:solidFill>
              <a:latin typeface="Book Antiqua" pitchFamily="18" charset="0"/>
              <a:cs typeface="Courier New" pitchFamily="49" charset="0"/>
            </a:endParaRP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noProof="1">
                <a:solidFill>
                  <a:srgbClr val="002060"/>
                </a:solidFill>
                <a:latin typeface="Book Antiqua" pitchFamily="18" charset="0"/>
                <a:cs typeface="Courier New" pitchFamily="49" charset="0"/>
              </a:rPr>
              <a:t>void roll(){</a:t>
            </a: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2000" noProof="1">
              <a:solidFill>
                <a:srgbClr val="002060"/>
              </a:solidFill>
              <a:latin typeface="Book Antiqua" pitchFamily="18" charset="0"/>
              <a:cs typeface="Courier New" pitchFamily="49" charset="0"/>
            </a:endParaRP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noProof="1">
                <a:solidFill>
                  <a:srgbClr val="002060"/>
                </a:solidFill>
                <a:latin typeface="Book Antiqua" pitchFamily="18" charset="0"/>
                <a:cs typeface="Courier New" pitchFamily="49" charset="0"/>
              </a:rPr>
              <a:t>	//some logic</a:t>
            </a: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2000" noProof="1">
              <a:solidFill>
                <a:srgbClr val="002060"/>
              </a:solidFill>
              <a:latin typeface="Book Antiqua" pitchFamily="18" charset="0"/>
              <a:cs typeface="Courier New" pitchFamily="49" charset="0"/>
            </a:endParaRP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noProof="1">
                <a:solidFill>
                  <a:srgbClr val="002060"/>
                </a:solidFill>
                <a:latin typeface="Book Antiqua" pitchFamily="18" charset="0"/>
                <a:cs typeface="Courier New" pitchFamily="49" charset="0"/>
              </a:rPr>
              <a:t>}//  end of roll</a:t>
            </a: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2000" noProof="1">
              <a:solidFill>
                <a:srgbClr val="002060"/>
              </a:solidFill>
              <a:latin typeface="Book Antiqua" pitchFamily="18" charset="0"/>
              <a:cs typeface="Courier New" pitchFamily="49" charset="0"/>
            </a:endParaRP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noProof="1">
                <a:solidFill>
                  <a:srgbClr val="002060"/>
                </a:solidFill>
                <a:latin typeface="Book Antiqua" pitchFamily="18" charset="0"/>
                <a:cs typeface="Courier New" pitchFamily="49" charset="0"/>
              </a:rPr>
              <a:t>}// end of class</a:t>
            </a: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2000" noProof="1">
              <a:solidFill>
                <a:schemeClr val="tx1"/>
              </a:solidFill>
              <a:latin typeface="Courier New" pitchFamily="49" charset="0"/>
              <a:cs typeface="Courier New" pitchFamily="49" charset="0"/>
            </a:endParaRPr>
          </a:p>
        </p:txBody>
      </p:sp>
      <p:grpSp>
        <p:nvGrpSpPr>
          <p:cNvPr id="6" name="Group 5"/>
          <p:cNvGrpSpPr>
            <a:grpSpLocks/>
          </p:cNvGrpSpPr>
          <p:nvPr/>
        </p:nvGrpSpPr>
        <p:grpSpPr bwMode="auto">
          <a:xfrm>
            <a:off x="317500" y="1419225"/>
            <a:ext cx="5680075" cy="1173163"/>
            <a:chOff x="1532965" y="2541494"/>
            <a:chExt cx="5679243" cy="1173900"/>
          </a:xfrm>
        </p:grpSpPr>
        <p:sp>
          <p:nvSpPr>
            <p:cNvPr id="7" name="Rectangle 6"/>
            <p:cNvSpPr/>
            <p:nvPr/>
          </p:nvSpPr>
          <p:spPr>
            <a:xfrm>
              <a:off x="1532965" y="2541494"/>
              <a:ext cx="752365" cy="389182"/>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8" name="Rectangle 7"/>
            <p:cNvSpPr/>
            <p:nvPr/>
          </p:nvSpPr>
          <p:spPr>
            <a:xfrm>
              <a:off x="5748747" y="3326212"/>
              <a:ext cx="1463461" cy="389182"/>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9" name="Elbow Connector 8"/>
            <p:cNvCxnSpPr/>
            <p:nvPr/>
          </p:nvCxnSpPr>
          <p:spPr>
            <a:xfrm>
              <a:off x="2280568" y="2546260"/>
              <a:ext cx="3466592" cy="776775"/>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 name="Group 17"/>
          <p:cNvGrpSpPr>
            <a:grpSpLocks/>
          </p:cNvGrpSpPr>
          <p:nvPr/>
        </p:nvGrpSpPr>
        <p:grpSpPr bwMode="auto">
          <a:xfrm>
            <a:off x="319088" y="1674813"/>
            <a:ext cx="6080125" cy="1393825"/>
            <a:chOff x="1532964" y="2541494"/>
            <a:chExt cx="6079729" cy="1393825"/>
          </a:xfrm>
        </p:grpSpPr>
        <p:sp>
          <p:nvSpPr>
            <p:cNvPr id="11" name="Rectangle 10"/>
            <p:cNvSpPr/>
            <p:nvPr/>
          </p:nvSpPr>
          <p:spPr>
            <a:xfrm>
              <a:off x="1532964" y="2541494"/>
              <a:ext cx="3200192" cy="390525"/>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Rectangle 11"/>
            <p:cNvSpPr/>
            <p:nvPr/>
          </p:nvSpPr>
          <p:spPr>
            <a:xfrm>
              <a:off x="5784012" y="3544794"/>
              <a:ext cx="1828681" cy="390525"/>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3" name="Elbow Connector 12"/>
            <p:cNvCxnSpPr/>
            <p:nvPr/>
          </p:nvCxnSpPr>
          <p:spPr>
            <a:xfrm>
              <a:off x="4741092" y="2557369"/>
              <a:ext cx="1052444" cy="995362"/>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 name="Group 21"/>
          <p:cNvGrpSpPr>
            <a:grpSpLocks/>
          </p:cNvGrpSpPr>
          <p:nvPr/>
        </p:nvGrpSpPr>
        <p:grpSpPr bwMode="auto">
          <a:xfrm>
            <a:off x="320675" y="2706688"/>
            <a:ext cx="5532438" cy="850900"/>
            <a:chOff x="1532964" y="2541494"/>
            <a:chExt cx="5531089" cy="849800"/>
          </a:xfrm>
        </p:grpSpPr>
        <p:sp>
          <p:nvSpPr>
            <p:cNvPr id="15" name="Rectangle 14"/>
            <p:cNvSpPr/>
            <p:nvPr/>
          </p:nvSpPr>
          <p:spPr>
            <a:xfrm>
              <a:off x="1532964" y="2541494"/>
              <a:ext cx="2194978" cy="390020"/>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 name="Rectangle 15"/>
            <p:cNvSpPr/>
            <p:nvPr/>
          </p:nvSpPr>
          <p:spPr>
            <a:xfrm>
              <a:off x="5783252" y="3001274"/>
              <a:ext cx="1280801" cy="390020"/>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7" name="Elbow Connector 16"/>
            <p:cNvCxnSpPr/>
            <p:nvPr/>
          </p:nvCxnSpPr>
          <p:spPr>
            <a:xfrm>
              <a:off x="3735877" y="2552592"/>
              <a:ext cx="2047376" cy="461366"/>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Slide Number Placeholder 17"/>
          <p:cNvSpPr>
            <a:spLocks noGrp="1"/>
          </p:cNvSpPr>
          <p:nvPr>
            <p:ph type="sldNum" sz="quarter" idx="12"/>
          </p:nvPr>
        </p:nvSpPr>
        <p:spPr/>
        <p:txBody>
          <a:bodyPr/>
          <a:lstStyle/>
          <a:p>
            <a:fld id="{0CD13243-3D31-4DD5-8512-B28F7F2A6CD3}" type="slidenum">
              <a:rPr lang="en-IN" smtClean="0"/>
              <a:pPr/>
              <a:t>16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2" fill="hold" nodeType="clickEffect">
                                  <p:stCondLst>
                                    <p:cond delay="0"/>
                                  </p:stCondLst>
                                  <p:childTnLst>
                                    <p:animEffect transition="out" filter="wipe(right)">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2" fill="hold" nodeType="clickEffect">
                                  <p:stCondLst>
                                    <p:cond delay="0"/>
                                  </p:stCondLst>
                                  <p:childTnLst>
                                    <p:animEffect transition="out" filter="wipe(right)">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2" fill="hold" nodeType="clickEffect">
                                  <p:stCondLst>
                                    <p:cond delay="0"/>
                                  </p:stCondLst>
                                  <p:childTnLst>
                                    <p:animEffect transition="out" filter="wipe(right)">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Objects</a:t>
            </a:r>
          </a:p>
        </p:txBody>
      </p:sp>
      <p:sp>
        <p:nvSpPr>
          <p:cNvPr id="4" name="TextBox 3"/>
          <p:cNvSpPr txBox="1">
            <a:spLocks noChangeArrowheads="1"/>
          </p:cNvSpPr>
          <p:nvPr/>
        </p:nvSpPr>
        <p:spPr bwMode="auto">
          <a:xfrm>
            <a:off x="683568" y="1196752"/>
            <a:ext cx="6552728" cy="2114550"/>
          </a:xfrm>
          <a:prstGeom prst="rect">
            <a:avLst/>
          </a:prstGeom>
          <a:ln w="57150">
            <a:headEnd/>
            <a:tailEnd/>
          </a:ln>
        </p:spPr>
        <p:style>
          <a:lnRef idx="2">
            <a:schemeClr val="accent1"/>
          </a:lnRef>
          <a:fillRef idx="1">
            <a:schemeClr val="lt1"/>
          </a:fillRef>
          <a:effectRef idx="0">
            <a:schemeClr val="accent1"/>
          </a:effectRef>
          <a:fontRef idx="minor">
            <a:schemeClr val="dk1"/>
          </a:fontRef>
        </p:style>
        <p:txBody>
          <a:bodyPr tIns="91440" bIns="91440"/>
          <a:lstStyle/>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400" noProof="1">
              <a:solidFill>
                <a:srgbClr val="002060"/>
              </a:solidFill>
              <a:latin typeface="Book Antiqua" pitchFamily="18" charset="0"/>
              <a:cs typeface="Courier New" pitchFamily="49" charset="0"/>
            </a:endParaRP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400" noProof="1">
                <a:solidFill>
                  <a:srgbClr val="002060"/>
                </a:solidFill>
                <a:latin typeface="Book Antiqua" pitchFamily="18" charset="0"/>
                <a:cs typeface="Courier New" pitchFamily="49" charset="0"/>
              </a:rPr>
              <a:t>ClassName refVariable;</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400" noProof="1">
                <a:solidFill>
                  <a:srgbClr val="002060"/>
                </a:solidFill>
                <a:latin typeface="Book Antiqua" pitchFamily="18" charset="0"/>
                <a:cs typeface="Courier New" pitchFamily="49" charset="0"/>
              </a:rPr>
              <a:t>refVariable= new Classname();</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400" noProof="1">
                <a:solidFill>
                  <a:srgbClr val="002060"/>
                </a:solidFill>
                <a:latin typeface="Book Antiqua" pitchFamily="18" charset="0"/>
                <a:cs typeface="Courier New" pitchFamily="49" charset="0"/>
              </a:rPr>
              <a:t>or</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400" noProof="1">
                <a:solidFill>
                  <a:srgbClr val="002060"/>
                </a:solidFill>
                <a:latin typeface="Book Antiqua" pitchFamily="18" charset="0"/>
                <a:cs typeface="Courier New" pitchFamily="49" charset="0"/>
              </a:rPr>
              <a:t>ClassName refVariable = new  Classname();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1800" noProof="1">
              <a:solidFill>
                <a:srgbClr val="0000FF"/>
              </a:solidFill>
              <a:latin typeface="Courier New" pitchFamily="49"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1800" noProof="1">
              <a:latin typeface="Courier New" pitchFamily="49" charset="0"/>
              <a:cs typeface="Courier New" pitchFamily="49" charset="0"/>
            </a:endParaRP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1800" noProof="1">
              <a:latin typeface="Courier New" pitchFamily="49" charset="0"/>
              <a:cs typeface="Courier New" pitchFamily="49" charset="0"/>
            </a:endParaRPr>
          </a:p>
        </p:txBody>
      </p:sp>
      <p:sp>
        <p:nvSpPr>
          <p:cNvPr id="5" name="TextBox 4"/>
          <p:cNvSpPr txBox="1"/>
          <p:nvPr/>
        </p:nvSpPr>
        <p:spPr>
          <a:xfrm>
            <a:off x="683568" y="3645024"/>
            <a:ext cx="6480720" cy="2081213"/>
          </a:xfrm>
          <a:prstGeom prst="rect">
            <a:avLst/>
          </a:prstGeom>
          <a:ln w="57150">
            <a:headEnd/>
            <a:tailEnd/>
          </a:ln>
        </p:spPr>
        <p:style>
          <a:lnRef idx="2">
            <a:schemeClr val="accent1"/>
          </a:lnRef>
          <a:fillRef idx="1">
            <a:schemeClr val="lt1"/>
          </a:fillRef>
          <a:effectRef idx="0">
            <a:schemeClr val="accent1"/>
          </a:effectRef>
          <a:fontRef idx="minor">
            <a:schemeClr val="dk1"/>
          </a:fontRef>
        </p:style>
        <p:txBody>
          <a:bodyPr tIns="91440" bIns="91440"/>
          <a:lstStyle/>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it-IT" noProof="1">
              <a:solidFill>
                <a:srgbClr val="002060"/>
              </a:solidFill>
              <a:latin typeface="Book Antiqua" pitchFamily="18" charset="0"/>
              <a:cs typeface="Courier New" pitchFamily="49" charset="0"/>
            </a:endParaRP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it-IT" sz="2400" noProof="1">
                <a:solidFill>
                  <a:srgbClr val="002060"/>
                </a:solidFill>
                <a:latin typeface="Book Antiqua" pitchFamily="18" charset="0"/>
                <a:cs typeface="Courier New" pitchFamily="49" charset="0"/>
              </a:rPr>
              <a:t>Example :</a:t>
            </a: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it-IT" sz="2400" noProof="1">
              <a:solidFill>
                <a:srgbClr val="002060"/>
              </a:solidFill>
              <a:latin typeface="Book Antiqua" pitchFamily="18" charset="0"/>
              <a:cs typeface="Courier New" pitchFamily="49" charset="0"/>
            </a:endParaRP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it-IT" sz="2400" noProof="1">
                <a:solidFill>
                  <a:srgbClr val="002060"/>
                </a:solidFill>
                <a:latin typeface="Book Antiqua" pitchFamily="18" charset="0"/>
                <a:cs typeface="Courier New" pitchFamily="49" charset="0"/>
              </a:rPr>
              <a:t>Dice diceOne ; </a:t>
            </a: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it-IT" sz="2400" noProof="1">
                <a:solidFill>
                  <a:srgbClr val="002060"/>
                </a:solidFill>
                <a:latin typeface="Book Antiqua" pitchFamily="18" charset="0"/>
                <a:cs typeface="Courier New" pitchFamily="49" charset="0"/>
              </a:rPr>
              <a:t>diceOne = new Dice();</a:t>
            </a: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it-IT" sz="2400" noProof="1">
                <a:solidFill>
                  <a:srgbClr val="002060"/>
                </a:solidFill>
                <a:latin typeface="Book Antiqua" pitchFamily="18" charset="0"/>
                <a:cs typeface="Courier New" pitchFamily="49" charset="0"/>
              </a:rPr>
              <a:t> or</a:t>
            </a: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it-IT" sz="2400" noProof="1">
                <a:solidFill>
                  <a:srgbClr val="002060"/>
                </a:solidFill>
                <a:latin typeface="Book Antiqua" pitchFamily="18" charset="0"/>
                <a:cs typeface="Courier New" pitchFamily="49" charset="0"/>
              </a:rPr>
              <a:t>Dice diceTwo = new Dice();</a:t>
            </a: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2400" noProof="1">
              <a:solidFill>
                <a:srgbClr val="0000FF"/>
              </a:solidFill>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0CD13243-3D31-4DD5-8512-B28F7F2A6CD3}" type="slidenum">
              <a:rPr lang="en-IN" smtClean="0"/>
              <a:pPr/>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Product Class</a:t>
            </a:r>
          </a:p>
        </p:txBody>
      </p:sp>
      <p:sp>
        <p:nvSpPr>
          <p:cNvPr id="3" name="Content Placeholder 2"/>
          <p:cNvSpPr>
            <a:spLocks noGrp="1"/>
          </p:cNvSpPr>
          <p:nvPr>
            <p:ph idx="1"/>
          </p:nvPr>
        </p:nvSpPr>
        <p:spPr/>
        <p:txBody>
          <a:bodyPr>
            <a:normAutofit/>
          </a:bodyPr>
          <a:lstStyle/>
          <a:p>
            <a:pPr>
              <a:buNone/>
            </a:pPr>
            <a:r>
              <a:rPr lang="en-US" sz="1800" dirty="0">
                <a:solidFill>
                  <a:srgbClr val="002060"/>
                </a:solidFill>
                <a:latin typeface="Book Antiqua" pitchFamily="18" charset="0"/>
              </a:rPr>
              <a:t>	class Product</a:t>
            </a:r>
          </a:p>
          <a:p>
            <a:pPr>
              <a:buNone/>
            </a:pPr>
            <a:r>
              <a:rPr lang="en-US" sz="1800" dirty="0">
                <a:solidFill>
                  <a:srgbClr val="002060"/>
                </a:solidFill>
                <a:latin typeface="Book Antiqua" pitchFamily="18" charset="0"/>
              </a:rPr>
              <a:t>	{ </a:t>
            </a:r>
          </a:p>
          <a:p>
            <a:pPr>
              <a:buNone/>
            </a:pPr>
            <a:r>
              <a:rPr lang="en-US" sz="1800" dirty="0">
                <a:solidFill>
                  <a:srgbClr val="002060"/>
                </a:solidFill>
                <a:latin typeface="Book Antiqua" pitchFamily="18" charset="0"/>
              </a:rPr>
              <a:t>	public string Name; </a:t>
            </a:r>
          </a:p>
          <a:p>
            <a:pPr>
              <a:buNone/>
            </a:pPr>
            <a:r>
              <a:rPr lang="en-US" sz="1800" dirty="0">
                <a:solidFill>
                  <a:srgbClr val="002060"/>
                </a:solidFill>
                <a:latin typeface="Book Antiqua" pitchFamily="18" charset="0"/>
              </a:rPr>
              <a:t>	public  int  ProductId; 	</a:t>
            </a:r>
          </a:p>
          <a:p>
            <a:pPr>
              <a:buNone/>
            </a:pPr>
            <a:r>
              <a:rPr lang="en-US" sz="1800" dirty="0">
                <a:solidFill>
                  <a:srgbClr val="002060"/>
                </a:solidFill>
                <a:latin typeface="Book Antiqua" pitchFamily="18" charset="0"/>
              </a:rPr>
              <a:t>	public double Price; </a:t>
            </a:r>
          </a:p>
          <a:p>
            <a:pPr>
              <a:buNone/>
            </a:pPr>
            <a:r>
              <a:rPr lang="en-US" sz="1800" dirty="0">
                <a:solidFill>
                  <a:srgbClr val="002060"/>
                </a:solidFill>
                <a:latin typeface="Book Antiqua" pitchFamily="18" charset="0"/>
              </a:rPr>
              <a:t>	public void Display()		          	</a:t>
            </a:r>
          </a:p>
          <a:p>
            <a:pPr>
              <a:buNone/>
            </a:pPr>
            <a:r>
              <a:rPr lang="en-US" sz="1800" dirty="0">
                <a:solidFill>
                  <a:srgbClr val="002060"/>
                </a:solidFill>
                <a:latin typeface="Book Antiqua" pitchFamily="18" charset="0"/>
              </a:rPr>
              <a:t>	{ </a:t>
            </a:r>
          </a:p>
          <a:p>
            <a:pPr>
              <a:buNone/>
            </a:pPr>
            <a:r>
              <a:rPr lang="en-US" sz="1800" dirty="0">
                <a:solidFill>
                  <a:srgbClr val="002060"/>
                </a:solidFill>
                <a:latin typeface="Book Antiqua" pitchFamily="18" charset="0"/>
              </a:rPr>
              <a:t>	System.Console.WriteLine(“Name:”+Name); System.Console.WriteLine(“ID:”+ProductId); System.Console.WriteLine(“Price:”+Price); </a:t>
            </a:r>
          </a:p>
          <a:p>
            <a:pPr>
              <a:buNone/>
            </a:pPr>
            <a:r>
              <a:rPr lang="en-US" sz="1800" dirty="0">
                <a:solidFill>
                  <a:srgbClr val="002060"/>
                </a:solidFill>
                <a:latin typeface="Book Antiqua" pitchFamily="18" charset="0"/>
              </a:rPr>
              <a:t>	}</a:t>
            </a:r>
          </a:p>
          <a:p>
            <a:pPr>
              <a:buNone/>
            </a:pPr>
            <a:r>
              <a:rPr lang="en-US" sz="1800" dirty="0">
                <a:solidFill>
                  <a:srgbClr val="002060"/>
                </a:solidFill>
                <a:latin typeface="Book Antiqua" pitchFamily="18" charset="0"/>
              </a:rPr>
              <a:t>	} </a:t>
            </a:r>
          </a:p>
          <a:p>
            <a:pPr>
              <a:buNone/>
            </a:pPr>
            <a:r>
              <a:rPr lang="en-US" sz="1800" dirty="0">
                <a:solidFill>
                  <a:srgbClr val="002060"/>
                </a:solidFill>
                <a:latin typeface="Book Antiqua" pitchFamily="18" charset="0"/>
              </a:rPr>
              <a:t>	Responsibility of this class is the integrity of details of  product</a:t>
            </a:r>
          </a:p>
        </p:txBody>
      </p:sp>
      <p:sp>
        <p:nvSpPr>
          <p:cNvPr id="4" name="Right Brace 3"/>
          <p:cNvSpPr/>
          <p:nvPr/>
        </p:nvSpPr>
        <p:spPr>
          <a:xfrm>
            <a:off x="3275856" y="2276872"/>
            <a:ext cx="381000" cy="762000"/>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6804248" y="4149080"/>
            <a:ext cx="2129408" cy="838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rPr>
              <a:t>Accessing Members  </a:t>
            </a:r>
          </a:p>
          <a:p>
            <a:pPr algn="ctr"/>
            <a:r>
              <a:rPr lang="en-US" dirty="0">
                <a:solidFill>
                  <a:srgbClr val="002060"/>
                </a:solidFill>
              </a:rPr>
              <a:t> with in the method of the same class</a:t>
            </a:r>
          </a:p>
        </p:txBody>
      </p:sp>
      <p:sp>
        <p:nvSpPr>
          <p:cNvPr id="7" name="Slide Number Placeholder 6"/>
          <p:cNvSpPr>
            <a:spLocks noGrp="1"/>
          </p:cNvSpPr>
          <p:nvPr>
            <p:ph type="sldNum" sz="quarter" idx="12"/>
          </p:nvPr>
        </p:nvSpPr>
        <p:spPr/>
        <p:txBody>
          <a:bodyPr/>
          <a:lstStyle/>
          <a:p>
            <a:fld id="{0CD13243-3D31-4DD5-8512-B28F7F2A6CD3}" type="slidenum">
              <a:rPr lang="en-IN" smtClean="0"/>
              <a:pPr/>
              <a:t>18</a:t>
            </a:fld>
            <a:endParaRPr lang="en-IN"/>
          </a:p>
        </p:txBody>
      </p:sp>
      <p:sp>
        <p:nvSpPr>
          <p:cNvPr id="10" name="Right Brace 9"/>
          <p:cNvSpPr/>
          <p:nvPr/>
        </p:nvSpPr>
        <p:spPr>
          <a:xfrm>
            <a:off x="5652120" y="4149080"/>
            <a:ext cx="381000" cy="762000"/>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Arrow 12"/>
          <p:cNvSpPr/>
          <p:nvPr/>
        </p:nvSpPr>
        <p:spPr>
          <a:xfrm>
            <a:off x="3923928" y="2708920"/>
            <a:ext cx="792088" cy="72008"/>
          </a:xfrm>
          <a:prstGeom prst="right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3851920" y="3356992"/>
            <a:ext cx="792088" cy="72008"/>
          </a:xfrm>
          <a:prstGeom prst="right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6228184" y="4437112"/>
            <a:ext cx="576064" cy="144016"/>
          </a:xfrm>
          <a:prstGeom prst="right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5076056" y="2564904"/>
            <a:ext cx="1686680" cy="369332"/>
          </a:xfrm>
          <a:prstGeom prst="rect">
            <a:avLst/>
          </a:prstGeom>
        </p:spPr>
        <p:txBody>
          <a:bodyPr wrap="none">
            <a:spAutoFit/>
          </a:bodyPr>
          <a:lstStyle/>
          <a:p>
            <a:r>
              <a:rPr lang="en-US" dirty="0">
                <a:solidFill>
                  <a:srgbClr val="002060"/>
                </a:solidFill>
                <a:latin typeface="Book Antiqua" pitchFamily="18" charset="0"/>
              </a:rPr>
              <a:t>Data Members</a:t>
            </a:r>
            <a:endParaRPr lang="en-IN" dirty="0"/>
          </a:p>
        </p:txBody>
      </p:sp>
      <p:sp>
        <p:nvSpPr>
          <p:cNvPr id="15" name="Rectangle 14"/>
          <p:cNvSpPr/>
          <p:nvPr/>
        </p:nvSpPr>
        <p:spPr>
          <a:xfrm>
            <a:off x="4860032" y="3212976"/>
            <a:ext cx="3877985" cy="369332"/>
          </a:xfrm>
          <a:prstGeom prst="rect">
            <a:avLst/>
          </a:prstGeom>
        </p:spPr>
        <p:txBody>
          <a:bodyPr wrap="none">
            <a:spAutoFit/>
          </a:bodyPr>
          <a:lstStyle/>
          <a:p>
            <a:r>
              <a:rPr lang="en-US" dirty="0">
                <a:solidFill>
                  <a:srgbClr val="002060"/>
                </a:solidFill>
                <a:latin typeface="Book Antiqua" pitchFamily="18" charset="0"/>
              </a:rPr>
              <a:t>Method or Member Function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0-#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animBg="1"/>
      <p:bldP spid="13" grpId="0" animBg="1"/>
      <p:bldP spid="14" grpId="0" animBg="1"/>
      <p:bldP spid="16" grpId="0" animBg="1"/>
      <p:bldP spid="12"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Members</a:t>
            </a:r>
          </a:p>
        </p:txBody>
      </p:sp>
      <p:sp>
        <p:nvSpPr>
          <p:cNvPr id="3" name="Content Placeholder 2"/>
          <p:cNvSpPr>
            <a:spLocks noGrp="1"/>
          </p:cNvSpPr>
          <p:nvPr>
            <p:ph idx="1"/>
          </p:nvPr>
        </p:nvSpPr>
        <p:spPr>
          <a:xfrm>
            <a:off x="251520" y="1052736"/>
            <a:ext cx="8892480" cy="5184576"/>
          </a:xfrm>
        </p:spPr>
        <p:txBody>
          <a:bodyPr>
            <a:normAutofit/>
          </a:bodyPr>
          <a:lstStyle/>
          <a:p>
            <a:r>
              <a:rPr lang="en-US" dirty="0">
                <a:solidFill>
                  <a:srgbClr val="002060"/>
                </a:solidFill>
              </a:rPr>
              <a:t>Variables , Methods </a:t>
            </a:r>
            <a:r>
              <a:rPr lang="en-US" dirty="0"/>
              <a:t> and C</a:t>
            </a:r>
            <a:r>
              <a:rPr lang="en-US" dirty="0">
                <a:solidFill>
                  <a:srgbClr val="002060"/>
                </a:solidFill>
              </a:rPr>
              <a:t>onstructors defined inside a class are called members of the class</a:t>
            </a:r>
          </a:p>
          <a:p>
            <a:r>
              <a:rPr lang="en-US" dirty="0">
                <a:solidFill>
                  <a:srgbClr val="002060"/>
                </a:solidFill>
              </a:rPr>
              <a:t>Types of Members</a:t>
            </a:r>
          </a:p>
          <a:p>
            <a:pPr lvl="1"/>
            <a:r>
              <a:rPr lang="en-US" dirty="0">
                <a:solidFill>
                  <a:srgbClr val="002060"/>
                </a:solidFill>
              </a:rPr>
              <a:t>Data members/Fields</a:t>
            </a:r>
          </a:p>
          <a:p>
            <a:pPr lvl="1"/>
            <a:r>
              <a:rPr lang="en-US" dirty="0">
                <a:solidFill>
                  <a:srgbClr val="002060"/>
                </a:solidFill>
              </a:rPr>
              <a:t>Member Functions</a:t>
            </a:r>
          </a:p>
          <a:p>
            <a:pPr lvl="2"/>
            <a:r>
              <a:rPr lang="en-US" dirty="0">
                <a:solidFill>
                  <a:srgbClr val="002060"/>
                </a:solidFill>
              </a:rPr>
              <a:t>Methods </a:t>
            </a:r>
          </a:p>
          <a:p>
            <a:pPr lvl="2"/>
            <a:r>
              <a:rPr lang="en-US" dirty="0">
                <a:solidFill>
                  <a:srgbClr val="002060"/>
                </a:solidFill>
              </a:rPr>
              <a:t>Constructors </a:t>
            </a:r>
          </a:p>
          <a:p>
            <a:pPr lvl="2"/>
            <a:r>
              <a:rPr lang="en-US" dirty="0">
                <a:solidFill>
                  <a:srgbClr val="002060"/>
                </a:solidFill>
              </a:rPr>
              <a:t>Destructors </a:t>
            </a:r>
          </a:p>
          <a:p>
            <a:pPr lvl="2"/>
            <a:r>
              <a:rPr lang="en-US" dirty="0">
                <a:solidFill>
                  <a:srgbClr val="002060"/>
                </a:solidFill>
              </a:rPr>
              <a:t>Operators </a:t>
            </a:r>
          </a:p>
          <a:p>
            <a:pPr lvl="2"/>
            <a:r>
              <a:rPr lang="en-US" dirty="0">
                <a:solidFill>
                  <a:srgbClr val="002060"/>
                </a:solidFill>
              </a:rPr>
              <a:t>Properties </a:t>
            </a:r>
          </a:p>
          <a:p>
            <a:pPr lvl="2"/>
            <a:r>
              <a:rPr lang="en-US" dirty="0">
                <a:solidFill>
                  <a:srgbClr val="002060"/>
                </a:solidFill>
              </a:rPr>
              <a:t>Indexer</a:t>
            </a:r>
          </a:p>
        </p:txBody>
      </p:sp>
      <p:sp>
        <p:nvSpPr>
          <p:cNvPr id="4" name="Slide Number Placeholder 3"/>
          <p:cNvSpPr>
            <a:spLocks noGrp="1"/>
          </p:cNvSpPr>
          <p:nvPr>
            <p:ph type="sldNum" sz="quarter" idx="12"/>
          </p:nvPr>
        </p:nvSpPr>
        <p:spPr/>
        <p:txBody>
          <a:bodyPr/>
          <a:lstStyle/>
          <a:p>
            <a:fld id="{0CD13243-3D31-4DD5-8512-B28F7F2A6CD3}" type="slidenum">
              <a:rPr lang="en-IN" smtClean="0"/>
              <a:pPr/>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251520" y="980728"/>
            <a:ext cx="8229600" cy="5544616"/>
          </a:xfrm>
        </p:spPr>
        <p:txBody>
          <a:bodyPr>
            <a:noAutofit/>
          </a:bodyPr>
          <a:lstStyle/>
          <a:p>
            <a:r>
              <a:rPr lang="en-US" dirty="0">
                <a:solidFill>
                  <a:srgbClr val="002060"/>
                </a:solidFill>
                <a:latin typeface="Book Antiqua" pitchFamily="18" charset="0"/>
              </a:rPr>
              <a:t>Classes and objects in C#</a:t>
            </a:r>
          </a:p>
          <a:p>
            <a:r>
              <a:rPr lang="en-US" dirty="0">
                <a:solidFill>
                  <a:srgbClr val="002060"/>
                </a:solidFill>
                <a:latin typeface="Book Antiqua" pitchFamily="18" charset="0"/>
              </a:rPr>
              <a:t>Overview of OOPs</a:t>
            </a:r>
          </a:p>
          <a:p>
            <a:r>
              <a:rPr lang="en-US" dirty="0">
                <a:solidFill>
                  <a:srgbClr val="002060"/>
                </a:solidFill>
                <a:latin typeface="Book Antiqua" pitchFamily="18" charset="0"/>
              </a:rPr>
              <a:t>Constructors</a:t>
            </a:r>
          </a:p>
          <a:p>
            <a:r>
              <a:rPr lang="en-US" dirty="0">
                <a:solidFill>
                  <a:srgbClr val="002060"/>
                </a:solidFill>
                <a:latin typeface="Book Antiqua" pitchFamily="18" charset="0"/>
              </a:rPr>
              <a:t>Using this keyword</a:t>
            </a:r>
          </a:p>
          <a:p>
            <a:r>
              <a:rPr lang="en-US" dirty="0"/>
              <a:t>T</a:t>
            </a:r>
            <a:r>
              <a:rPr lang="en-US" dirty="0">
                <a:solidFill>
                  <a:srgbClr val="002060"/>
                </a:solidFill>
                <a:latin typeface="Book Antiqua" pitchFamily="18" charset="0"/>
              </a:rPr>
              <a:t>ypes of methods</a:t>
            </a:r>
          </a:p>
          <a:p>
            <a:r>
              <a:rPr lang="en-US" dirty="0">
                <a:solidFill>
                  <a:srgbClr val="002060"/>
                </a:solidFill>
                <a:latin typeface="Book Antiqua" pitchFamily="18" charset="0"/>
              </a:rPr>
              <a:t>Access modifiers</a:t>
            </a:r>
          </a:p>
          <a:p>
            <a:r>
              <a:rPr lang="en-US" dirty="0">
                <a:solidFill>
                  <a:srgbClr val="002060"/>
                </a:solidFill>
                <a:latin typeface="Book Antiqua" pitchFamily="18" charset="0"/>
              </a:rPr>
              <a:t>Static blocks</a:t>
            </a:r>
          </a:p>
          <a:p>
            <a:r>
              <a:rPr lang="en-US" dirty="0">
                <a:solidFill>
                  <a:srgbClr val="002060"/>
                </a:solidFill>
                <a:latin typeface="Book Antiqua" pitchFamily="18" charset="0"/>
              </a:rPr>
              <a:t>Constructor overloading </a:t>
            </a:r>
            <a:endParaRPr lang="en-US" dirty="0"/>
          </a:p>
          <a:p>
            <a:r>
              <a:rPr lang="en-US" dirty="0"/>
              <a:t>M</a:t>
            </a:r>
            <a:r>
              <a:rPr lang="en-US" dirty="0">
                <a:solidFill>
                  <a:srgbClr val="002060"/>
                </a:solidFill>
                <a:latin typeface="Book Antiqua" pitchFamily="18" charset="0"/>
              </a:rPr>
              <a:t>ethod overloading</a:t>
            </a:r>
          </a:p>
          <a:p>
            <a:endParaRPr lang="en-US" sz="3200" dirty="0">
              <a:solidFill>
                <a:srgbClr val="0000FF"/>
              </a:solidFill>
              <a:latin typeface="Book Antiqua" pitchFamily="18" charset="0"/>
            </a:endParaRPr>
          </a:p>
          <a:p>
            <a:pPr marL="231775" indent="-231775">
              <a:spcBef>
                <a:spcPts val="1800"/>
              </a:spcBef>
              <a:defRPr/>
            </a:pPr>
            <a:endParaRPr lang="en-US" sz="2000" dirty="0">
              <a:solidFill>
                <a:srgbClr val="0000FF"/>
              </a:solidFill>
              <a:latin typeface="Book Antiqua" pitchFamily="18" charset="0"/>
              <a:cs typeface="Arial" pitchFamily="34"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Member Declaration</a:t>
            </a:r>
          </a:p>
        </p:txBody>
      </p:sp>
      <p:sp>
        <p:nvSpPr>
          <p:cNvPr id="3" name="Content Placeholder 2"/>
          <p:cNvSpPr>
            <a:spLocks noGrp="1"/>
          </p:cNvSpPr>
          <p:nvPr>
            <p:ph idx="1"/>
          </p:nvPr>
        </p:nvSpPr>
        <p:spPr>
          <a:xfrm>
            <a:off x="467544" y="1052736"/>
            <a:ext cx="8229600" cy="5328592"/>
          </a:xfrm>
        </p:spPr>
        <p:txBody>
          <a:bodyPr/>
          <a:lstStyle/>
          <a:p>
            <a:endParaRPr lang="en-US" dirty="0"/>
          </a:p>
          <a:p>
            <a:r>
              <a:rPr lang="en-US" dirty="0"/>
              <a:t>A Data member is a variable declared inside a class</a:t>
            </a:r>
          </a:p>
          <a:p>
            <a:r>
              <a:rPr lang="en-US" dirty="0"/>
              <a:t>Data members  are  also called as class variables</a:t>
            </a:r>
          </a:p>
        </p:txBody>
      </p:sp>
      <p:sp>
        <p:nvSpPr>
          <p:cNvPr id="18" name="Slide Number Placeholder 17"/>
          <p:cNvSpPr>
            <a:spLocks noGrp="1"/>
          </p:cNvSpPr>
          <p:nvPr>
            <p:ph type="sldNum" sz="quarter" idx="12"/>
          </p:nvPr>
        </p:nvSpPr>
        <p:spPr/>
        <p:txBody>
          <a:bodyPr/>
          <a:lstStyle/>
          <a:p>
            <a:fld id="{0CD13243-3D31-4DD5-8512-B28F7F2A6CD3}" type="slidenum">
              <a:rPr lang="en-IN" smtClean="0"/>
              <a:pPr/>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Member Declaration</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21</a:t>
            </a:fld>
            <a:endParaRPr lang="en-IN" dirty="0"/>
          </a:p>
        </p:txBody>
      </p:sp>
      <p:sp>
        <p:nvSpPr>
          <p:cNvPr id="6" name="TextBox 5"/>
          <p:cNvSpPr txBox="1"/>
          <p:nvPr/>
        </p:nvSpPr>
        <p:spPr>
          <a:xfrm>
            <a:off x="1187624" y="1484784"/>
            <a:ext cx="5440363" cy="661987"/>
          </a:xfrm>
          <a:prstGeom prst="rect">
            <a:avLst/>
          </a:prstGeom>
          <a:ln w="57150">
            <a:headEnd/>
            <a:tailEnd/>
          </a:ln>
        </p:spPr>
        <p:style>
          <a:lnRef idx="2">
            <a:schemeClr val="accent1"/>
          </a:lnRef>
          <a:fillRef idx="1">
            <a:schemeClr val="lt1"/>
          </a:fillRef>
          <a:effectRef idx="0">
            <a:schemeClr val="accent1"/>
          </a:effectRef>
          <a:fontRef idx="minor">
            <a:schemeClr val="dk1"/>
          </a:fontRef>
        </p:style>
        <p:txBody>
          <a:bodyPr tIns="91440" bIns="91440" anchor="ctr"/>
          <a:lstStyle/>
          <a:p>
            <a:pPr algn="ctr">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400" noProof="1">
                <a:solidFill>
                  <a:srgbClr val="002060"/>
                </a:solidFill>
                <a:latin typeface="Book Antiqua" pitchFamily="18" charset="0"/>
                <a:cs typeface="Courier New" pitchFamily="49" charset="0"/>
              </a:rPr>
              <a:t>&lt;modifier&gt;   &lt;data type&gt;    &lt;name&gt; </a:t>
            </a:r>
          </a:p>
        </p:txBody>
      </p:sp>
      <p:sp>
        <p:nvSpPr>
          <p:cNvPr id="7" name="Rectangle 7"/>
          <p:cNvSpPr>
            <a:spLocks noChangeArrowheads="1"/>
          </p:cNvSpPr>
          <p:nvPr/>
        </p:nvSpPr>
        <p:spPr bwMode="gray">
          <a:xfrm>
            <a:off x="1250008" y="2295476"/>
            <a:ext cx="1257300" cy="396875"/>
          </a:xfrm>
          <a:prstGeom prst="rect">
            <a:avLst/>
          </a:prstGeom>
          <a:ln w="57150">
            <a:headEnd/>
            <a:tailEnd/>
          </a:ln>
        </p:spPr>
        <p:style>
          <a:lnRef idx="2">
            <a:schemeClr val="accent3"/>
          </a:lnRef>
          <a:fillRef idx="1">
            <a:schemeClr val="lt1"/>
          </a:fillRef>
          <a:effectRef idx="0">
            <a:schemeClr val="accent3"/>
          </a:effectRef>
          <a:fontRef idx="minor">
            <a:schemeClr val="dk1"/>
          </a:fontRef>
        </p:style>
        <p:txBody>
          <a:bodyPr lIns="0" tIns="0" rIns="0" bIns="0" anchor="ctr"/>
          <a:lstStyle/>
          <a:p>
            <a:pPr algn="ctr" defTabSz="801688" eaLnBrk="0" hangingPunct="0">
              <a:defRPr/>
            </a:pPr>
            <a:r>
              <a:rPr lang="en-GB" dirty="0">
                <a:solidFill>
                  <a:srgbClr val="002060"/>
                </a:solidFill>
                <a:latin typeface="Book Antiqua" pitchFamily="18" charset="0"/>
                <a:cs typeface="Arial" pitchFamily="34" charset="0"/>
              </a:rPr>
              <a:t>Modifiers</a:t>
            </a:r>
          </a:p>
        </p:txBody>
      </p:sp>
      <p:sp>
        <p:nvSpPr>
          <p:cNvPr id="8" name="Rectangle 7"/>
          <p:cNvSpPr>
            <a:spLocks noChangeArrowheads="1"/>
          </p:cNvSpPr>
          <p:nvPr/>
        </p:nvSpPr>
        <p:spPr bwMode="gray">
          <a:xfrm>
            <a:off x="3310583" y="2295476"/>
            <a:ext cx="1257300" cy="396875"/>
          </a:xfrm>
          <a:prstGeom prst="rect">
            <a:avLst/>
          </a:prstGeom>
          <a:ln w="57150">
            <a:headEnd/>
            <a:tailEnd/>
          </a:ln>
        </p:spPr>
        <p:style>
          <a:lnRef idx="2">
            <a:schemeClr val="accent3"/>
          </a:lnRef>
          <a:fillRef idx="1">
            <a:schemeClr val="lt1"/>
          </a:fillRef>
          <a:effectRef idx="0">
            <a:schemeClr val="accent3"/>
          </a:effectRef>
          <a:fontRef idx="minor">
            <a:schemeClr val="dk1"/>
          </a:fontRef>
        </p:style>
        <p:txBody>
          <a:bodyPr lIns="0" tIns="0" rIns="0" bIns="0" anchor="ctr"/>
          <a:lstStyle/>
          <a:p>
            <a:pPr algn="ctr" defTabSz="801688" eaLnBrk="0" hangingPunct="0">
              <a:defRPr/>
            </a:pPr>
            <a:r>
              <a:rPr lang="en-GB" dirty="0">
                <a:solidFill>
                  <a:srgbClr val="002060"/>
                </a:solidFill>
                <a:latin typeface="Book Antiqua" pitchFamily="18" charset="0"/>
                <a:cs typeface="Arial" pitchFamily="34" charset="0"/>
              </a:rPr>
              <a:t>Data Type</a:t>
            </a:r>
          </a:p>
        </p:txBody>
      </p:sp>
      <p:sp>
        <p:nvSpPr>
          <p:cNvPr id="9" name="Rectangle 8"/>
          <p:cNvSpPr>
            <a:spLocks noChangeArrowheads="1"/>
          </p:cNvSpPr>
          <p:nvPr/>
        </p:nvSpPr>
        <p:spPr bwMode="gray">
          <a:xfrm>
            <a:off x="5371158" y="2295476"/>
            <a:ext cx="1257300" cy="396875"/>
          </a:xfrm>
          <a:prstGeom prst="rect">
            <a:avLst/>
          </a:prstGeom>
          <a:ln w="57150">
            <a:headEnd/>
            <a:tailEnd/>
          </a:ln>
        </p:spPr>
        <p:style>
          <a:lnRef idx="2">
            <a:schemeClr val="accent3"/>
          </a:lnRef>
          <a:fillRef idx="1">
            <a:schemeClr val="lt1"/>
          </a:fillRef>
          <a:effectRef idx="0">
            <a:schemeClr val="accent3"/>
          </a:effectRef>
          <a:fontRef idx="minor">
            <a:schemeClr val="dk1"/>
          </a:fontRef>
        </p:style>
        <p:txBody>
          <a:bodyPr lIns="0" tIns="0" rIns="0" bIns="0" anchor="ctr"/>
          <a:lstStyle/>
          <a:p>
            <a:pPr algn="ctr" defTabSz="801688" eaLnBrk="0" hangingPunct="0">
              <a:defRPr/>
            </a:pPr>
            <a:r>
              <a:rPr lang="en-GB" dirty="0">
                <a:solidFill>
                  <a:srgbClr val="002060"/>
                </a:solidFill>
                <a:latin typeface="Book Antiqua" pitchFamily="18" charset="0"/>
                <a:cs typeface="Arial" pitchFamily="34" charset="0"/>
              </a:rPr>
              <a:t>Name</a:t>
            </a:r>
          </a:p>
        </p:txBody>
      </p:sp>
      <p:grpSp>
        <p:nvGrpSpPr>
          <p:cNvPr id="10" name="Group 20"/>
          <p:cNvGrpSpPr>
            <a:grpSpLocks/>
          </p:cNvGrpSpPr>
          <p:nvPr/>
        </p:nvGrpSpPr>
        <p:grpSpPr bwMode="auto">
          <a:xfrm>
            <a:off x="1324621" y="2701876"/>
            <a:ext cx="914033" cy="989227"/>
            <a:chOff x="1949209" y="3273822"/>
            <a:chExt cx="914291" cy="989802"/>
          </a:xfrm>
        </p:grpSpPr>
        <p:cxnSp>
          <p:nvCxnSpPr>
            <p:cNvPr id="11" name="Straight Arrow Connector 10"/>
            <p:cNvCxnSpPr/>
            <p:nvPr/>
          </p:nvCxnSpPr>
          <p:spPr>
            <a:xfrm rot="5400000">
              <a:off x="2149185" y="3628041"/>
              <a:ext cx="708437" cy="0"/>
            </a:xfrm>
            <a:prstGeom prst="straightConnector1">
              <a:avLst/>
            </a:prstGeom>
            <a:ln w="57150">
              <a:noFill/>
              <a:tailEnd type="arrow"/>
            </a:ln>
          </p:spPr>
          <p:style>
            <a:lnRef idx="1">
              <a:schemeClr val="accent1"/>
            </a:lnRef>
            <a:fillRef idx="0">
              <a:schemeClr val="accent1"/>
            </a:fillRef>
            <a:effectRef idx="0">
              <a:schemeClr val="accent1"/>
            </a:effectRef>
            <a:fontRef idx="minor">
              <a:schemeClr val="tx1"/>
            </a:fontRef>
          </p:style>
        </p:cxnSp>
        <p:sp>
          <p:nvSpPr>
            <p:cNvPr id="12" name="TextBox 15"/>
            <p:cNvSpPr txBox="1">
              <a:spLocks noChangeArrowheads="1"/>
            </p:cNvSpPr>
            <p:nvPr/>
          </p:nvSpPr>
          <p:spPr bwMode="auto">
            <a:xfrm>
              <a:off x="1949209" y="3894077"/>
              <a:ext cx="914291" cy="369547"/>
            </a:xfrm>
            <a:prstGeom prst="rect">
              <a:avLst/>
            </a:prstGeom>
            <a:noFill/>
            <a:ln w="57150">
              <a:noFill/>
              <a:miter lim="800000"/>
              <a:headEnd/>
              <a:tailEnd/>
            </a:ln>
          </p:spPr>
          <p:txBody>
            <a:bodyPr wrap="none">
              <a:spAutoFit/>
            </a:bodyPr>
            <a:lstStyle/>
            <a:p>
              <a:r>
                <a:rPr lang="en-US" dirty="0">
                  <a:solidFill>
                    <a:srgbClr val="002060"/>
                  </a:solidFill>
                  <a:latin typeface="Book Antiqua" pitchFamily="18" charset="0"/>
                  <a:cs typeface="Courier New" pitchFamily="49" charset="0"/>
                </a:rPr>
                <a:t>private</a:t>
              </a:r>
            </a:p>
          </p:txBody>
        </p:sp>
      </p:grpSp>
      <p:grpSp>
        <p:nvGrpSpPr>
          <p:cNvPr id="13" name="Group 21"/>
          <p:cNvGrpSpPr>
            <a:grpSpLocks/>
          </p:cNvGrpSpPr>
          <p:nvPr/>
        </p:nvGrpSpPr>
        <p:grpSpPr bwMode="auto">
          <a:xfrm>
            <a:off x="3445522" y="2701877"/>
            <a:ext cx="803425" cy="984278"/>
            <a:chOff x="4069583" y="3273823"/>
            <a:chExt cx="803883" cy="984355"/>
          </a:xfrm>
        </p:grpSpPr>
        <p:cxnSp>
          <p:nvCxnSpPr>
            <p:cNvPr id="14" name="Straight Arrow Connector 13"/>
            <p:cNvCxnSpPr/>
            <p:nvPr/>
          </p:nvCxnSpPr>
          <p:spPr>
            <a:xfrm rot="5400000">
              <a:off x="4209537" y="3627863"/>
              <a:ext cx="708080" cy="0"/>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8"/>
            <p:cNvSpPr txBox="1">
              <a:spLocks noChangeArrowheads="1"/>
            </p:cNvSpPr>
            <p:nvPr/>
          </p:nvSpPr>
          <p:spPr bwMode="auto">
            <a:xfrm>
              <a:off x="4069583" y="3888817"/>
              <a:ext cx="803883" cy="369361"/>
            </a:xfrm>
            <a:prstGeom prst="rect">
              <a:avLst/>
            </a:prstGeom>
            <a:noFill/>
            <a:ln w="57150">
              <a:noFill/>
              <a:miter lim="800000"/>
              <a:headEnd/>
              <a:tailEnd/>
            </a:ln>
          </p:spPr>
          <p:txBody>
            <a:bodyPr wrap="none">
              <a:spAutoFit/>
            </a:bodyPr>
            <a:lstStyle/>
            <a:p>
              <a:r>
                <a:rPr lang="en-US" dirty="0">
                  <a:solidFill>
                    <a:srgbClr val="002060"/>
                  </a:solidFill>
                  <a:latin typeface="Book Antiqua" pitchFamily="18" charset="0"/>
                  <a:cs typeface="Courier New" pitchFamily="49" charset="0"/>
                </a:rPr>
                <a:t>String</a:t>
              </a:r>
            </a:p>
          </p:txBody>
        </p:sp>
      </p:grpSp>
      <p:grpSp>
        <p:nvGrpSpPr>
          <p:cNvPr id="16" name="Group 22"/>
          <p:cNvGrpSpPr>
            <a:grpSpLocks/>
          </p:cNvGrpSpPr>
          <p:nvPr/>
        </p:nvGrpSpPr>
        <p:grpSpPr bwMode="auto">
          <a:xfrm>
            <a:off x="5098111" y="2701876"/>
            <a:ext cx="1726755" cy="979329"/>
            <a:chOff x="5818176" y="3273822"/>
            <a:chExt cx="1726529" cy="978909"/>
          </a:xfrm>
        </p:grpSpPr>
        <p:cxnSp>
          <p:nvCxnSpPr>
            <p:cNvPr id="17" name="Straight Arrow Connector 16"/>
            <p:cNvCxnSpPr/>
            <p:nvPr/>
          </p:nvCxnSpPr>
          <p:spPr>
            <a:xfrm rot="5400000">
              <a:off x="6302411" y="3627683"/>
              <a:ext cx="707721" cy="0"/>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9"/>
            <p:cNvSpPr txBox="1">
              <a:spLocks noChangeArrowheads="1"/>
            </p:cNvSpPr>
            <p:nvPr/>
          </p:nvSpPr>
          <p:spPr bwMode="auto">
            <a:xfrm>
              <a:off x="5818176" y="3883557"/>
              <a:ext cx="1726529" cy="369174"/>
            </a:xfrm>
            <a:prstGeom prst="rect">
              <a:avLst/>
            </a:prstGeom>
            <a:noFill/>
            <a:ln w="9525">
              <a:noFill/>
              <a:miter lim="800000"/>
              <a:headEnd/>
              <a:tailEnd/>
            </a:ln>
          </p:spPr>
          <p:txBody>
            <a:bodyPr wrap="none">
              <a:spAutoFit/>
            </a:bodyPr>
            <a:lstStyle/>
            <a:p>
              <a:r>
                <a:rPr lang="en-US" dirty="0">
                  <a:solidFill>
                    <a:srgbClr val="002060"/>
                  </a:solidFill>
                  <a:latin typeface="Book Antiqua" pitchFamily="18" charset="0"/>
                  <a:cs typeface="Courier New" pitchFamily="49" charset="0"/>
                </a:rPr>
                <a:t>Variable Name</a:t>
              </a:r>
            </a:p>
          </p:txBody>
        </p:sp>
      </p:grpSp>
      <p:sp>
        <p:nvSpPr>
          <p:cNvPr id="19" name="TextBox 18"/>
          <p:cNvSpPr txBox="1"/>
          <p:nvPr/>
        </p:nvSpPr>
        <p:spPr>
          <a:xfrm>
            <a:off x="1259632" y="4005064"/>
            <a:ext cx="5616624" cy="1728192"/>
          </a:xfrm>
          <a:prstGeom prst="rect">
            <a:avLst/>
          </a:prstGeom>
          <a:ln w="57150">
            <a:headEnd/>
            <a:tailEnd/>
          </a:ln>
        </p:spPr>
        <p:style>
          <a:lnRef idx="2">
            <a:schemeClr val="accent1"/>
          </a:lnRef>
          <a:fillRef idx="1">
            <a:schemeClr val="lt1"/>
          </a:fillRef>
          <a:effectRef idx="0">
            <a:schemeClr val="accent1"/>
          </a:effectRef>
          <a:fontRef idx="minor">
            <a:schemeClr val="dk1"/>
          </a:fontRef>
        </p:style>
        <p:txBody>
          <a:bodyPr tIns="91440" bIns="91440" anchor="ctr"/>
          <a:lstStyle/>
          <a:p>
            <a:pPr>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400" noProof="1">
                <a:solidFill>
                  <a:srgbClr val="002060"/>
                </a:solidFill>
                <a:latin typeface="Book Antiqua" pitchFamily="18" charset="0"/>
                <a:cs typeface="Courier New" pitchFamily="49" charset="0"/>
              </a:rPr>
              <a:t>                 Ex:  </a:t>
            </a:r>
          </a:p>
          <a:p>
            <a:pPr algn="ctr">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400" noProof="1">
                <a:solidFill>
                  <a:srgbClr val="002060"/>
                </a:solidFill>
                <a:latin typeface="Book Antiqua" pitchFamily="18" charset="0"/>
                <a:cs typeface="Courier New" pitchFamily="49" charset="0"/>
              </a:rPr>
              <a:t>   private int Product_Id ;</a:t>
            </a:r>
          </a:p>
          <a:p>
            <a:pPr algn="ctr">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400" noProof="1">
                <a:solidFill>
                  <a:srgbClr val="002060"/>
                </a:solidFill>
                <a:latin typeface="Book Antiqua" pitchFamily="18" charset="0"/>
                <a:cs typeface="Courier New" pitchFamily="49" charset="0"/>
              </a:rPr>
              <a:t>	  public string Product_Nam; public double salary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838200"/>
          </a:xfrm>
        </p:spPr>
        <p:txBody>
          <a:bodyPr>
            <a:normAutofit/>
          </a:bodyPr>
          <a:lstStyle/>
          <a:p>
            <a:r>
              <a:rPr lang="en-US" dirty="0"/>
              <a:t>Creating Object</a:t>
            </a:r>
          </a:p>
        </p:txBody>
      </p:sp>
      <p:sp>
        <p:nvSpPr>
          <p:cNvPr id="3" name="Content Placeholder 2"/>
          <p:cNvSpPr>
            <a:spLocks noGrp="1"/>
          </p:cNvSpPr>
          <p:nvPr>
            <p:ph idx="1"/>
          </p:nvPr>
        </p:nvSpPr>
        <p:spPr>
          <a:xfrm>
            <a:off x="42864" y="914400"/>
            <a:ext cx="9029696" cy="5486400"/>
          </a:xfrm>
        </p:spPr>
        <p:txBody>
          <a:bodyPr>
            <a:normAutofit/>
          </a:bodyPr>
          <a:lstStyle/>
          <a:p>
            <a:r>
              <a:rPr lang="en-US" dirty="0">
                <a:latin typeface="Book Antiqua" pitchFamily="18" charset="0"/>
              </a:rPr>
              <a:t>To create a  object new keyword is used</a:t>
            </a:r>
          </a:p>
          <a:p>
            <a:r>
              <a:rPr lang="en-US" dirty="0">
                <a:latin typeface="Book Antiqua" pitchFamily="18" charset="0"/>
              </a:rPr>
              <a:t>Members of a class are accessed using  </a:t>
            </a:r>
            <a:r>
              <a:rPr lang="en-US" sz="3600" b="1" dirty="0">
                <a:latin typeface="Book Antiqua" pitchFamily="18" charset="0"/>
              </a:rPr>
              <a:t>.</a:t>
            </a:r>
            <a:r>
              <a:rPr lang="en-US" dirty="0">
                <a:latin typeface="Book Antiqua" pitchFamily="18" charset="0"/>
              </a:rPr>
              <a:t> Operator</a:t>
            </a:r>
          </a:p>
          <a:p>
            <a:pPr>
              <a:buNone/>
            </a:pPr>
            <a:r>
              <a:rPr lang="en-US" dirty="0">
                <a:latin typeface="Book Antiqua" pitchFamily="18" charset="0"/>
              </a:rPr>
              <a:t>			</a:t>
            </a:r>
            <a:r>
              <a:rPr lang="en-US" sz="2000" dirty="0">
                <a:latin typeface="Book Antiqua" pitchFamily="18" charset="0"/>
              </a:rPr>
              <a:t>class Test</a:t>
            </a:r>
          </a:p>
          <a:p>
            <a:pPr>
              <a:buNone/>
            </a:pPr>
            <a:r>
              <a:rPr lang="en-US" sz="2000" dirty="0">
                <a:latin typeface="Book Antiqua" pitchFamily="18" charset="0"/>
              </a:rPr>
              <a:t>			{</a:t>
            </a:r>
          </a:p>
          <a:p>
            <a:pPr>
              <a:buNone/>
            </a:pPr>
            <a:r>
              <a:rPr lang="en-US" sz="2000" dirty="0">
                <a:latin typeface="Book Antiqua" pitchFamily="18" charset="0"/>
              </a:rPr>
              <a:t>			static void Main()</a:t>
            </a:r>
          </a:p>
          <a:p>
            <a:pPr>
              <a:buNone/>
            </a:pPr>
            <a:r>
              <a:rPr lang="en-US" sz="2000" dirty="0">
                <a:latin typeface="Book Antiqua" pitchFamily="18" charset="0"/>
              </a:rPr>
              <a:t>			{</a:t>
            </a:r>
          </a:p>
          <a:p>
            <a:pPr>
              <a:buNone/>
            </a:pPr>
            <a:r>
              <a:rPr lang="en-US" sz="2000" dirty="0">
                <a:latin typeface="Book Antiqua" pitchFamily="18" charset="0"/>
              </a:rPr>
              <a:t>			Product p1=new Product()</a:t>
            </a:r>
          </a:p>
          <a:p>
            <a:pPr>
              <a:buNone/>
            </a:pPr>
            <a:endParaRPr lang="en-US" sz="1800" dirty="0">
              <a:latin typeface="Book Antiqua" pitchFamily="18" charset="0"/>
            </a:endParaRPr>
          </a:p>
          <a:p>
            <a:pPr>
              <a:buNone/>
            </a:pPr>
            <a:endParaRPr lang="en-US" sz="1800" dirty="0">
              <a:latin typeface="Book Antiqua" pitchFamily="18" charset="0"/>
            </a:endParaRPr>
          </a:p>
          <a:p>
            <a:pPr>
              <a:buNone/>
            </a:pPr>
            <a:endParaRPr lang="en-US" sz="1800" dirty="0">
              <a:latin typeface="Book Antiqua" pitchFamily="18" charset="0"/>
            </a:endParaRPr>
          </a:p>
          <a:p>
            <a:pPr>
              <a:buNone/>
            </a:pPr>
            <a:r>
              <a:rPr lang="en-US" sz="1800" dirty="0">
                <a:latin typeface="Book Antiqua" pitchFamily="18" charset="0"/>
              </a:rPr>
              <a:t>			</a:t>
            </a:r>
          </a:p>
          <a:p>
            <a:pPr>
              <a:buNone/>
            </a:pPr>
            <a:r>
              <a:rPr lang="en-US" sz="1800" dirty="0">
                <a:latin typeface="Book Antiqua" pitchFamily="18" charset="0"/>
              </a:rPr>
              <a:t>			</a:t>
            </a:r>
          </a:p>
          <a:p>
            <a:pPr>
              <a:buNone/>
            </a:pPr>
            <a:r>
              <a:rPr lang="en-US" sz="1800" dirty="0">
                <a:latin typeface="Book Antiqua" pitchFamily="18" charset="0"/>
              </a:rPr>
              <a:t>			}</a:t>
            </a:r>
          </a:p>
          <a:p>
            <a:pPr>
              <a:buNone/>
            </a:pPr>
            <a:r>
              <a:rPr lang="en-US" sz="1800" dirty="0"/>
              <a:t>                                </a:t>
            </a:r>
            <a:r>
              <a:rPr lang="en-US" sz="1800" dirty="0">
                <a:latin typeface="Book Antiqua" pitchFamily="18" charset="0"/>
              </a:rPr>
              <a:t>}</a:t>
            </a:r>
          </a:p>
        </p:txBody>
      </p:sp>
      <p:sp>
        <p:nvSpPr>
          <p:cNvPr id="4" name="Rounded Rectangle 3"/>
          <p:cNvSpPr/>
          <p:nvPr/>
        </p:nvSpPr>
        <p:spPr>
          <a:xfrm>
            <a:off x="1259632" y="4077072"/>
            <a:ext cx="4724400" cy="1447800"/>
          </a:xfrm>
          <a:prstGeom prst="roundRect">
            <a:avLst/>
          </a:prstGeom>
          <a:ln w="5715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buNone/>
            </a:pPr>
            <a:r>
              <a:rPr lang="en-US" dirty="0">
                <a:latin typeface="Book Antiqua" pitchFamily="18" charset="0"/>
              </a:rPr>
              <a:t>	</a:t>
            </a:r>
            <a:r>
              <a:rPr lang="en-US" sz="2000" dirty="0">
                <a:solidFill>
                  <a:srgbClr val="002060"/>
                </a:solidFill>
                <a:latin typeface="Book Antiqua" pitchFamily="18" charset="0"/>
              </a:rPr>
              <a:t>p1.ProductId=10</a:t>
            </a:r>
          </a:p>
          <a:p>
            <a:pPr>
              <a:buNone/>
            </a:pPr>
            <a:r>
              <a:rPr lang="en-US" sz="2000" dirty="0">
                <a:solidFill>
                  <a:srgbClr val="002060"/>
                </a:solidFill>
                <a:latin typeface="Book Antiqua" pitchFamily="18" charset="0"/>
              </a:rPr>
              <a:t>	p1.Name=“Keyboard”</a:t>
            </a:r>
          </a:p>
          <a:p>
            <a:pPr>
              <a:buNone/>
            </a:pPr>
            <a:r>
              <a:rPr lang="en-US" sz="2000" dirty="0">
                <a:solidFill>
                  <a:srgbClr val="002060"/>
                </a:solidFill>
                <a:latin typeface="Book Antiqua" pitchFamily="18" charset="0"/>
              </a:rPr>
              <a:t>	p1.price=300</a:t>
            </a:r>
          </a:p>
          <a:p>
            <a:pPr>
              <a:buNone/>
            </a:pPr>
            <a:r>
              <a:rPr lang="en-US" sz="2000" dirty="0">
                <a:solidFill>
                  <a:srgbClr val="002060"/>
                </a:solidFill>
                <a:latin typeface="Book Antiqua" pitchFamily="18" charset="0"/>
              </a:rPr>
              <a:t>	p1.Display()</a:t>
            </a:r>
            <a:endParaRPr lang="en-US" sz="2000" dirty="0">
              <a:solidFill>
                <a:srgbClr val="002060"/>
              </a:solidFill>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22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Declaration</a:t>
            </a:r>
          </a:p>
        </p:txBody>
      </p:sp>
      <p:sp>
        <p:nvSpPr>
          <p:cNvPr id="3" name="Content Placeholder 2"/>
          <p:cNvSpPr>
            <a:spLocks noGrp="1"/>
          </p:cNvSpPr>
          <p:nvPr>
            <p:ph idx="1"/>
          </p:nvPr>
        </p:nvSpPr>
        <p:spPr>
          <a:xfrm>
            <a:off x="179512" y="980728"/>
            <a:ext cx="8712968" cy="5112568"/>
          </a:xfrm>
        </p:spPr>
        <p:txBody>
          <a:bodyPr/>
          <a:lstStyle/>
          <a:p>
            <a:r>
              <a:rPr lang="en-US" dirty="0">
                <a:latin typeface="Book Antiqua" pitchFamily="18" charset="0"/>
              </a:rPr>
              <a:t>A Method is a sub-program consist of one or more executable statements </a:t>
            </a:r>
          </a:p>
          <a:p>
            <a:r>
              <a:rPr lang="en-US" dirty="0">
                <a:latin typeface="Book Antiqua" pitchFamily="18" charset="0"/>
              </a:rPr>
              <a:t>Methods divide an application into logical units</a:t>
            </a:r>
          </a:p>
          <a:p>
            <a:r>
              <a:rPr lang="en-US" dirty="0">
                <a:latin typeface="Book Antiqua" pitchFamily="18" charset="0"/>
              </a:rPr>
              <a:t>To use Method, you required:</a:t>
            </a:r>
          </a:p>
          <a:p>
            <a:pPr lvl="1"/>
            <a:r>
              <a:rPr lang="en-US" dirty="0">
                <a:latin typeface="Book Antiqua" pitchFamily="18" charset="0"/>
              </a:rPr>
              <a:t>Define Methods</a:t>
            </a:r>
          </a:p>
          <a:p>
            <a:pPr lvl="1"/>
            <a:r>
              <a:rPr lang="en-US" dirty="0"/>
              <a:t>C</a:t>
            </a:r>
            <a:r>
              <a:rPr lang="en-US" dirty="0">
                <a:latin typeface="Book Antiqua" pitchFamily="18" charset="0"/>
              </a:rPr>
              <a:t>all Methods</a:t>
            </a:r>
          </a:p>
          <a:p>
            <a:pPr>
              <a:buNone/>
            </a:pPr>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Declaration contd…</a:t>
            </a:r>
          </a:p>
        </p:txBody>
      </p:sp>
      <p:sp>
        <p:nvSpPr>
          <p:cNvPr id="3" name="Content Placeholder 2"/>
          <p:cNvSpPr>
            <a:spLocks noGrp="1"/>
          </p:cNvSpPr>
          <p:nvPr>
            <p:ph idx="1"/>
          </p:nvPr>
        </p:nvSpPr>
        <p:spPr>
          <a:xfrm>
            <a:off x="179512" y="980728"/>
            <a:ext cx="8784976" cy="5256584"/>
          </a:xfrm>
        </p:spPr>
        <p:txBody>
          <a:bodyPr/>
          <a:lstStyle/>
          <a:p>
            <a:r>
              <a:rPr lang="en-US" dirty="0">
                <a:solidFill>
                  <a:srgbClr val="002060"/>
                </a:solidFill>
                <a:latin typeface="Book Antiqua" pitchFamily="18" charset="0"/>
              </a:rPr>
              <a:t>The following syntax can be used to define a method</a:t>
            </a:r>
          </a:p>
          <a:p>
            <a:pPr>
              <a:buNone/>
            </a:pPr>
            <a:r>
              <a:rPr lang="en-US" dirty="0">
                <a:solidFill>
                  <a:srgbClr val="002060"/>
                </a:solidFill>
                <a:latin typeface="Book Antiqua" pitchFamily="18" charset="0"/>
              </a:rPr>
              <a:t>		&lt;Access Specifier&gt; &lt;Return Type&gt; &lt;Method Name&gt;(Parameter List)</a:t>
            </a:r>
          </a:p>
          <a:p>
            <a:pPr>
              <a:buNone/>
            </a:pPr>
            <a:r>
              <a:rPr lang="en-US" dirty="0">
                <a:solidFill>
                  <a:srgbClr val="002060"/>
                </a:solidFill>
                <a:latin typeface="Book Antiqua" pitchFamily="18" charset="0"/>
              </a:rPr>
              <a:t>			{</a:t>
            </a:r>
          </a:p>
          <a:p>
            <a:pPr>
              <a:buNone/>
            </a:pPr>
            <a:r>
              <a:rPr lang="en-US" dirty="0">
                <a:solidFill>
                  <a:srgbClr val="002060"/>
                </a:solidFill>
                <a:latin typeface="Book Antiqua" pitchFamily="18" charset="0"/>
              </a:rPr>
              <a:t>			     Method body</a:t>
            </a:r>
          </a:p>
          <a:p>
            <a:pPr>
              <a:buNone/>
            </a:pPr>
            <a:r>
              <a:rPr lang="en-US" dirty="0">
                <a:solidFill>
                  <a:srgbClr val="002060"/>
                </a:solidFill>
                <a:latin typeface="Book Antiqua" pitchFamily="18" charset="0"/>
              </a:rPr>
              <a:t>			}</a:t>
            </a:r>
          </a:p>
        </p:txBody>
      </p:sp>
      <p:sp>
        <p:nvSpPr>
          <p:cNvPr id="4" name="Slide Number Placeholder 3"/>
          <p:cNvSpPr>
            <a:spLocks noGrp="1"/>
          </p:cNvSpPr>
          <p:nvPr>
            <p:ph type="sldNum" sz="quarter" idx="12"/>
          </p:nvPr>
        </p:nvSpPr>
        <p:spPr/>
        <p:txBody>
          <a:bodyPr/>
          <a:lstStyle/>
          <a:p>
            <a:fld id="{0CD13243-3D31-4DD5-8512-B28F7F2A6CD3}" type="slidenum">
              <a:rPr lang="en-IN" smtClean="0"/>
              <a:pPr/>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Declaration contd…</a:t>
            </a:r>
            <a:endParaRPr lang="en-IN" dirty="0"/>
          </a:p>
        </p:txBody>
      </p:sp>
      <p:sp>
        <p:nvSpPr>
          <p:cNvPr id="3" name="Content Placeholder 2"/>
          <p:cNvSpPr>
            <a:spLocks noGrp="1"/>
          </p:cNvSpPr>
          <p:nvPr>
            <p:ph idx="1"/>
          </p:nvPr>
        </p:nvSpPr>
        <p:spPr>
          <a:xfrm>
            <a:off x="179512" y="980728"/>
            <a:ext cx="8229600" cy="5112568"/>
          </a:xfrm>
        </p:spPr>
        <p:txBody>
          <a:bodyPr>
            <a:normAutofit/>
          </a:bodyPr>
          <a:lstStyle/>
          <a:p>
            <a:endParaRPr lang="en-US" dirty="0"/>
          </a:p>
          <a:p>
            <a:r>
              <a:rPr lang="en-US" dirty="0"/>
              <a:t>The building blocks of a method are</a:t>
            </a:r>
          </a:p>
          <a:p>
            <a:pPr lvl="1"/>
            <a:r>
              <a:rPr lang="en-US" dirty="0"/>
              <a:t>Access Specifier</a:t>
            </a:r>
          </a:p>
          <a:p>
            <a:pPr lvl="1"/>
            <a:r>
              <a:rPr lang="en-US" dirty="0"/>
              <a:t>Return Type</a:t>
            </a:r>
          </a:p>
          <a:p>
            <a:pPr lvl="1"/>
            <a:r>
              <a:rPr lang="en-US" dirty="0"/>
              <a:t>Method Name</a:t>
            </a:r>
          </a:p>
          <a:p>
            <a:pPr lvl="1"/>
            <a:r>
              <a:rPr lang="en-US" dirty="0"/>
              <a:t>Parameter List</a:t>
            </a:r>
          </a:p>
          <a:p>
            <a:pPr lvl="1"/>
            <a:r>
              <a:rPr lang="en-US" dirty="0"/>
              <a:t>Method body</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25</a:t>
            </a:fld>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Calling</a:t>
            </a:r>
          </a:p>
        </p:txBody>
      </p:sp>
      <p:sp>
        <p:nvSpPr>
          <p:cNvPr id="4" name="Content Placeholder 3"/>
          <p:cNvSpPr txBox="1">
            <a:spLocks noGrp="1" noChangeArrowheads="1"/>
          </p:cNvSpPr>
          <p:nvPr>
            <p:ph idx="1"/>
          </p:nvPr>
        </p:nvSpPr>
        <p:spPr bwMode="auto">
          <a:xfrm>
            <a:off x="323528" y="3429000"/>
            <a:ext cx="8346128" cy="2209800"/>
          </a:xfrm>
          <a:prstGeom prst="rect">
            <a:avLst/>
          </a:prstGeom>
          <a:solidFill>
            <a:schemeClr val="bg1"/>
          </a:solidFill>
          <a:ln w="12700">
            <a:noFill/>
            <a:miter lim="800000"/>
            <a:headEnd/>
            <a:tailEnd/>
          </a:ln>
        </p:spPr>
        <p:txBody>
          <a:bodyPr tIns="91440" bIns="91440" anchor="ctr">
            <a:normAutofit/>
          </a:bodyPr>
          <a:lstStyle/>
          <a:p>
            <a:pPr lvl="1">
              <a:lnSpc>
                <a:spcPts val="25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noProof="1">
                <a:solidFill>
                  <a:srgbClr val="002060"/>
                </a:solidFill>
                <a:latin typeface="Book Antiqua" pitchFamily="18" charset="0"/>
                <a:cs typeface="Courier New" pitchFamily="49" charset="0"/>
              </a:rPr>
              <a:t>Dice diceOne = new Dice();</a:t>
            </a:r>
          </a:p>
          <a:p>
            <a:pPr lvl="1">
              <a:lnSpc>
                <a:spcPts val="25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noProof="1">
                <a:solidFill>
                  <a:srgbClr val="002060"/>
                </a:solidFill>
                <a:latin typeface="Book Antiqua" pitchFamily="18" charset="0"/>
                <a:cs typeface="Courier New" pitchFamily="49" charset="0"/>
              </a:rPr>
              <a:t>diceOne.roll();</a:t>
            </a:r>
          </a:p>
          <a:p>
            <a:pPr lvl="1">
              <a:lnSpc>
                <a:spcPts val="25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noProof="1">
                <a:solidFill>
                  <a:srgbClr val="002060"/>
                </a:solidFill>
                <a:latin typeface="Book Antiqua" pitchFamily="18" charset="0"/>
                <a:cs typeface="Courier New" pitchFamily="49" charset="0"/>
              </a:rPr>
              <a:t>int value = diceOne.faceValue();</a:t>
            </a:r>
          </a:p>
        </p:txBody>
      </p:sp>
      <p:sp>
        <p:nvSpPr>
          <p:cNvPr id="5" name="Rectangle 4"/>
          <p:cNvSpPr/>
          <p:nvPr/>
        </p:nvSpPr>
        <p:spPr>
          <a:xfrm>
            <a:off x="251520" y="1124744"/>
            <a:ext cx="8305800" cy="1905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buBlip>
                <a:blip r:embed="rId2"/>
              </a:buBlip>
            </a:pPr>
            <a:r>
              <a:rPr lang="en-US" sz="2800" dirty="0">
                <a:solidFill>
                  <a:srgbClr val="002060"/>
                </a:solidFill>
                <a:latin typeface="Book Antiqua" pitchFamily="18" charset="0"/>
              </a:rPr>
              <a:t>Method  can be called by using the name of the </a:t>
            </a:r>
          </a:p>
          <a:p>
            <a:r>
              <a:rPr lang="en-US" sz="2800" dirty="0">
                <a:solidFill>
                  <a:srgbClr val="002060"/>
                </a:solidFill>
                <a:latin typeface="Book Antiqua" pitchFamily="18" charset="0"/>
              </a:rPr>
              <a:t>   method</a:t>
            </a:r>
          </a:p>
          <a:p>
            <a:pPr>
              <a:buBlip>
                <a:blip r:embed="rId2"/>
              </a:buBlip>
            </a:pPr>
            <a:r>
              <a:rPr lang="en-US" sz="2800" dirty="0">
                <a:solidFill>
                  <a:srgbClr val="002060"/>
                </a:solidFill>
                <a:latin typeface="Book Antiqua" pitchFamily="18" charset="0"/>
              </a:rPr>
              <a:t>The method name is followed by parentheses</a:t>
            </a:r>
          </a:p>
          <a:p>
            <a:pPr lvl="1"/>
            <a:r>
              <a:rPr lang="en-US" sz="2400" dirty="0">
                <a:solidFill>
                  <a:srgbClr val="002060"/>
                </a:solidFill>
                <a:latin typeface="Book Antiqua" pitchFamily="18" charset="0"/>
              </a:rPr>
              <a:t>MethodName();</a:t>
            </a:r>
          </a:p>
          <a:p>
            <a:pPr lvl="1"/>
            <a:r>
              <a:rPr lang="en-US" sz="2400" dirty="0">
                <a:solidFill>
                  <a:srgbClr val="002060"/>
                </a:solidFill>
                <a:latin typeface="Book Antiqua" pitchFamily="18" charset="0"/>
              </a:rPr>
              <a:t>MethodName(value1,value2);</a:t>
            </a:r>
          </a:p>
        </p:txBody>
      </p:sp>
      <p:sp>
        <p:nvSpPr>
          <p:cNvPr id="6" name="Slide Number Placeholder 5"/>
          <p:cNvSpPr>
            <a:spLocks noGrp="1"/>
          </p:cNvSpPr>
          <p:nvPr>
            <p:ph type="sldNum" sz="quarter" idx="12"/>
          </p:nvPr>
        </p:nvSpPr>
        <p:spPr/>
        <p:txBody>
          <a:bodyPr/>
          <a:lstStyle/>
          <a:p>
            <a:fld id="{0CD13243-3D31-4DD5-8512-B28F7F2A6CD3}" type="slidenum">
              <a:rPr lang="en-IN" smtClean="0"/>
              <a:pPr/>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Methods contd…</a:t>
            </a:r>
          </a:p>
        </p:txBody>
      </p:sp>
      <p:sp>
        <p:nvSpPr>
          <p:cNvPr id="3" name="Content Placeholder 2"/>
          <p:cNvSpPr>
            <a:spLocks noGrp="1"/>
          </p:cNvSpPr>
          <p:nvPr>
            <p:ph idx="1"/>
          </p:nvPr>
        </p:nvSpPr>
        <p:spPr>
          <a:xfrm>
            <a:off x="179512" y="980728"/>
            <a:ext cx="8640960" cy="5112568"/>
          </a:xfrm>
        </p:spPr>
        <p:txBody>
          <a:bodyPr>
            <a:normAutofit fontScale="70000" lnSpcReduction="20000"/>
          </a:bodyPr>
          <a:lstStyle/>
          <a:p>
            <a:pPr>
              <a:buNone/>
            </a:pPr>
            <a:r>
              <a:rPr lang="en-US" sz="2000" dirty="0">
                <a:latin typeface="Book Antiqua" pitchFamily="18" charset="0"/>
              </a:rPr>
              <a:t>			</a:t>
            </a:r>
            <a:r>
              <a:rPr lang="en-US" sz="2600" dirty="0">
                <a:latin typeface="Book Antiqua" pitchFamily="18" charset="0"/>
              </a:rPr>
              <a:t>Class Calculator</a:t>
            </a:r>
          </a:p>
          <a:p>
            <a:pPr>
              <a:buNone/>
            </a:pPr>
            <a:r>
              <a:rPr lang="en-US" sz="2600" dirty="0">
                <a:latin typeface="Book Antiqua" pitchFamily="18" charset="0"/>
              </a:rPr>
              <a:t>			 {</a:t>
            </a:r>
          </a:p>
          <a:p>
            <a:pPr>
              <a:buNone/>
            </a:pPr>
            <a:r>
              <a:rPr lang="en-US" sz="2600" dirty="0">
                <a:latin typeface="Book Antiqua" pitchFamily="18" charset="0"/>
              </a:rPr>
              <a:t>			  public int Addnumber(int n1,int n2)</a:t>
            </a:r>
          </a:p>
          <a:p>
            <a:pPr>
              <a:buNone/>
            </a:pPr>
            <a:r>
              <a:rPr lang="en-US" sz="2600" dirty="0">
                <a:latin typeface="Book Antiqua" pitchFamily="18" charset="0"/>
              </a:rPr>
              <a:t>				{</a:t>
            </a:r>
          </a:p>
          <a:p>
            <a:pPr>
              <a:buNone/>
            </a:pPr>
            <a:r>
              <a:rPr lang="en-US" sz="2600" dirty="0">
                <a:latin typeface="Book Antiqua" pitchFamily="18" charset="0"/>
              </a:rPr>
              <a:t>				    int result;</a:t>
            </a:r>
          </a:p>
          <a:p>
            <a:pPr>
              <a:buNone/>
            </a:pPr>
            <a:r>
              <a:rPr lang="en-US" sz="2600" dirty="0">
                <a:latin typeface="Book Antiqua" pitchFamily="18" charset="0"/>
              </a:rPr>
              <a:t>				   result=n1+n2;</a:t>
            </a:r>
          </a:p>
          <a:p>
            <a:pPr>
              <a:buNone/>
            </a:pPr>
            <a:r>
              <a:rPr lang="en-US" sz="2600" dirty="0">
                <a:latin typeface="Book Antiqua" pitchFamily="18" charset="0"/>
              </a:rPr>
              <a:t>				   return result;</a:t>
            </a:r>
          </a:p>
          <a:p>
            <a:pPr>
              <a:buNone/>
            </a:pPr>
            <a:r>
              <a:rPr lang="en-US" sz="2600" dirty="0">
                <a:latin typeface="Book Antiqua" pitchFamily="18" charset="0"/>
              </a:rPr>
              <a:t>				}</a:t>
            </a:r>
          </a:p>
          <a:p>
            <a:pPr>
              <a:buNone/>
            </a:pPr>
            <a:r>
              <a:rPr lang="en-US" sz="2600" dirty="0">
                <a:latin typeface="Book Antiqua" pitchFamily="18" charset="0"/>
              </a:rPr>
              <a:t>			static void Main()</a:t>
            </a:r>
          </a:p>
          <a:p>
            <a:pPr>
              <a:buNone/>
            </a:pPr>
            <a:r>
              <a:rPr lang="en-US" sz="2600" dirty="0">
                <a:latin typeface="Book Antiqua" pitchFamily="18" charset="0"/>
              </a:rPr>
              <a:t>				{</a:t>
            </a:r>
          </a:p>
          <a:p>
            <a:pPr>
              <a:buNone/>
            </a:pPr>
            <a:r>
              <a:rPr lang="en-US" sz="2600" dirty="0">
                <a:latin typeface="Book Antiqua" pitchFamily="18" charset="0"/>
              </a:rPr>
              <a:t>			Calculator calc=new Calculator();</a:t>
            </a:r>
          </a:p>
          <a:p>
            <a:pPr>
              <a:buNone/>
            </a:pPr>
            <a:r>
              <a:rPr lang="en-US" sz="2600" dirty="0">
                <a:latin typeface="Book Antiqua" pitchFamily="18" charset="0"/>
              </a:rPr>
              <a:t>			int value=calc. Addnumber(3,5);</a:t>
            </a:r>
          </a:p>
          <a:p>
            <a:pPr>
              <a:buNone/>
            </a:pPr>
            <a:r>
              <a:rPr lang="en-US" sz="2600" dirty="0">
                <a:latin typeface="Book Antiqua" pitchFamily="18" charset="0"/>
              </a:rPr>
              <a:t>			Console.WriteLine(“The result is {0}”,value);</a:t>
            </a:r>
          </a:p>
          <a:p>
            <a:pPr>
              <a:buNone/>
            </a:pPr>
            <a:r>
              <a:rPr lang="en-US" sz="2600" dirty="0">
                <a:latin typeface="Book Antiqua" pitchFamily="18" charset="0"/>
              </a:rPr>
              <a:t>			Console. Read();</a:t>
            </a:r>
          </a:p>
          <a:p>
            <a:pPr>
              <a:buNone/>
            </a:pPr>
            <a:r>
              <a:rPr lang="en-US" sz="2600" dirty="0">
                <a:latin typeface="Book Antiqua" pitchFamily="18" charset="0"/>
              </a:rPr>
              <a:t>				}</a:t>
            </a:r>
          </a:p>
          <a:p>
            <a:pPr>
              <a:buNone/>
            </a:pPr>
            <a:r>
              <a:rPr lang="en-US" sz="2600" dirty="0">
                <a:latin typeface="Book Antiqua" pitchFamily="18" charset="0"/>
              </a:rPr>
              <a:t>				}</a:t>
            </a:r>
          </a:p>
          <a:p>
            <a:pPr>
              <a:buNone/>
            </a:pPr>
            <a:r>
              <a:rPr lang="en-US" sz="2600" dirty="0">
                <a:latin typeface="Book Antiqua" pitchFamily="18" charset="0"/>
              </a:rPr>
              <a:t>			</a:t>
            </a:r>
          </a:p>
        </p:txBody>
      </p:sp>
      <p:sp>
        <p:nvSpPr>
          <p:cNvPr id="4" name="Slide Number Placeholder 3"/>
          <p:cNvSpPr>
            <a:spLocks noGrp="1"/>
          </p:cNvSpPr>
          <p:nvPr>
            <p:ph type="sldNum" sz="quarter" idx="12"/>
          </p:nvPr>
        </p:nvSpPr>
        <p:spPr/>
        <p:txBody>
          <a:bodyPr/>
          <a:lstStyle/>
          <a:p>
            <a:fld id="{0CD13243-3D31-4DD5-8512-B28F7F2A6CD3}" type="slidenum">
              <a:rPr lang="en-IN" smtClean="0"/>
              <a:pPr/>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Methods contd…</a:t>
            </a:r>
          </a:p>
        </p:txBody>
      </p:sp>
      <p:sp>
        <p:nvSpPr>
          <p:cNvPr id="3" name="Content Placeholder 2"/>
          <p:cNvSpPr>
            <a:spLocks noGrp="1"/>
          </p:cNvSpPr>
          <p:nvPr>
            <p:ph idx="1"/>
          </p:nvPr>
        </p:nvSpPr>
        <p:spPr/>
        <p:txBody>
          <a:bodyPr>
            <a:normAutofit/>
          </a:bodyPr>
          <a:lstStyle/>
          <a:p>
            <a:pPr>
              <a:buNone/>
            </a:pPr>
            <a:r>
              <a:rPr lang="en-US" sz="2000" dirty="0">
                <a:latin typeface="Book Antiqua" pitchFamily="18" charset="0"/>
              </a:rPr>
              <a:t>			</a:t>
            </a:r>
          </a:p>
        </p:txBody>
      </p:sp>
      <p:pic>
        <p:nvPicPr>
          <p:cNvPr id="4" name="Picture 3" descr="Method Calling.PNG"/>
          <p:cNvPicPr>
            <a:picLocks noChangeAspect="1"/>
          </p:cNvPicPr>
          <p:nvPr/>
        </p:nvPicPr>
        <p:blipFill>
          <a:blip r:embed="rId3" cstate="print"/>
          <a:stretch>
            <a:fillRect/>
          </a:stretch>
        </p:blipFill>
        <p:spPr>
          <a:xfrm>
            <a:off x="467544" y="1196752"/>
            <a:ext cx="7848600" cy="4564499"/>
          </a:xfrm>
          <a:prstGeom prst="rect">
            <a:avLst/>
          </a:prstGeom>
        </p:spPr>
      </p:pic>
      <p:sp>
        <p:nvSpPr>
          <p:cNvPr id="5" name="Slide Number Placeholder 4"/>
          <p:cNvSpPr>
            <a:spLocks noGrp="1"/>
          </p:cNvSpPr>
          <p:nvPr>
            <p:ph type="sldNum" sz="quarter" idx="12"/>
          </p:nvPr>
        </p:nvSpPr>
        <p:spPr/>
        <p:txBody>
          <a:bodyPr/>
          <a:lstStyle/>
          <a:p>
            <a:fld id="{0CD13243-3D31-4DD5-8512-B28F7F2A6CD3}" type="slidenum">
              <a:rPr lang="en-IN" smtClean="0"/>
              <a:pPr/>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374650" y="2667000"/>
            <a:ext cx="8394700" cy="1524000"/>
            <a:chOff x="1647824" y="2841625"/>
            <a:chExt cx="8392543" cy="1524000"/>
          </a:xfrm>
        </p:grpSpPr>
        <p:sp>
          <p:nvSpPr>
            <p:cNvPr id="21" name="Rectangle 20"/>
            <p:cNvSpPr/>
            <p:nvPr/>
          </p:nvSpPr>
          <p:spPr bwMode="auto">
            <a:xfrm>
              <a:off x="1647824" y="2841625"/>
              <a:ext cx="8392543" cy="1524000"/>
            </a:xfrm>
            <a:prstGeom prst="rect">
              <a:avLst/>
            </a:prstGeom>
            <a:solidFill>
              <a:srgbClr val="4F81BD"/>
            </a:solidFill>
            <a:ln w="25400" cap="flat" cmpd="sng" algn="ctr">
              <a:solidFill>
                <a:srgbClr val="4F81BD">
                  <a:shade val="50000"/>
                </a:srgbClr>
              </a:solidFill>
              <a:prstDash val="solid"/>
            </a:ln>
            <a:effectLst/>
          </p:spPr>
          <p:txBody>
            <a:bodyPr anchor="ctr"/>
            <a:lstStyle/>
            <a:p>
              <a:pPr fontAlgn="auto">
                <a:spcBef>
                  <a:spcPts val="0"/>
                </a:spcBef>
                <a:spcAft>
                  <a:spcPts val="0"/>
                </a:spcAft>
                <a:defRPr/>
              </a:pPr>
              <a:r>
                <a:rPr lang="en-US" sz="3600" b="0" kern="0" dirty="0">
                  <a:solidFill>
                    <a:sysClr val="window" lastClr="FFFFFF"/>
                  </a:solidFill>
                  <a:latin typeface="Calibri"/>
                  <a:cs typeface="+mn-cs"/>
                </a:rPr>
                <a:t>            O      Observe the image again</a:t>
              </a:r>
            </a:p>
          </p:txBody>
        </p:sp>
        <p:pic>
          <p:nvPicPr>
            <p:cNvPr id="22" name="Picture 8" descr="observe.jpg"/>
            <p:cNvPicPr>
              <a:picLocks noChangeAspect="1"/>
            </p:cNvPicPr>
            <p:nvPr/>
          </p:nvPicPr>
          <p:blipFill>
            <a:blip r:embed="rId3" cstate="print"/>
            <a:srcRect l="11951" t="15396" r="12579" b="17519"/>
            <a:stretch>
              <a:fillRect/>
            </a:stretch>
          </p:blipFill>
          <p:spPr bwMode="auto">
            <a:xfrm>
              <a:off x="1750985" y="2916238"/>
              <a:ext cx="1552176" cy="1381125"/>
            </a:xfrm>
            <a:prstGeom prst="rect">
              <a:avLst/>
            </a:prstGeom>
            <a:noFill/>
            <a:ln w="9525">
              <a:solidFill>
                <a:schemeClr val="tx2">
                  <a:lumMod val="50000"/>
                </a:schemeClr>
              </a:solidFill>
              <a:miter lim="800000"/>
              <a:headEnd/>
              <a:tailEnd/>
            </a:ln>
          </p:spPr>
        </p:pic>
      </p:grpSp>
      <p:grpSp>
        <p:nvGrpSpPr>
          <p:cNvPr id="3" name="Group 24"/>
          <p:cNvGrpSpPr>
            <a:grpSpLocks/>
          </p:cNvGrpSpPr>
          <p:nvPr/>
        </p:nvGrpSpPr>
        <p:grpSpPr bwMode="auto">
          <a:xfrm>
            <a:off x="381000" y="2667000"/>
            <a:ext cx="8397875" cy="1524000"/>
            <a:chOff x="1647823" y="2841625"/>
            <a:chExt cx="8398197" cy="1524000"/>
          </a:xfrm>
        </p:grpSpPr>
        <p:sp>
          <p:nvSpPr>
            <p:cNvPr id="16" name="Rectangle 15"/>
            <p:cNvSpPr/>
            <p:nvPr/>
          </p:nvSpPr>
          <p:spPr bwMode="auto">
            <a:xfrm>
              <a:off x="1647823" y="2841625"/>
              <a:ext cx="8398197" cy="1524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l" fontAlgn="auto">
                <a:spcBef>
                  <a:spcPts val="0"/>
                </a:spcBef>
                <a:spcAft>
                  <a:spcPts val="0"/>
                </a:spcAft>
                <a:defRPr/>
              </a:pPr>
              <a:r>
                <a:rPr lang="en-US" sz="3600" b="0" kern="0" dirty="0">
                  <a:solidFill>
                    <a:sysClr val="window" lastClr="FFFFFF"/>
                  </a:solidFill>
                  <a:latin typeface="Calibri"/>
                </a:rPr>
                <a:t>                  Tell every thing you have seen?</a:t>
              </a:r>
            </a:p>
          </p:txBody>
        </p:sp>
        <p:pic>
          <p:nvPicPr>
            <p:cNvPr id="17" name="Picture 8" descr="observe.jpg"/>
            <p:cNvPicPr>
              <a:picLocks noChangeAspect="1"/>
            </p:cNvPicPr>
            <p:nvPr/>
          </p:nvPicPr>
          <p:blipFill>
            <a:blip r:embed="rId3" cstate="print"/>
            <a:srcRect l="11951" t="15396" r="12579" b="17519"/>
            <a:stretch>
              <a:fillRect/>
            </a:stretch>
          </p:blipFill>
          <p:spPr bwMode="auto">
            <a:xfrm>
              <a:off x="1751014" y="2916238"/>
              <a:ext cx="1552635" cy="138112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pic>
      </p:grpSp>
      <p:sp>
        <p:nvSpPr>
          <p:cNvPr id="18" name="TextBox 17"/>
          <p:cNvSpPr txBox="1"/>
          <p:nvPr/>
        </p:nvSpPr>
        <p:spPr>
          <a:xfrm>
            <a:off x="1725613" y="4278313"/>
            <a:ext cx="6008687" cy="523875"/>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sz="2800" b="0" dirty="0"/>
              <a:t>Different Sizes, Different Colors</a:t>
            </a:r>
          </a:p>
        </p:txBody>
      </p:sp>
      <p:sp>
        <p:nvSpPr>
          <p:cNvPr id="12" name="TextBox 11"/>
          <p:cNvSpPr txBox="1"/>
          <p:nvPr/>
        </p:nvSpPr>
        <p:spPr>
          <a:xfrm>
            <a:off x="1738313" y="4894263"/>
            <a:ext cx="6011862" cy="13858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l">
              <a:defRPr/>
            </a:pPr>
            <a:r>
              <a:rPr lang="en-US" sz="2800" b="0" dirty="0"/>
              <a:t>2 Triangles, 2 Circles,</a:t>
            </a:r>
          </a:p>
          <a:p>
            <a:pPr algn="l">
              <a:defRPr/>
            </a:pPr>
            <a:r>
              <a:rPr lang="en-US" sz="2800" b="0" dirty="0"/>
              <a:t>2 Rectangles, 3 Squares and </a:t>
            </a:r>
          </a:p>
          <a:p>
            <a:pPr algn="l">
              <a:defRPr/>
            </a:pPr>
            <a:r>
              <a:rPr lang="en-US" sz="2800" b="0" dirty="0"/>
              <a:t>2 Pentagons </a:t>
            </a:r>
          </a:p>
        </p:txBody>
      </p:sp>
      <p:grpSp>
        <p:nvGrpSpPr>
          <p:cNvPr id="4" name="Group 31"/>
          <p:cNvGrpSpPr>
            <a:grpSpLocks/>
          </p:cNvGrpSpPr>
          <p:nvPr/>
        </p:nvGrpSpPr>
        <p:grpSpPr bwMode="auto">
          <a:xfrm>
            <a:off x="228600" y="1295400"/>
            <a:ext cx="8604250" cy="5157936"/>
            <a:chOff x="284813" y="1424066"/>
            <a:chExt cx="8604354" cy="4886793"/>
          </a:xfrm>
        </p:grpSpPr>
        <p:sp>
          <p:nvSpPr>
            <p:cNvPr id="33" name="Rectangle 32"/>
            <p:cNvSpPr/>
            <p:nvPr/>
          </p:nvSpPr>
          <p:spPr>
            <a:xfrm>
              <a:off x="284813" y="1424066"/>
              <a:ext cx="8604354" cy="48867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4" name="Oval 33"/>
            <p:cNvSpPr/>
            <p:nvPr/>
          </p:nvSpPr>
          <p:spPr>
            <a:xfrm>
              <a:off x="480077" y="3897628"/>
              <a:ext cx="1123964" cy="1124058"/>
            </a:xfrm>
            <a:prstGeom prst="ellipse">
              <a:avLst/>
            </a:prstGeom>
          </p:spPr>
          <p:style>
            <a:lnRef idx="1">
              <a:schemeClr val="accent3"/>
            </a:lnRef>
            <a:fillRef idx="3">
              <a:schemeClr val="accent3"/>
            </a:fillRef>
            <a:effectRef idx="2">
              <a:schemeClr val="accent3"/>
            </a:effectRef>
            <a:fontRef idx="minor">
              <a:schemeClr val="lt1"/>
            </a:fontRef>
          </p:style>
          <p:txBody>
            <a:bodyPr anchor="ctr"/>
            <a:lstStyle/>
            <a:p>
              <a:pPr>
                <a:defRPr/>
              </a:pPr>
              <a:endParaRPr lang="en-US" dirty="0"/>
            </a:p>
          </p:txBody>
        </p:sp>
        <p:sp>
          <p:nvSpPr>
            <p:cNvPr id="35" name="Isosceles Triangle 34"/>
            <p:cNvSpPr/>
            <p:nvPr/>
          </p:nvSpPr>
          <p:spPr>
            <a:xfrm>
              <a:off x="599142" y="5321751"/>
              <a:ext cx="974737" cy="839868"/>
            </a:xfrm>
            <a:prstGeom prst="triangle">
              <a:avLst/>
            </a:prstGeom>
          </p:spPr>
          <p:style>
            <a:lnRef idx="1">
              <a:schemeClr val="accent4"/>
            </a:lnRef>
            <a:fillRef idx="3">
              <a:schemeClr val="accent4"/>
            </a:fillRef>
            <a:effectRef idx="2">
              <a:schemeClr val="accent4"/>
            </a:effectRef>
            <a:fontRef idx="minor">
              <a:schemeClr val="lt1"/>
            </a:fontRef>
          </p:style>
          <p:txBody>
            <a:bodyPr anchor="ctr"/>
            <a:lstStyle/>
            <a:p>
              <a:pPr>
                <a:defRPr/>
              </a:pPr>
              <a:endParaRPr lang="en-US" dirty="0"/>
            </a:p>
          </p:txBody>
        </p:sp>
        <p:sp>
          <p:nvSpPr>
            <p:cNvPr id="36" name="Rectangle 35"/>
            <p:cNvSpPr/>
            <p:nvPr/>
          </p:nvSpPr>
          <p:spPr>
            <a:xfrm>
              <a:off x="1732630" y="3024419"/>
              <a:ext cx="1568469" cy="850981"/>
            </a:xfrm>
            <a:prstGeom prst="rect">
              <a:avLst/>
            </a:prstGeom>
            <a:solidFill>
              <a:srgbClr val="FF00FF"/>
            </a:solidFill>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37" name="Rectangle 36"/>
            <p:cNvSpPr/>
            <p:nvPr/>
          </p:nvSpPr>
          <p:spPr>
            <a:xfrm>
              <a:off x="6609489" y="3176834"/>
              <a:ext cx="1143014" cy="1066902"/>
            </a:xfrm>
            <a:prstGeom prst="rect">
              <a:avLst/>
            </a:prstGeom>
            <a:solidFill>
              <a:schemeClr val="accent2">
                <a:lumMod val="40000"/>
                <a:lumOff val="60000"/>
              </a:schemeClr>
            </a:solidFill>
          </p:spPr>
          <p:style>
            <a:lnRef idx="1">
              <a:schemeClr val="accent2"/>
            </a:lnRef>
            <a:fillRef idx="3">
              <a:schemeClr val="accent2"/>
            </a:fillRef>
            <a:effectRef idx="2">
              <a:schemeClr val="accent2"/>
            </a:effectRef>
            <a:fontRef idx="minor">
              <a:schemeClr val="lt1"/>
            </a:fontRef>
          </p:style>
          <p:txBody>
            <a:bodyPr anchor="ctr"/>
            <a:lstStyle/>
            <a:p>
              <a:pPr>
                <a:defRPr/>
              </a:pPr>
              <a:endParaRPr lang="en-US" dirty="0"/>
            </a:p>
          </p:txBody>
        </p:sp>
        <p:sp>
          <p:nvSpPr>
            <p:cNvPr id="38" name="Regular Pentagon 37"/>
            <p:cNvSpPr/>
            <p:nvPr/>
          </p:nvSpPr>
          <p:spPr>
            <a:xfrm>
              <a:off x="7823941" y="1589182"/>
              <a:ext cx="995375" cy="1206616"/>
            </a:xfrm>
            <a:prstGeom prst="pentagon">
              <a:avLst/>
            </a:prstGeom>
            <a:solidFill>
              <a:srgbClr val="FFC000"/>
            </a:solidFill>
          </p:spPr>
          <p:style>
            <a:lnRef idx="1">
              <a:schemeClr val="accent6"/>
            </a:lnRef>
            <a:fillRef idx="3">
              <a:schemeClr val="accent6"/>
            </a:fillRef>
            <a:effectRef idx="2">
              <a:schemeClr val="accent6"/>
            </a:effectRef>
            <a:fontRef idx="minor">
              <a:schemeClr val="lt1"/>
            </a:fontRef>
          </p:style>
          <p:txBody>
            <a:bodyPr anchor="ctr"/>
            <a:lstStyle/>
            <a:p>
              <a:pPr>
                <a:defRPr/>
              </a:pPr>
              <a:endParaRPr lang="en-US" dirty="0"/>
            </a:p>
          </p:txBody>
        </p:sp>
        <p:sp>
          <p:nvSpPr>
            <p:cNvPr id="39" name="Oval 38"/>
            <p:cNvSpPr/>
            <p:nvPr/>
          </p:nvSpPr>
          <p:spPr>
            <a:xfrm>
              <a:off x="4247261" y="2872005"/>
              <a:ext cx="1265252" cy="1066902"/>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defRPr/>
              </a:pPr>
              <a:endParaRPr lang="en-US" dirty="0"/>
            </a:p>
          </p:txBody>
        </p:sp>
        <p:sp>
          <p:nvSpPr>
            <p:cNvPr id="40" name="Rectangle 39"/>
            <p:cNvSpPr/>
            <p:nvPr/>
          </p:nvSpPr>
          <p:spPr>
            <a:xfrm>
              <a:off x="5390275" y="1805102"/>
              <a:ext cx="1619270" cy="714443"/>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defRPr/>
              </a:pPr>
              <a:endParaRPr lang="en-US" dirty="0"/>
            </a:p>
          </p:txBody>
        </p:sp>
        <p:sp>
          <p:nvSpPr>
            <p:cNvPr id="41" name="Regular Pentagon 40"/>
            <p:cNvSpPr/>
            <p:nvPr/>
          </p:nvSpPr>
          <p:spPr>
            <a:xfrm>
              <a:off x="4323462" y="4472358"/>
              <a:ext cx="1371617" cy="1295524"/>
            </a:xfrm>
            <a:prstGeom prst="pentagon">
              <a:avLst/>
            </a:prstGeom>
            <a:solidFill>
              <a:srgbClr val="006699"/>
            </a:solidFill>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2" name="Isosceles Triangle 41"/>
            <p:cNvSpPr/>
            <p:nvPr/>
          </p:nvSpPr>
          <p:spPr>
            <a:xfrm>
              <a:off x="818219" y="1576481"/>
              <a:ext cx="1111263" cy="1135172"/>
            </a:xfrm>
            <a:prstGeom prst="triangle">
              <a:avLst/>
            </a:prstGeom>
          </p:spPr>
          <p:style>
            <a:lnRef idx="1">
              <a:schemeClr val="accent6"/>
            </a:lnRef>
            <a:fillRef idx="3">
              <a:schemeClr val="accent6"/>
            </a:fillRef>
            <a:effectRef idx="2">
              <a:schemeClr val="accent6"/>
            </a:effectRef>
            <a:fontRef idx="minor">
              <a:schemeClr val="lt1"/>
            </a:fontRef>
          </p:style>
          <p:txBody>
            <a:bodyPr anchor="ctr"/>
            <a:lstStyle/>
            <a:p>
              <a:pPr>
                <a:defRPr/>
              </a:pPr>
              <a:endParaRPr lang="en-US" dirty="0"/>
            </a:p>
          </p:txBody>
        </p:sp>
        <p:sp>
          <p:nvSpPr>
            <p:cNvPr id="43" name="Rectangle 42"/>
            <p:cNvSpPr/>
            <p:nvPr/>
          </p:nvSpPr>
          <p:spPr>
            <a:xfrm>
              <a:off x="2266037" y="4548565"/>
              <a:ext cx="990612" cy="990695"/>
            </a:xfrm>
            <a:prstGeom prst="rect">
              <a:avLst/>
            </a:prstGeom>
            <a:solidFill>
              <a:srgbClr val="FF0000"/>
            </a:solidFill>
          </p:spPr>
          <p:style>
            <a:lnRef idx="1">
              <a:schemeClr val="accent5"/>
            </a:lnRef>
            <a:fillRef idx="3">
              <a:schemeClr val="accent5"/>
            </a:fillRef>
            <a:effectRef idx="2">
              <a:schemeClr val="accent5"/>
            </a:effectRef>
            <a:fontRef idx="minor">
              <a:schemeClr val="lt1"/>
            </a:fontRef>
          </p:style>
          <p:txBody>
            <a:bodyPr anchor="ctr"/>
            <a:lstStyle/>
            <a:p>
              <a:pPr>
                <a:defRPr/>
              </a:pPr>
              <a:endParaRPr lang="en-US" dirty="0"/>
            </a:p>
          </p:txBody>
        </p:sp>
        <p:sp>
          <p:nvSpPr>
            <p:cNvPr id="44" name="Rectangle 43"/>
            <p:cNvSpPr/>
            <p:nvPr/>
          </p:nvSpPr>
          <p:spPr>
            <a:xfrm>
              <a:off x="3332850" y="1652688"/>
              <a:ext cx="955687" cy="95417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grpSp>
      <p:sp>
        <p:nvSpPr>
          <p:cNvPr id="23" name="Rectangle 22"/>
          <p:cNvSpPr/>
          <p:nvPr/>
        </p:nvSpPr>
        <p:spPr bwMode="auto">
          <a:xfrm>
            <a:off x="6705600" y="4724400"/>
            <a:ext cx="1619250" cy="714375"/>
          </a:xfrm>
          <a:prstGeom prst="rect">
            <a:avLst/>
          </a:prstGeom>
          <a:solidFill>
            <a:srgbClr val="00B050"/>
          </a:solidFill>
        </p:spPr>
        <p:style>
          <a:lnRef idx="1">
            <a:schemeClr val="accent2"/>
          </a:lnRef>
          <a:fillRef idx="3">
            <a:schemeClr val="accent2"/>
          </a:fillRef>
          <a:effectRef idx="2">
            <a:schemeClr val="accent2"/>
          </a:effectRef>
          <a:fontRef idx="minor">
            <a:schemeClr val="lt1"/>
          </a:fontRef>
        </p:style>
        <p:txBody>
          <a:bodyPr anchor="ctr"/>
          <a:lstStyle/>
          <a:p>
            <a:pPr>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477837" y="2667000"/>
            <a:ext cx="8450262" cy="1524000"/>
            <a:chOff x="1750985" y="2841625"/>
            <a:chExt cx="8448091" cy="1524000"/>
          </a:xfrm>
        </p:grpSpPr>
        <p:sp>
          <p:nvSpPr>
            <p:cNvPr id="21" name="Rectangle 20"/>
            <p:cNvSpPr/>
            <p:nvPr/>
          </p:nvSpPr>
          <p:spPr bwMode="auto">
            <a:xfrm>
              <a:off x="1806533" y="2841625"/>
              <a:ext cx="8392543" cy="1524000"/>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3600" b="0" kern="0" dirty="0">
                  <a:solidFill>
                    <a:sysClr val="window" lastClr="FFFFFF"/>
                  </a:solidFill>
                  <a:latin typeface="Calibri"/>
                  <a:cs typeface="+mn-cs"/>
                </a:rPr>
                <a:t>                 </a:t>
              </a:r>
              <a:r>
                <a:rPr lang="en-US" b="0" kern="0" dirty="0">
                  <a:solidFill>
                    <a:srgbClr val="002060"/>
                  </a:solidFill>
                  <a:latin typeface="Calibri"/>
                  <a:cs typeface="+mn-cs"/>
                </a:rPr>
                <a:t>Observe the following image</a:t>
              </a:r>
            </a:p>
          </p:txBody>
        </p:sp>
        <p:pic>
          <p:nvPicPr>
            <p:cNvPr id="22" name="Picture 8" descr="observe.jpg"/>
            <p:cNvPicPr>
              <a:picLocks noChangeAspect="1"/>
            </p:cNvPicPr>
            <p:nvPr/>
          </p:nvPicPr>
          <p:blipFill>
            <a:blip r:embed="rId3" cstate="print"/>
            <a:srcRect l="11951" t="15396" r="12579" b="17519"/>
            <a:stretch>
              <a:fillRect/>
            </a:stretch>
          </p:blipFill>
          <p:spPr bwMode="auto">
            <a:xfrm>
              <a:off x="1750985" y="2916238"/>
              <a:ext cx="1552176" cy="1381125"/>
            </a:xfrm>
            <a:prstGeom prst="rect">
              <a:avLst/>
            </a:prstGeom>
            <a:noFill/>
            <a:ln w="9525">
              <a:solidFill>
                <a:schemeClr val="tx2">
                  <a:lumMod val="50000"/>
                </a:schemeClr>
              </a:solidFill>
              <a:miter lim="800000"/>
              <a:headEnd/>
              <a:tailEnd/>
            </a:ln>
          </p:spPr>
        </p:pic>
      </p:grpSp>
      <p:grpSp>
        <p:nvGrpSpPr>
          <p:cNvPr id="3" name="Group 24"/>
          <p:cNvGrpSpPr>
            <a:grpSpLocks/>
          </p:cNvGrpSpPr>
          <p:nvPr/>
        </p:nvGrpSpPr>
        <p:grpSpPr bwMode="auto">
          <a:xfrm>
            <a:off x="533400" y="2743200"/>
            <a:ext cx="8397875" cy="1524000"/>
            <a:chOff x="1647823" y="2841625"/>
            <a:chExt cx="8398197" cy="1524000"/>
          </a:xfrm>
        </p:grpSpPr>
        <p:sp>
          <p:nvSpPr>
            <p:cNvPr id="26" name="Rectangle 25"/>
            <p:cNvSpPr/>
            <p:nvPr/>
          </p:nvSpPr>
          <p:spPr bwMode="auto">
            <a:xfrm>
              <a:off x="1647823" y="2841625"/>
              <a:ext cx="8398197" cy="1524000"/>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marL="1708150" indent="-1708150" algn="ctr" fontAlgn="auto">
                <a:spcBef>
                  <a:spcPts val="0"/>
                </a:spcBef>
                <a:spcAft>
                  <a:spcPts val="0"/>
                </a:spcAft>
                <a:defRPr/>
              </a:pPr>
              <a:r>
                <a:rPr lang="en-US" sz="3600" b="0" kern="0" dirty="0">
                  <a:solidFill>
                    <a:sysClr val="window" lastClr="FFFFFF"/>
                  </a:solidFill>
                  <a:latin typeface="Calibri"/>
                </a:rPr>
                <a:t>                </a:t>
              </a:r>
              <a:r>
                <a:rPr lang="en-US" b="0" kern="0" dirty="0">
                  <a:solidFill>
                    <a:srgbClr val="002060"/>
                  </a:solidFill>
                  <a:latin typeface="Book Antiqua" pitchFamily="18" charset="0"/>
                </a:rPr>
                <a:t>Explain what have you seen?</a:t>
              </a:r>
            </a:p>
          </p:txBody>
        </p:sp>
        <p:pic>
          <p:nvPicPr>
            <p:cNvPr id="27" name="Picture 8" descr="observe.jpg"/>
            <p:cNvPicPr>
              <a:picLocks noChangeAspect="1"/>
            </p:cNvPicPr>
            <p:nvPr/>
          </p:nvPicPr>
          <p:blipFill>
            <a:blip r:embed="rId3" cstate="print"/>
            <a:srcRect l="11951" t="15396" r="12579" b="17519"/>
            <a:stretch>
              <a:fillRect/>
            </a:stretch>
          </p:blipFill>
          <p:spPr bwMode="auto">
            <a:xfrm>
              <a:off x="1751014" y="2916238"/>
              <a:ext cx="1552635" cy="1381125"/>
            </a:xfrm>
            <a:prstGeom prst="rect">
              <a:avLst/>
            </a:prstGeom>
            <a:ln>
              <a:headEnd/>
              <a:tailEnd/>
            </a:ln>
          </p:spPr>
          <p:style>
            <a:lnRef idx="1">
              <a:schemeClr val="accent3"/>
            </a:lnRef>
            <a:fillRef idx="2">
              <a:schemeClr val="accent3"/>
            </a:fillRef>
            <a:effectRef idx="1">
              <a:schemeClr val="accent3"/>
            </a:effectRef>
            <a:fontRef idx="minor">
              <a:schemeClr val="dk1"/>
            </a:fontRef>
          </p:style>
        </p:pic>
      </p:grpSp>
      <p:grpSp>
        <p:nvGrpSpPr>
          <p:cNvPr id="4" name="Group 59"/>
          <p:cNvGrpSpPr>
            <a:grpSpLocks/>
          </p:cNvGrpSpPr>
          <p:nvPr/>
        </p:nvGrpSpPr>
        <p:grpSpPr bwMode="auto">
          <a:xfrm>
            <a:off x="381000" y="914400"/>
            <a:ext cx="8604250" cy="5038725"/>
            <a:chOff x="284813" y="1424066"/>
            <a:chExt cx="8604354" cy="4886793"/>
          </a:xfrm>
        </p:grpSpPr>
        <p:sp>
          <p:nvSpPr>
            <p:cNvPr id="61" name="Rectangle 60"/>
            <p:cNvSpPr/>
            <p:nvPr/>
          </p:nvSpPr>
          <p:spPr>
            <a:xfrm>
              <a:off x="284813" y="1424066"/>
              <a:ext cx="8604354" cy="48867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pic>
          <p:nvPicPr>
            <p:cNvPr id="16395" name="Picture 61" descr="Bag_512 copy2.png"/>
            <p:cNvPicPr>
              <a:picLocks noChangeAspect="1"/>
            </p:cNvPicPr>
            <p:nvPr/>
          </p:nvPicPr>
          <p:blipFill>
            <a:blip r:embed="rId4" cstate="print"/>
            <a:srcRect/>
            <a:stretch>
              <a:fillRect/>
            </a:stretch>
          </p:blipFill>
          <p:spPr bwMode="auto">
            <a:xfrm>
              <a:off x="3147050" y="1518790"/>
              <a:ext cx="1251527" cy="1251527"/>
            </a:xfrm>
            <a:prstGeom prst="rect">
              <a:avLst/>
            </a:prstGeom>
            <a:noFill/>
            <a:ln w="9525">
              <a:noFill/>
              <a:miter lim="800000"/>
              <a:headEnd/>
              <a:tailEnd/>
            </a:ln>
          </p:spPr>
        </p:pic>
        <p:pic>
          <p:nvPicPr>
            <p:cNvPr id="16396" name="Picture 62" descr="Bag_512 copy3.png"/>
            <p:cNvPicPr>
              <a:picLocks noChangeAspect="1"/>
            </p:cNvPicPr>
            <p:nvPr/>
          </p:nvPicPr>
          <p:blipFill>
            <a:blip r:embed="rId5" cstate="print"/>
            <a:srcRect/>
            <a:stretch>
              <a:fillRect/>
            </a:stretch>
          </p:blipFill>
          <p:spPr bwMode="auto">
            <a:xfrm>
              <a:off x="762655" y="3110152"/>
              <a:ext cx="1251527" cy="1251527"/>
            </a:xfrm>
            <a:prstGeom prst="rect">
              <a:avLst/>
            </a:prstGeom>
            <a:noFill/>
            <a:ln w="9525">
              <a:noFill/>
              <a:miter lim="800000"/>
              <a:headEnd/>
              <a:tailEnd/>
            </a:ln>
          </p:spPr>
        </p:pic>
        <p:pic>
          <p:nvPicPr>
            <p:cNvPr id="16397" name="Picture 63" descr="Book-icon.png"/>
            <p:cNvPicPr>
              <a:picLocks noChangeAspect="1"/>
            </p:cNvPicPr>
            <p:nvPr/>
          </p:nvPicPr>
          <p:blipFill>
            <a:blip r:embed="rId6" cstate="print"/>
            <a:srcRect/>
            <a:stretch>
              <a:fillRect/>
            </a:stretch>
          </p:blipFill>
          <p:spPr bwMode="auto">
            <a:xfrm>
              <a:off x="4973380" y="1564706"/>
              <a:ext cx="1058572" cy="1058572"/>
            </a:xfrm>
            <a:prstGeom prst="rect">
              <a:avLst/>
            </a:prstGeom>
            <a:noFill/>
            <a:ln w="9525">
              <a:noFill/>
              <a:miter lim="800000"/>
              <a:headEnd/>
              <a:tailEnd/>
            </a:ln>
          </p:spPr>
        </p:pic>
        <p:pic>
          <p:nvPicPr>
            <p:cNvPr id="16398" name="Picture 64" descr="Book-icon copy2.png"/>
            <p:cNvPicPr>
              <a:picLocks noChangeAspect="1"/>
            </p:cNvPicPr>
            <p:nvPr/>
          </p:nvPicPr>
          <p:blipFill>
            <a:blip r:embed="rId7" cstate="print"/>
            <a:srcRect/>
            <a:stretch>
              <a:fillRect/>
            </a:stretch>
          </p:blipFill>
          <p:spPr bwMode="auto">
            <a:xfrm>
              <a:off x="2500100" y="2838969"/>
              <a:ext cx="1058572" cy="1058572"/>
            </a:xfrm>
            <a:prstGeom prst="rect">
              <a:avLst/>
            </a:prstGeom>
            <a:noFill/>
            <a:ln w="9525">
              <a:noFill/>
              <a:miter lim="800000"/>
              <a:headEnd/>
              <a:tailEnd/>
            </a:ln>
          </p:spPr>
        </p:pic>
        <p:pic>
          <p:nvPicPr>
            <p:cNvPr id="16399" name="Picture 65" descr="Book-icon copy3.png"/>
            <p:cNvPicPr>
              <a:picLocks noChangeAspect="1"/>
            </p:cNvPicPr>
            <p:nvPr/>
          </p:nvPicPr>
          <p:blipFill>
            <a:blip r:embed="rId8" cstate="print"/>
            <a:srcRect/>
            <a:stretch>
              <a:fillRect/>
            </a:stretch>
          </p:blipFill>
          <p:spPr bwMode="auto">
            <a:xfrm>
              <a:off x="3909274" y="4098243"/>
              <a:ext cx="1058572" cy="1058572"/>
            </a:xfrm>
            <a:prstGeom prst="rect">
              <a:avLst/>
            </a:prstGeom>
            <a:noFill/>
            <a:ln w="9525">
              <a:noFill/>
              <a:miter lim="800000"/>
              <a:headEnd/>
              <a:tailEnd/>
            </a:ln>
          </p:spPr>
        </p:pic>
        <p:pic>
          <p:nvPicPr>
            <p:cNvPr id="16400" name="Picture 66" descr="FM2.png"/>
            <p:cNvPicPr>
              <a:picLocks noChangeAspect="1"/>
            </p:cNvPicPr>
            <p:nvPr/>
          </p:nvPicPr>
          <p:blipFill>
            <a:blip r:embed="rId9" cstate="print"/>
            <a:srcRect/>
            <a:stretch>
              <a:fillRect/>
            </a:stretch>
          </p:blipFill>
          <p:spPr bwMode="auto">
            <a:xfrm>
              <a:off x="426788" y="1588293"/>
              <a:ext cx="825861" cy="1149025"/>
            </a:xfrm>
            <a:prstGeom prst="rect">
              <a:avLst/>
            </a:prstGeom>
            <a:noFill/>
            <a:ln w="9525">
              <a:noFill/>
              <a:miter lim="800000"/>
              <a:headEnd/>
              <a:tailEnd/>
            </a:ln>
          </p:spPr>
        </p:pic>
        <p:pic>
          <p:nvPicPr>
            <p:cNvPr id="16401" name="Picture 67" descr="FM3.png"/>
            <p:cNvPicPr>
              <a:picLocks noChangeAspect="1"/>
            </p:cNvPicPr>
            <p:nvPr/>
          </p:nvPicPr>
          <p:blipFill>
            <a:blip r:embed="rId10" cstate="print"/>
            <a:srcRect/>
            <a:stretch>
              <a:fillRect/>
            </a:stretch>
          </p:blipFill>
          <p:spPr bwMode="auto">
            <a:xfrm>
              <a:off x="1981870" y="4634298"/>
              <a:ext cx="883313" cy="1141843"/>
            </a:xfrm>
            <a:prstGeom prst="rect">
              <a:avLst/>
            </a:prstGeom>
            <a:noFill/>
            <a:ln w="9525">
              <a:noFill/>
              <a:miter lim="800000"/>
              <a:headEnd/>
              <a:tailEnd/>
            </a:ln>
          </p:spPr>
        </p:pic>
        <p:pic>
          <p:nvPicPr>
            <p:cNvPr id="16402" name="Picture 68" descr="M1.png"/>
            <p:cNvPicPr>
              <a:picLocks noChangeAspect="1"/>
            </p:cNvPicPr>
            <p:nvPr/>
          </p:nvPicPr>
          <p:blipFill>
            <a:blip r:embed="rId11" cstate="print"/>
            <a:srcRect/>
            <a:stretch>
              <a:fillRect/>
            </a:stretch>
          </p:blipFill>
          <p:spPr bwMode="auto">
            <a:xfrm>
              <a:off x="4572701" y="2805323"/>
              <a:ext cx="847406" cy="1163387"/>
            </a:xfrm>
            <a:prstGeom prst="rect">
              <a:avLst/>
            </a:prstGeom>
            <a:noFill/>
            <a:ln w="9525">
              <a:noFill/>
              <a:miter lim="800000"/>
              <a:headEnd/>
              <a:tailEnd/>
            </a:ln>
          </p:spPr>
        </p:pic>
        <p:pic>
          <p:nvPicPr>
            <p:cNvPr id="16403" name="Picture 69" descr="m3.png"/>
            <p:cNvPicPr>
              <a:picLocks noChangeAspect="1"/>
            </p:cNvPicPr>
            <p:nvPr/>
          </p:nvPicPr>
          <p:blipFill>
            <a:blip r:embed="rId12" cstate="print"/>
            <a:srcRect/>
            <a:stretch>
              <a:fillRect/>
            </a:stretch>
          </p:blipFill>
          <p:spPr bwMode="auto">
            <a:xfrm>
              <a:off x="6662991" y="2975801"/>
              <a:ext cx="825861" cy="1091573"/>
            </a:xfrm>
            <a:prstGeom prst="rect">
              <a:avLst/>
            </a:prstGeom>
            <a:noFill/>
            <a:ln w="9525">
              <a:noFill/>
              <a:miter lim="800000"/>
              <a:headEnd/>
              <a:tailEnd/>
            </a:ln>
          </p:spPr>
        </p:pic>
        <p:pic>
          <p:nvPicPr>
            <p:cNvPr id="16404" name="Picture 70" descr="Bag_512.png"/>
            <p:cNvPicPr>
              <a:picLocks noChangeAspect="1"/>
            </p:cNvPicPr>
            <p:nvPr/>
          </p:nvPicPr>
          <p:blipFill>
            <a:blip r:embed="rId13" cstate="print"/>
            <a:srcRect/>
            <a:stretch>
              <a:fillRect/>
            </a:stretch>
          </p:blipFill>
          <p:spPr bwMode="auto">
            <a:xfrm>
              <a:off x="7239733" y="1586007"/>
              <a:ext cx="1251527" cy="1251527"/>
            </a:xfrm>
            <a:prstGeom prst="rect">
              <a:avLst/>
            </a:prstGeom>
            <a:noFill/>
            <a:ln w="9525">
              <a:noFill/>
              <a:miter lim="800000"/>
              <a:headEnd/>
              <a:tailEnd/>
            </a:ln>
          </p:spPr>
        </p:pic>
      </p:grpSp>
      <p:sp>
        <p:nvSpPr>
          <p:cNvPr id="82" name="TextBox 81"/>
          <p:cNvSpPr txBox="1"/>
          <p:nvPr/>
        </p:nvSpPr>
        <p:spPr>
          <a:xfrm>
            <a:off x="5715000" y="4648200"/>
            <a:ext cx="2082800" cy="36933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a:defRPr/>
            </a:pPr>
            <a:r>
              <a:rPr lang="en-US" b="0" dirty="0">
                <a:solidFill>
                  <a:srgbClr val="002060"/>
                </a:solidFill>
                <a:latin typeface="Book Antiqua" pitchFamily="18" charset="0"/>
              </a:rPr>
              <a:t>People</a:t>
            </a:r>
          </a:p>
        </p:txBody>
      </p:sp>
      <p:sp>
        <p:nvSpPr>
          <p:cNvPr id="83" name="TextBox 82"/>
          <p:cNvSpPr txBox="1"/>
          <p:nvPr/>
        </p:nvSpPr>
        <p:spPr>
          <a:xfrm>
            <a:off x="5715000" y="5334000"/>
            <a:ext cx="2084387" cy="36933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a:defRPr/>
            </a:pPr>
            <a:r>
              <a:rPr lang="en-US" b="0" dirty="0">
                <a:solidFill>
                  <a:srgbClr val="002060"/>
                </a:solidFill>
                <a:latin typeface="Book Antiqua" pitchFamily="18" charset="0"/>
              </a:rPr>
              <a:t>Things</a:t>
            </a:r>
          </a:p>
        </p:txBody>
      </p:sp>
      <p:sp>
        <p:nvSpPr>
          <p:cNvPr id="37" name="Title 1"/>
          <p:cNvSpPr>
            <a:spLocks noGrp="1"/>
          </p:cNvSpPr>
          <p:nvPr>
            <p:ph type="title"/>
          </p:nvPr>
        </p:nvSpPr>
        <p:spPr>
          <a:xfrm>
            <a:off x="0" y="0"/>
            <a:ext cx="6355080" cy="617216"/>
          </a:xfrm>
        </p:spPr>
        <p:txBody>
          <a:bodyPr/>
          <a:lstStyle/>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sp>
        <p:nvSpPr>
          <p:cNvPr id="3" name="Content Placeholder 2"/>
          <p:cNvSpPr>
            <a:spLocks noGrp="1"/>
          </p:cNvSpPr>
          <p:nvPr>
            <p:ph idx="1"/>
          </p:nvPr>
        </p:nvSpPr>
        <p:spPr/>
        <p:txBody>
          <a:bodyPr>
            <a:noAutofit/>
          </a:bodyPr>
          <a:lstStyle/>
          <a:p>
            <a:pPr marL="228600">
              <a:lnSpc>
                <a:spcPct val="150000"/>
              </a:lnSpc>
              <a:buNone/>
              <a:tabLst>
                <a:tab pos="521528" algn="l"/>
              </a:tabLst>
            </a:pPr>
            <a:endParaRPr lang="en-US" sz="1600" spc="-35" dirty="0">
              <a:solidFill>
                <a:srgbClr val="0000FF"/>
              </a:solidFill>
              <a:latin typeface="Book Antiqua" pitchFamily="18" charset="0"/>
            </a:endParaRPr>
          </a:p>
        </p:txBody>
      </p:sp>
      <p:sp>
        <p:nvSpPr>
          <p:cNvPr id="4" name="Content Placeholder 3"/>
          <p:cNvSpPr>
            <a:spLocks noGrp="1"/>
          </p:cNvSpPr>
          <p:nvPr>
            <p:ph idx="4294967295"/>
          </p:nvPr>
        </p:nvSpPr>
        <p:spPr>
          <a:xfrm>
            <a:off x="2971800" y="6400800"/>
            <a:ext cx="6172200" cy="457200"/>
          </a:xfrm>
        </p:spPr>
        <p:txBody>
          <a:bodyPr>
            <a:normAutofit fontScale="92500" lnSpcReduction="10000"/>
          </a:bodyPr>
          <a:lstStyle/>
          <a:p>
            <a:endParaRPr lang="en-US" dirty="0">
              <a:latin typeface="Book Antiqua" pitchFamily="18" charset="0"/>
            </a:endParaRPr>
          </a:p>
        </p:txBody>
      </p:sp>
      <p:pic>
        <p:nvPicPr>
          <p:cNvPr id="5" name="Picture 20" descr="OO Abstractuib.jpg"/>
          <p:cNvPicPr>
            <a:picLocks noChangeAspect="1"/>
          </p:cNvPicPr>
          <p:nvPr/>
        </p:nvPicPr>
        <p:blipFill>
          <a:blip r:embed="rId3" cstate="print"/>
          <a:srcRect/>
          <a:stretch>
            <a:fillRect/>
          </a:stretch>
        </p:blipFill>
        <p:spPr bwMode="auto">
          <a:xfrm>
            <a:off x="0" y="1295400"/>
            <a:ext cx="9144000" cy="40576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0CD13243-3D31-4DD5-8512-B28F7F2A6CD3}" type="slidenum">
              <a:rPr lang="en-IN"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Abstraction</a:t>
            </a:r>
          </a:p>
        </p:txBody>
      </p:sp>
      <p:pic>
        <p:nvPicPr>
          <p:cNvPr id="4" name="Picture 4" descr="question-mark.jpg"/>
          <p:cNvPicPr>
            <a:picLocks noGrp="1" noChangeAspect="1"/>
          </p:cNvPicPr>
          <p:nvPr>
            <p:ph idx="1"/>
          </p:nvPr>
        </p:nvPicPr>
        <p:blipFill>
          <a:blip r:embed="rId2" cstate="print"/>
          <a:srcRect/>
          <a:stretch>
            <a:fillRect/>
          </a:stretch>
        </p:blipFill>
        <p:spPr bwMode="auto">
          <a:xfrm>
            <a:off x="2915816" y="1292762"/>
            <a:ext cx="3839344" cy="51191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CD13243-3D31-4DD5-8512-B28F7F2A6CD3}" type="slidenum">
              <a:rPr lang="en-IN" smtClean="0"/>
              <a:pPr/>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pic>
        <p:nvPicPr>
          <p:cNvPr id="1027" name="Picture 3" descr="C:\Users\TrendzIT\Desktop\images.jpg"/>
          <p:cNvPicPr>
            <a:picLocks noGrp="1" noChangeAspect="1" noChangeArrowheads="1"/>
          </p:cNvPicPr>
          <p:nvPr>
            <p:ph idx="1"/>
          </p:nvPr>
        </p:nvPicPr>
        <p:blipFill>
          <a:blip r:embed="rId2" cstate="print"/>
          <a:srcRect/>
          <a:stretch>
            <a:fillRect/>
          </a:stretch>
        </p:blipFill>
        <p:spPr bwMode="auto">
          <a:xfrm>
            <a:off x="2123728" y="3861048"/>
            <a:ext cx="4724399" cy="2690677"/>
          </a:xfrm>
          <a:prstGeom prst="rect">
            <a:avLst/>
          </a:prstGeom>
          <a:noFill/>
        </p:spPr>
      </p:pic>
      <p:pic>
        <p:nvPicPr>
          <p:cNvPr id="6" name="Content Placeholder 15" descr="wagon r.jpg"/>
          <p:cNvPicPr>
            <a:picLocks noChangeAspect="1"/>
          </p:cNvPicPr>
          <p:nvPr/>
        </p:nvPicPr>
        <p:blipFill>
          <a:blip r:embed="rId3" cstate="print"/>
          <a:srcRect l="17545" t="9094" r="18565" b="1527"/>
          <a:stretch>
            <a:fillRect/>
          </a:stretch>
        </p:blipFill>
        <p:spPr bwMode="auto">
          <a:xfrm>
            <a:off x="0" y="1268760"/>
            <a:ext cx="3042761" cy="2209800"/>
          </a:xfrm>
          <a:prstGeom prst="rect">
            <a:avLst/>
          </a:prstGeom>
          <a:noFill/>
          <a:ln w="9525">
            <a:noFill/>
            <a:miter lim="800000"/>
            <a:headEnd/>
            <a:tailEnd/>
          </a:ln>
        </p:spPr>
      </p:pic>
      <p:pic>
        <p:nvPicPr>
          <p:cNvPr id="1028" name="Picture 4" descr="C:\Users\TrendzIT\Desktop\images (1).jpg"/>
          <p:cNvPicPr>
            <a:picLocks noChangeAspect="1" noChangeArrowheads="1"/>
          </p:cNvPicPr>
          <p:nvPr/>
        </p:nvPicPr>
        <p:blipFill>
          <a:blip r:embed="rId4" cstate="print"/>
          <a:srcRect/>
          <a:stretch>
            <a:fillRect/>
          </a:stretch>
        </p:blipFill>
        <p:spPr bwMode="auto">
          <a:xfrm>
            <a:off x="6477000" y="1066800"/>
            <a:ext cx="1724025" cy="2647950"/>
          </a:xfrm>
          <a:prstGeom prst="rect">
            <a:avLst/>
          </a:prstGeom>
          <a:noFill/>
        </p:spPr>
      </p:pic>
      <p:sp>
        <p:nvSpPr>
          <p:cNvPr id="7" name="Slide Number Placeholder 6"/>
          <p:cNvSpPr>
            <a:spLocks noGrp="1"/>
          </p:cNvSpPr>
          <p:nvPr>
            <p:ph type="sldNum" sz="quarter" idx="12"/>
          </p:nvPr>
        </p:nvSpPr>
        <p:spPr/>
        <p:txBody>
          <a:bodyPr/>
          <a:lstStyle/>
          <a:p>
            <a:fld id="{0CD13243-3D31-4DD5-8512-B28F7F2A6CD3}" type="slidenum">
              <a:rPr lang="en-IN" smtClean="0"/>
              <a:pPr/>
              <a:t>32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0-#ppt_w/2"/>
                                          </p:val>
                                        </p:tav>
                                        <p:tav tm="100000">
                                          <p:val>
                                            <p:strVal val="#ppt_x"/>
                                          </p:val>
                                        </p:tav>
                                      </p:tavLst>
                                    </p:anim>
                                    <p:anim calcmode="lin" valueType="num">
                                      <p:cBhvr additive="base">
                                        <p:cTn id="14"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pic>
        <p:nvPicPr>
          <p:cNvPr id="4" name="Picture 3" descr="capsule.jpg"/>
          <p:cNvPicPr>
            <a:picLocks noChangeAspect="1"/>
          </p:cNvPicPr>
          <p:nvPr/>
        </p:nvPicPr>
        <p:blipFill>
          <a:blip r:embed="rId3" cstate="print"/>
          <a:srcRect/>
          <a:stretch>
            <a:fillRect/>
          </a:stretch>
        </p:blipFill>
        <p:spPr bwMode="auto">
          <a:xfrm>
            <a:off x="5591175" y="4040188"/>
            <a:ext cx="1919288" cy="771525"/>
          </a:xfrm>
          <a:prstGeom prst="rect">
            <a:avLst/>
          </a:prstGeom>
          <a:noFill/>
          <a:ln w="9525">
            <a:noFill/>
            <a:miter lim="800000"/>
            <a:headEnd/>
            <a:tailEnd/>
          </a:ln>
        </p:spPr>
      </p:pic>
      <p:sp>
        <p:nvSpPr>
          <p:cNvPr id="5" name="TextBox 4"/>
          <p:cNvSpPr txBox="1"/>
          <p:nvPr/>
        </p:nvSpPr>
        <p:spPr bwMode="auto">
          <a:xfrm>
            <a:off x="1108075" y="5791200"/>
            <a:ext cx="6880225" cy="40011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2000" b="0" dirty="0">
                <a:solidFill>
                  <a:srgbClr val="002060"/>
                </a:solidFill>
                <a:latin typeface="Book Antiqua" pitchFamily="18" charset="0"/>
              </a:rPr>
              <a:t>Prefer capsule to avoid bitter taste of medicine.</a:t>
            </a:r>
          </a:p>
        </p:txBody>
      </p:sp>
      <p:grpSp>
        <p:nvGrpSpPr>
          <p:cNvPr id="6" name="Group 45"/>
          <p:cNvGrpSpPr>
            <a:grpSpLocks/>
          </p:cNvGrpSpPr>
          <p:nvPr/>
        </p:nvGrpSpPr>
        <p:grpSpPr bwMode="auto">
          <a:xfrm>
            <a:off x="1117600" y="3916363"/>
            <a:ext cx="2765425" cy="754062"/>
            <a:chOff x="997208" y="2897015"/>
            <a:chExt cx="2765927" cy="753978"/>
          </a:xfrm>
        </p:grpSpPr>
        <p:grpSp>
          <p:nvGrpSpPr>
            <p:cNvPr id="7" name="Group 38"/>
            <p:cNvGrpSpPr>
              <a:grpSpLocks/>
            </p:cNvGrpSpPr>
            <p:nvPr/>
          </p:nvGrpSpPr>
          <p:grpSpPr bwMode="auto">
            <a:xfrm>
              <a:off x="997208" y="2897015"/>
              <a:ext cx="737937" cy="737937"/>
              <a:chOff x="4106779" y="2454442"/>
              <a:chExt cx="737937" cy="737937"/>
            </a:xfrm>
          </p:grpSpPr>
          <p:sp>
            <p:nvSpPr>
              <p:cNvPr id="14" name="Oval 13"/>
              <p:cNvSpPr/>
              <p:nvPr/>
            </p:nvSpPr>
            <p:spPr>
              <a:xfrm>
                <a:off x="4106779" y="2454442"/>
                <a:ext cx="737937" cy="737937"/>
              </a:xfrm>
              <a:prstGeom prst="ellipse">
                <a:avLst/>
              </a:prstGeom>
              <a:scene3d>
                <a:camera prst="isometricOffAxis2Top"/>
                <a:lightRig rig="threePt" dir="t"/>
              </a:scene3d>
              <a:sp3d extrusionH="114300" contourW="19050" prstMaterial="plastic">
                <a:contourClr>
                  <a:schemeClr val="accent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cxnSp>
            <p:nvCxnSpPr>
              <p:cNvPr id="15" name="Straight Connector 14"/>
              <p:cNvCxnSpPr/>
              <p:nvPr/>
            </p:nvCxnSpPr>
            <p:spPr>
              <a:xfrm rot="10800000" flipV="1">
                <a:off x="4267146" y="2714763"/>
                <a:ext cx="381069" cy="211114"/>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8" name="Group 39"/>
            <p:cNvGrpSpPr>
              <a:grpSpLocks/>
            </p:cNvGrpSpPr>
            <p:nvPr/>
          </p:nvGrpSpPr>
          <p:grpSpPr bwMode="auto">
            <a:xfrm>
              <a:off x="3025198" y="2913056"/>
              <a:ext cx="737937" cy="737937"/>
              <a:chOff x="4788568" y="3537284"/>
              <a:chExt cx="737937" cy="737937"/>
            </a:xfrm>
          </p:grpSpPr>
          <p:sp>
            <p:nvSpPr>
              <p:cNvPr id="12" name="Oval 11"/>
              <p:cNvSpPr/>
              <p:nvPr/>
            </p:nvSpPr>
            <p:spPr>
              <a:xfrm>
                <a:off x="4788568" y="3537284"/>
                <a:ext cx="737937" cy="737937"/>
              </a:xfrm>
              <a:prstGeom prst="ellipse">
                <a:avLst/>
              </a:prstGeom>
              <a:solidFill>
                <a:schemeClr val="accent2">
                  <a:lumMod val="60000"/>
                  <a:lumOff val="40000"/>
                </a:schemeClr>
              </a:solidFill>
              <a:ln>
                <a:solidFill>
                  <a:schemeClr val="accent2">
                    <a:lumMod val="60000"/>
                    <a:lumOff val="40000"/>
                  </a:schemeClr>
                </a:solidFill>
              </a:ln>
              <a:scene3d>
                <a:camera prst="isometricOffAxis2Top"/>
                <a:lightRig rig="threePt" dir="t"/>
              </a:scene3d>
              <a:sp3d extrusionH="114300" contourW="19050" prstMaterial="plastic">
                <a:contourClr>
                  <a:schemeClr val="accent2">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cxnSp>
            <p:nvCxnSpPr>
              <p:cNvPr id="13" name="Straight Connector 12"/>
              <p:cNvCxnSpPr/>
              <p:nvPr/>
            </p:nvCxnSpPr>
            <p:spPr>
              <a:xfrm rot="10800000" flipV="1">
                <a:off x="4932672" y="3795849"/>
                <a:ext cx="381069" cy="209527"/>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40"/>
            <p:cNvGrpSpPr>
              <a:grpSpLocks/>
            </p:cNvGrpSpPr>
            <p:nvPr/>
          </p:nvGrpSpPr>
          <p:grpSpPr bwMode="auto">
            <a:xfrm>
              <a:off x="2035044" y="2900580"/>
              <a:ext cx="737937" cy="737937"/>
              <a:chOff x="7066548" y="3152274"/>
              <a:chExt cx="737937" cy="737937"/>
            </a:xfrm>
          </p:grpSpPr>
          <p:sp>
            <p:nvSpPr>
              <p:cNvPr id="10" name="Oval 9"/>
              <p:cNvSpPr/>
              <p:nvPr/>
            </p:nvSpPr>
            <p:spPr>
              <a:xfrm>
                <a:off x="7066548" y="3152274"/>
                <a:ext cx="737937" cy="737937"/>
              </a:xfrm>
              <a:prstGeom prst="ellipse">
                <a:avLst/>
              </a:prstGeom>
              <a:solidFill>
                <a:schemeClr val="accent3"/>
              </a:solidFill>
              <a:ln>
                <a:solidFill>
                  <a:schemeClr val="accent3">
                    <a:lumMod val="75000"/>
                  </a:schemeClr>
                </a:solidFill>
              </a:ln>
              <a:scene3d>
                <a:camera prst="isometricOffAxis2Top"/>
                <a:lightRig rig="threePt" dir="t"/>
              </a:scene3d>
              <a:sp3d extrusionH="114300" contourW="19050" prstMaterial="plastic">
                <a:contourClr>
                  <a:schemeClr val="accent3">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cxnSp>
            <p:nvCxnSpPr>
              <p:cNvPr id="11" name="Straight Connector 10"/>
              <p:cNvCxnSpPr/>
              <p:nvPr/>
            </p:nvCxnSpPr>
            <p:spPr>
              <a:xfrm rot="10800000" flipV="1">
                <a:off x="7205263" y="3413792"/>
                <a:ext cx="381069" cy="21111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extBox 15"/>
          <p:cNvSpPr txBox="1"/>
          <p:nvPr/>
        </p:nvSpPr>
        <p:spPr bwMode="auto">
          <a:xfrm>
            <a:off x="1092200" y="4983163"/>
            <a:ext cx="2727325" cy="400110"/>
          </a:xfrm>
          <a:prstGeom prst="rect">
            <a:avLst/>
          </a:prstGeom>
          <a:ln>
            <a:noFill/>
          </a:ln>
        </p:spPr>
        <p:style>
          <a:lnRef idx="1">
            <a:schemeClr val="dk1"/>
          </a:lnRef>
          <a:fillRef idx="2">
            <a:schemeClr val="dk1"/>
          </a:fillRef>
          <a:effectRef idx="1">
            <a:schemeClr val="dk1"/>
          </a:effectRef>
          <a:fontRef idx="minor">
            <a:schemeClr val="dk1"/>
          </a:fontRef>
        </p:style>
        <p:txBody>
          <a:bodyPr>
            <a:spAutoFit/>
          </a:bodyPr>
          <a:lstStyle/>
          <a:p>
            <a:pPr>
              <a:defRPr/>
            </a:pPr>
            <a:r>
              <a:rPr lang="en-US" sz="2000" b="0" dirty="0">
                <a:solidFill>
                  <a:srgbClr val="002060"/>
                </a:solidFill>
                <a:latin typeface="Book Antiqua" pitchFamily="18" charset="0"/>
              </a:rPr>
              <a:t>Tablet</a:t>
            </a:r>
          </a:p>
        </p:txBody>
      </p:sp>
      <p:sp>
        <p:nvSpPr>
          <p:cNvPr id="17" name="TextBox 16"/>
          <p:cNvSpPr txBox="1"/>
          <p:nvPr/>
        </p:nvSpPr>
        <p:spPr bwMode="auto">
          <a:xfrm>
            <a:off x="5287963" y="4972050"/>
            <a:ext cx="2727325" cy="400110"/>
          </a:xfrm>
          <a:prstGeom prst="rect">
            <a:avLst/>
          </a:prstGeom>
          <a:ln>
            <a:noFill/>
          </a:ln>
        </p:spPr>
        <p:style>
          <a:lnRef idx="1">
            <a:schemeClr val="dk1"/>
          </a:lnRef>
          <a:fillRef idx="2">
            <a:schemeClr val="dk1"/>
          </a:fillRef>
          <a:effectRef idx="1">
            <a:schemeClr val="dk1"/>
          </a:effectRef>
          <a:fontRef idx="minor">
            <a:schemeClr val="dk1"/>
          </a:fontRef>
        </p:style>
        <p:txBody>
          <a:bodyPr>
            <a:spAutoFit/>
          </a:bodyPr>
          <a:lstStyle/>
          <a:p>
            <a:pPr>
              <a:defRPr/>
            </a:pPr>
            <a:r>
              <a:rPr lang="en-US" sz="2000" b="0" dirty="0">
                <a:solidFill>
                  <a:srgbClr val="002060"/>
                </a:solidFill>
                <a:latin typeface="Book Antiqua" pitchFamily="18" charset="0"/>
              </a:rPr>
              <a:t>Capsule</a:t>
            </a:r>
          </a:p>
        </p:txBody>
      </p:sp>
      <p:sp>
        <p:nvSpPr>
          <p:cNvPr id="18" name="TextBox 17"/>
          <p:cNvSpPr txBox="1"/>
          <p:nvPr/>
        </p:nvSpPr>
        <p:spPr bwMode="auto">
          <a:xfrm>
            <a:off x="1108075" y="5391150"/>
            <a:ext cx="6878638" cy="400110"/>
          </a:xfrm>
          <a:prstGeom prst="rect">
            <a:avLst/>
          </a:prstGeom>
          <a:ln>
            <a:noFill/>
          </a:ln>
        </p:spPr>
        <p:style>
          <a:lnRef idx="1">
            <a:schemeClr val="dk1"/>
          </a:lnRef>
          <a:fillRef idx="2">
            <a:schemeClr val="dk1"/>
          </a:fillRef>
          <a:effectRef idx="1">
            <a:schemeClr val="dk1"/>
          </a:effectRef>
          <a:fontRef idx="minor">
            <a:schemeClr val="dk1"/>
          </a:fontRef>
        </p:style>
        <p:txBody>
          <a:bodyPr>
            <a:spAutoFit/>
          </a:bodyPr>
          <a:lstStyle/>
          <a:p>
            <a:pPr>
              <a:defRPr/>
            </a:pPr>
            <a:r>
              <a:rPr lang="en-US" sz="2000" b="0" dirty="0">
                <a:solidFill>
                  <a:srgbClr val="002060"/>
                </a:solidFill>
                <a:latin typeface="Book Antiqua" pitchFamily="18" charset="0"/>
              </a:rPr>
              <a:t>Which one you prefer?</a:t>
            </a:r>
          </a:p>
        </p:txBody>
      </p:sp>
      <p:pic>
        <p:nvPicPr>
          <p:cNvPr id="19" name="Picture 2"/>
          <p:cNvPicPr>
            <a:picLocks noChangeAspect="1" noChangeArrowheads="1"/>
          </p:cNvPicPr>
          <p:nvPr/>
        </p:nvPicPr>
        <p:blipFill>
          <a:blip r:embed="rId4" cstate="print"/>
          <a:srcRect/>
          <a:stretch>
            <a:fillRect/>
          </a:stretch>
        </p:blipFill>
        <p:spPr bwMode="auto">
          <a:xfrm>
            <a:off x="2838450" y="1704975"/>
            <a:ext cx="3113088" cy="1943100"/>
          </a:xfrm>
          <a:prstGeom prst="rect">
            <a:avLst/>
          </a:prstGeom>
          <a:noFill/>
          <a:ln w="9525">
            <a:solidFill>
              <a:schemeClr val="bg1">
                <a:lumMod val="75000"/>
              </a:schemeClr>
            </a:solidFill>
            <a:round/>
            <a:headEnd/>
            <a:tailEnd/>
          </a:ln>
          <a:effectLst/>
        </p:spPr>
      </p:pic>
      <p:sp>
        <p:nvSpPr>
          <p:cNvPr id="20" name="Slide Number Placeholder 19"/>
          <p:cNvSpPr>
            <a:spLocks noGrp="1"/>
          </p:cNvSpPr>
          <p:nvPr>
            <p:ph type="sldNum" sz="quarter" idx="12"/>
          </p:nvPr>
        </p:nvSpPr>
        <p:spPr/>
        <p:txBody>
          <a:bodyPr/>
          <a:lstStyle/>
          <a:p>
            <a:fld id="{0CD13243-3D31-4DD5-8512-B28F7F2A6CD3}" type="slidenum">
              <a:rPr lang="en-IN" smtClean="0"/>
              <a:pPr/>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grpSp>
        <p:nvGrpSpPr>
          <p:cNvPr id="3" name="Group 6"/>
          <p:cNvGrpSpPr>
            <a:grpSpLocks noGrp="1"/>
          </p:cNvGrpSpPr>
          <p:nvPr/>
        </p:nvGrpSpPr>
        <p:grpSpPr bwMode="auto">
          <a:xfrm>
            <a:off x="42863" y="1066800"/>
            <a:ext cx="9029700" cy="5334000"/>
            <a:chOff x="0" y="1653877"/>
            <a:chExt cx="9144000" cy="3550245"/>
          </a:xfrm>
        </p:grpSpPr>
        <p:pic>
          <p:nvPicPr>
            <p:cNvPr id="5" name="Picture 3" descr="Encapsulation.jpg"/>
            <p:cNvPicPr>
              <a:picLocks noChangeAspect="1"/>
            </p:cNvPicPr>
            <p:nvPr/>
          </p:nvPicPr>
          <p:blipFill>
            <a:blip r:embed="rId2" cstate="print"/>
            <a:srcRect/>
            <a:stretch>
              <a:fillRect/>
            </a:stretch>
          </p:blipFill>
          <p:spPr bwMode="auto">
            <a:xfrm>
              <a:off x="0" y="1653877"/>
              <a:ext cx="9144000" cy="3550245"/>
            </a:xfrm>
            <a:prstGeom prst="rect">
              <a:avLst/>
            </a:prstGeom>
            <a:noFill/>
            <a:ln w="9525">
              <a:noFill/>
              <a:miter lim="800000"/>
              <a:headEnd/>
              <a:tailEnd/>
            </a:ln>
          </p:spPr>
        </p:pic>
        <p:cxnSp>
          <p:nvCxnSpPr>
            <p:cNvPr id="6" name="Straight Connector 5"/>
            <p:cNvCxnSpPr/>
            <p:nvPr/>
          </p:nvCxnSpPr>
          <p:spPr>
            <a:xfrm rot="10800000">
              <a:off x="7088188" y="3402007"/>
              <a:ext cx="293687" cy="158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Slide Number Placeholder 6"/>
          <p:cNvSpPr>
            <a:spLocks noGrp="1"/>
          </p:cNvSpPr>
          <p:nvPr>
            <p:ph type="sldNum" sz="quarter" idx="12"/>
          </p:nvPr>
        </p:nvSpPr>
        <p:spPr/>
        <p:txBody>
          <a:bodyPr/>
          <a:lstStyle/>
          <a:p>
            <a:fld id="{0CD13243-3D31-4DD5-8512-B28F7F2A6CD3}" type="slidenum">
              <a:rPr lang="en-IN" smtClean="0"/>
              <a:pPr/>
              <a:t>34</a:t>
            </a:fld>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pic>
        <p:nvPicPr>
          <p:cNvPr id="4" name="Picture 3" descr="Florist 2.png"/>
          <p:cNvPicPr>
            <a:picLocks noChangeAspect="1"/>
          </p:cNvPicPr>
          <p:nvPr/>
        </p:nvPicPr>
        <p:blipFill>
          <a:blip r:embed="rId2" cstate="print"/>
          <a:srcRect/>
          <a:stretch>
            <a:fillRect/>
          </a:stretch>
        </p:blipFill>
        <p:spPr bwMode="auto">
          <a:xfrm>
            <a:off x="6418263" y="3271366"/>
            <a:ext cx="2209800" cy="2192338"/>
          </a:xfrm>
          <a:prstGeom prst="rect">
            <a:avLst/>
          </a:prstGeom>
          <a:noFill/>
          <a:ln w="9525">
            <a:noFill/>
            <a:miter lim="800000"/>
            <a:headEnd/>
            <a:tailEnd/>
          </a:ln>
        </p:spPr>
      </p:pic>
      <p:sp>
        <p:nvSpPr>
          <p:cNvPr id="5" name="Rectangle 10"/>
          <p:cNvSpPr>
            <a:spLocks noChangeArrowheads="1"/>
          </p:cNvSpPr>
          <p:nvPr/>
        </p:nvSpPr>
        <p:spPr bwMode="gray">
          <a:xfrm>
            <a:off x="6084168" y="5661248"/>
            <a:ext cx="2844800" cy="558800"/>
          </a:xfrm>
          <a:prstGeom prst="rect">
            <a:avLst/>
          </a:prstGeom>
          <a:ln w="57150">
            <a:headEnd/>
            <a:tailEnd/>
          </a:ln>
        </p:spPr>
        <p:style>
          <a:lnRef idx="2">
            <a:schemeClr val="accent1"/>
          </a:lnRef>
          <a:fillRef idx="1">
            <a:schemeClr val="lt1"/>
          </a:fillRef>
          <a:effectRef idx="0">
            <a:schemeClr val="accent1"/>
          </a:effectRef>
          <a:fontRef idx="minor">
            <a:schemeClr val="dk1"/>
          </a:fontRef>
        </p:style>
        <p:txBody>
          <a:bodyPr tIns="91440" bIns="91440" anchor="ctr"/>
          <a:lstStyle/>
          <a:p>
            <a:pPr algn="ctr">
              <a:lnSpc>
                <a:spcPts val="2500"/>
              </a:lnSpc>
              <a:buClr>
                <a:srgbClr val="292929"/>
              </a:buClr>
              <a:defRPr/>
            </a:pPr>
            <a:r>
              <a:rPr lang="en-US" b="0" noProof="1">
                <a:solidFill>
                  <a:srgbClr val="002060"/>
                </a:solidFill>
                <a:latin typeface="Book Antiqua" pitchFamily="18" charset="0"/>
              </a:rPr>
              <a:t>Bouquet delivered in Delhi</a:t>
            </a:r>
          </a:p>
        </p:txBody>
      </p:sp>
      <p:sp>
        <p:nvSpPr>
          <p:cNvPr id="6" name="Bent-Up Arrow 5"/>
          <p:cNvSpPr/>
          <p:nvPr/>
        </p:nvSpPr>
        <p:spPr>
          <a:xfrm rot="10800000" flipH="1">
            <a:off x="6634163" y="1963266"/>
            <a:ext cx="1101725" cy="112871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7" name="Rectangle 6"/>
          <p:cNvSpPr/>
          <p:nvPr/>
        </p:nvSpPr>
        <p:spPr>
          <a:xfrm>
            <a:off x="598488" y="2566516"/>
            <a:ext cx="1582737" cy="85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8" name="Bent-Up Arrow 7"/>
          <p:cNvSpPr/>
          <p:nvPr/>
        </p:nvSpPr>
        <p:spPr>
          <a:xfrm rot="5400000" flipH="1">
            <a:off x="700087" y="1874367"/>
            <a:ext cx="1101725" cy="11303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pic>
        <p:nvPicPr>
          <p:cNvPr id="9" name="Picture 8" descr="Color Cloud.png"/>
          <p:cNvPicPr>
            <a:picLocks noChangeAspect="1"/>
          </p:cNvPicPr>
          <p:nvPr/>
        </p:nvPicPr>
        <p:blipFill>
          <a:blip r:embed="rId3" cstate="print"/>
          <a:srcRect/>
          <a:stretch>
            <a:fillRect/>
          </a:stretch>
        </p:blipFill>
        <p:spPr bwMode="auto">
          <a:xfrm>
            <a:off x="2038350" y="764704"/>
            <a:ext cx="4291013" cy="2914650"/>
          </a:xfrm>
          <a:prstGeom prst="rect">
            <a:avLst/>
          </a:prstGeom>
          <a:noFill/>
          <a:ln w="9525">
            <a:noFill/>
            <a:miter lim="800000"/>
            <a:headEnd/>
            <a:tailEnd/>
          </a:ln>
        </p:spPr>
      </p:pic>
      <p:pic>
        <p:nvPicPr>
          <p:cNvPr id="10" name="Picture 9" descr="Tran Cloud.png"/>
          <p:cNvPicPr>
            <a:picLocks noChangeAspect="1"/>
          </p:cNvPicPr>
          <p:nvPr/>
        </p:nvPicPr>
        <p:blipFill>
          <a:blip r:embed="rId4" cstate="print"/>
          <a:srcRect/>
          <a:stretch>
            <a:fillRect/>
          </a:stretch>
        </p:blipFill>
        <p:spPr bwMode="auto">
          <a:xfrm>
            <a:off x="2051720" y="980728"/>
            <a:ext cx="4291013" cy="2914650"/>
          </a:xfrm>
          <a:prstGeom prst="rect">
            <a:avLst/>
          </a:prstGeom>
          <a:noFill/>
          <a:ln w="9525">
            <a:noFill/>
            <a:miter lim="800000"/>
            <a:headEnd/>
            <a:tailEnd/>
          </a:ln>
        </p:spPr>
      </p:pic>
      <p:sp>
        <p:nvSpPr>
          <p:cNvPr id="11" name="TextBox 10"/>
          <p:cNvSpPr txBox="1"/>
          <p:nvPr/>
        </p:nvSpPr>
        <p:spPr>
          <a:xfrm>
            <a:off x="2051720" y="2060848"/>
            <a:ext cx="4355167" cy="400110"/>
          </a:xfrm>
          <a:prstGeom prst="rect">
            <a:avLst/>
          </a:prstGeom>
          <a:solidFill>
            <a:schemeClr val="accent2">
              <a:lumMod val="40000"/>
              <a:lumOff val="60000"/>
            </a:schemeClr>
          </a:solidFill>
        </p:spPr>
        <p:txBody>
          <a:bodyPr wrap="none">
            <a:spAutoFit/>
          </a:bodyPr>
          <a:lstStyle/>
          <a:p>
            <a:pPr>
              <a:defRPr/>
            </a:pPr>
            <a:r>
              <a:rPr lang="en-US" sz="2000" dirty="0">
                <a:solidFill>
                  <a:srgbClr val="FF0000"/>
                </a:solidFill>
                <a:latin typeface="Verdana" pitchFamily="34" charset="0"/>
              </a:rPr>
              <a:t>Details Of Delivery Not Required</a:t>
            </a:r>
          </a:p>
        </p:txBody>
      </p:sp>
      <p:pic>
        <p:nvPicPr>
          <p:cNvPr id="12" name="Picture 11" descr="Florist.png"/>
          <p:cNvPicPr>
            <a:picLocks noChangeAspect="1"/>
          </p:cNvPicPr>
          <p:nvPr/>
        </p:nvPicPr>
        <p:blipFill>
          <a:blip r:embed="rId5" cstate="print"/>
          <a:srcRect/>
          <a:stretch>
            <a:fillRect/>
          </a:stretch>
        </p:blipFill>
        <p:spPr bwMode="auto">
          <a:xfrm>
            <a:off x="152400" y="3252316"/>
            <a:ext cx="2876550" cy="2266950"/>
          </a:xfrm>
          <a:prstGeom prst="rect">
            <a:avLst/>
          </a:prstGeom>
          <a:noFill/>
          <a:ln w="9525">
            <a:noFill/>
            <a:miter lim="800000"/>
            <a:headEnd/>
            <a:tailEnd/>
          </a:ln>
        </p:spPr>
      </p:pic>
      <p:sp>
        <p:nvSpPr>
          <p:cNvPr id="13" name="Rectangle 10"/>
          <p:cNvSpPr>
            <a:spLocks noChangeArrowheads="1"/>
          </p:cNvSpPr>
          <p:nvPr/>
        </p:nvSpPr>
        <p:spPr bwMode="gray">
          <a:xfrm>
            <a:off x="179512" y="5661248"/>
            <a:ext cx="2844800" cy="560387"/>
          </a:xfrm>
          <a:prstGeom prst="rect">
            <a:avLst/>
          </a:prstGeom>
          <a:ln w="57150">
            <a:headEnd/>
            <a:tailEnd/>
          </a:ln>
        </p:spPr>
        <p:style>
          <a:lnRef idx="2">
            <a:schemeClr val="accent1"/>
          </a:lnRef>
          <a:fillRef idx="1">
            <a:schemeClr val="lt1"/>
          </a:fillRef>
          <a:effectRef idx="0">
            <a:schemeClr val="accent1"/>
          </a:effectRef>
          <a:fontRef idx="minor">
            <a:schemeClr val="dk1"/>
          </a:fontRef>
        </p:style>
        <p:txBody>
          <a:bodyPr tIns="91440" bIns="91440" anchor="ctr"/>
          <a:lstStyle/>
          <a:p>
            <a:pPr algn="ctr">
              <a:lnSpc>
                <a:spcPts val="2500"/>
              </a:lnSpc>
              <a:buClr>
                <a:srgbClr val="292929"/>
              </a:buClr>
              <a:defRPr/>
            </a:pPr>
            <a:r>
              <a:rPr lang="en-US" b="0" noProof="1">
                <a:solidFill>
                  <a:srgbClr val="002060"/>
                </a:solidFill>
                <a:latin typeface="Book Antiqua" pitchFamily="18" charset="0"/>
              </a:rPr>
              <a:t>Ordering a Bouquet online from Hyderabad</a:t>
            </a:r>
          </a:p>
        </p:txBody>
      </p:sp>
      <p:sp>
        <p:nvSpPr>
          <p:cNvPr id="14" name="Slide Number Placeholder 13"/>
          <p:cNvSpPr>
            <a:spLocks noGrp="1"/>
          </p:cNvSpPr>
          <p:nvPr>
            <p:ph type="sldNum" sz="quarter" idx="12"/>
          </p:nvPr>
        </p:nvSpPr>
        <p:spPr/>
        <p:txBody>
          <a:bodyPr/>
          <a:lstStyle/>
          <a:p>
            <a:fld id="{0CD13243-3D31-4DD5-8512-B28F7F2A6CD3}" type="slidenum">
              <a:rPr lang="en-IN" smtClean="0"/>
              <a:pPr/>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pic>
        <p:nvPicPr>
          <p:cNvPr id="4" name="Picture 3" descr="raut-01.jpg"/>
          <p:cNvPicPr>
            <a:picLocks noChangeAspect="1"/>
          </p:cNvPicPr>
          <p:nvPr/>
        </p:nvPicPr>
        <p:blipFill>
          <a:blip r:embed="rId2" cstate="print"/>
          <a:srcRect/>
          <a:stretch>
            <a:fillRect/>
          </a:stretch>
        </p:blipFill>
        <p:spPr bwMode="auto">
          <a:xfrm>
            <a:off x="2990850" y="3990975"/>
            <a:ext cx="3162300" cy="2371725"/>
          </a:xfrm>
          <a:prstGeom prst="rect">
            <a:avLst/>
          </a:prstGeom>
          <a:ln>
            <a:noFill/>
          </a:ln>
          <a:effectLst>
            <a:softEdge rad="112500"/>
          </a:effectLst>
        </p:spPr>
      </p:pic>
      <p:pic>
        <p:nvPicPr>
          <p:cNvPr id="5" name="Picture 4" descr="2490369546_8910768014_z.jpg"/>
          <p:cNvPicPr>
            <a:picLocks noChangeAspect="1"/>
          </p:cNvPicPr>
          <p:nvPr/>
        </p:nvPicPr>
        <p:blipFill>
          <a:blip r:embed="rId3" cstate="print"/>
          <a:srcRect/>
          <a:stretch>
            <a:fillRect/>
          </a:stretch>
        </p:blipFill>
        <p:spPr bwMode="auto">
          <a:xfrm>
            <a:off x="5943600" y="1219200"/>
            <a:ext cx="2668587" cy="2001837"/>
          </a:xfrm>
          <a:prstGeom prst="rect">
            <a:avLst/>
          </a:prstGeom>
          <a:ln>
            <a:noFill/>
          </a:ln>
          <a:effectLst>
            <a:softEdge rad="112500"/>
          </a:effectLst>
        </p:spPr>
      </p:pic>
      <p:pic>
        <p:nvPicPr>
          <p:cNvPr id="6" name="Picture 5" descr="hardworking chefs (Small).jpg"/>
          <p:cNvPicPr>
            <a:picLocks noChangeAspect="1"/>
          </p:cNvPicPr>
          <p:nvPr/>
        </p:nvPicPr>
        <p:blipFill>
          <a:blip r:embed="rId4" cstate="print"/>
          <a:srcRect r="13399"/>
          <a:stretch>
            <a:fillRect/>
          </a:stretch>
        </p:blipFill>
        <p:spPr bwMode="auto">
          <a:xfrm>
            <a:off x="533400" y="990600"/>
            <a:ext cx="2844800" cy="2187112"/>
          </a:xfrm>
          <a:prstGeom prst="rect">
            <a:avLst/>
          </a:prstGeom>
          <a:ln>
            <a:noFill/>
          </a:ln>
          <a:effectLst>
            <a:softEdge rad="112500"/>
          </a:effectLst>
        </p:spPr>
      </p:pic>
      <p:sp>
        <p:nvSpPr>
          <p:cNvPr id="7" name="TextBox 6"/>
          <p:cNvSpPr txBox="1">
            <a:spLocks noChangeArrowheads="1"/>
          </p:cNvSpPr>
          <p:nvPr/>
        </p:nvSpPr>
        <p:spPr bwMode="auto">
          <a:xfrm>
            <a:off x="3563888" y="2420888"/>
            <a:ext cx="2592288" cy="338554"/>
          </a:xfrm>
          <a:prstGeom prst="rect">
            <a:avLst/>
          </a:prstGeom>
          <a:solidFill>
            <a:schemeClr val="bg1"/>
          </a:solidFill>
          <a:ln w="9525">
            <a:noFill/>
            <a:miter lim="800000"/>
            <a:headEnd/>
            <a:tailEnd/>
          </a:ln>
        </p:spPr>
        <p:txBody>
          <a:bodyPr wrap="square">
            <a:spAutoFit/>
          </a:bodyPr>
          <a:lstStyle/>
          <a:p>
            <a:r>
              <a:rPr lang="en-US" sz="1600" dirty="0">
                <a:solidFill>
                  <a:srgbClr val="002060"/>
                </a:solidFill>
                <a:latin typeface="Book Antiqua" pitchFamily="18" charset="0"/>
              </a:rPr>
              <a:t>Details not required </a:t>
            </a:r>
          </a:p>
        </p:txBody>
      </p:sp>
      <p:sp>
        <p:nvSpPr>
          <p:cNvPr id="8" name="Slide Number Placeholder 7"/>
          <p:cNvSpPr>
            <a:spLocks noGrp="1"/>
          </p:cNvSpPr>
          <p:nvPr>
            <p:ph type="sldNum" sz="quarter" idx="12"/>
          </p:nvPr>
        </p:nvSpPr>
        <p:spPr/>
        <p:txBody>
          <a:bodyPr/>
          <a:lstStyle/>
          <a:p>
            <a:fld id="{0CD13243-3D31-4DD5-8512-B28F7F2A6CD3}" type="slidenum">
              <a:rPr lang="en-IN" smtClean="0"/>
              <a:pPr/>
              <a:t>36</a:t>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pic>
        <p:nvPicPr>
          <p:cNvPr id="4" name="Picture 21" descr="Inheretience.jpg"/>
          <p:cNvPicPr>
            <a:picLocks noGrp="1" noChangeAspect="1"/>
          </p:cNvPicPr>
          <p:nvPr>
            <p:ph idx="1"/>
          </p:nvPr>
        </p:nvPicPr>
        <p:blipFill>
          <a:blip r:embed="rId3" cstate="print"/>
          <a:srcRect/>
          <a:stretch>
            <a:fillRect/>
          </a:stretch>
        </p:blipFill>
        <p:spPr bwMode="auto">
          <a:xfrm>
            <a:off x="442913" y="1104900"/>
            <a:ext cx="8229600" cy="4800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CD13243-3D31-4DD5-8512-B28F7F2A6CD3}" type="slidenum">
              <a:rPr lang="en-IN" smtClean="0"/>
              <a:pPr/>
              <a:t>37</a:t>
            </a:fld>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Is-A</a:t>
            </a:r>
          </a:p>
        </p:txBody>
      </p:sp>
      <p:grpSp>
        <p:nvGrpSpPr>
          <p:cNvPr id="4" name="Group 34"/>
          <p:cNvGrpSpPr>
            <a:grpSpLocks/>
          </p:cNvGrpSpPr>
          <p:nvPr/>
        </p:nvGrpSpPr>
        <p:grpSpPr bwMode="auto">
          <a:xfrm>
            <a:off x="874713" y="2379663"/>
            <a:ext cx="7259637" cy="1828800"/>
            <a:chOff x="874059" y="2380129"/>
            <a:chExt cx="7261076" cy="1828798"/>
          </a:xfrm>
        </p:grpSpPr>
        <p:cxnSp>
          <p:nvCxnSpPr>
            <p:cNvPr id="5" name="Straight Arrow Connector 4"/>
            <p:cNvCxnSpPr>
              <a:stCxn id="10" idx="0"/>
            </p:cNvCxnSpPr>
            <p:nvPr/>
          </p:nvCxnSpPr>
          <p:spPr>
            <a:xfrm rot="5400000" flipH="1" flipV="1">
              <a:off x="1348204" y="1905984"/>
              <a:ext cx="1822448" cy="277073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 name="Straight Arrow Connector 5"/>
            <p:cNvCxnSpPr>
              <a:stCxn id="11" idx="0"/>
            </p:cNvCxnSpPr>
            <p:nvPr/>
          </p:nvCxnSpPr>
          <p:spPr>
            <a:xfrm rot="5400000" flipH="1" flipV="1">
              <a:off x="2389788" y="2787200"/>
              <a:ext cx="1606548" cy="1224206"/>
            </a:xfrm>
            <a:prstGeom prst="straightConnector1">
              <a:avLst/>
            </a:prstGeom>
            <a:ln w="38100">
              <a:tailEnd type="arrow"/>
            </a:ln>
          </p:spPr>
          <p:style>
            <a:lnRef idx="2">
              <a:schemeClr val="accent6"/>
            </a:lnRef>
            <a:fillRef idx="0">
              <a:schemeClr val="accent6"/>
            </a:fillRef>
            <a:effectRef idx="1">
              <a:schemeClr val="accent6"/>
            </a:effectRef>
            <a:fontRef idx="minor">
              <a:schemeClr val="tx1"/>
            </a:fontRef>
          </p:style>
        </p:cxnSp>
        <p:cxnSp>
          <p:nvCxnSpPr>
            <p:cNvPr id="7" name="Straight Arrow Connector 6"/>
            <p:cNvCxnSpPr>
              <a:stCxn id="12" idx="0"/>
            </p:cNvCxnSpPr>
            <p:nvPr/>
          </p:nvCxnSpPr>
          <p:spPr>
            <a:xfrm rot="5400000" flipH="1" flipV="1">
              <a:off x="3814060" y="3377869"/>
              <a:ext cx="1633536" cy="15878"/>
            </a:xfrm>
            <a:prstGeom prst="straightConnector1">
              <a:avLst/>
            </a:prstGeom>
            <a:ln w="38100">
              <a:tailEnd type="arrow"/>
            </a:ln>
          </p:spPr>
          <p:style>
            <a:lnRef idx="2">
              <a:schemeClr val="accent6"/>
            </a:lnRef>
            <a:fillRef idx="0">
              <a:schemeClr val="accent6"/>
            </a:fillRef>
            <a:effectRef idx="1">
              <a:schemeClr val="accent6"/>
            </a:effectRef>
            <a:fontRef idx="minor">
              <a:schemeClr val="tx1"/>
            </a:fontRef>
          </p:style>
        </p:cxnSp>
        <p:cxnSp>
          <p:nvCxnSpPr>
            <p:cNvPr id="8" name="Straight Arrow Connector 7"/>
            <p:cNvCxnSpPr>
              <a:stCxn id="13" idx="0"/>
            </p:cNvCxnSpPr>
            <p:nvPr/>
          </p:nvCxnSpPr>
          <p:spPr>
            <a:xfrm rot="16200000" flipV="1">
              <a:off x="5062081" y="2750682"/>
              <a:ext cx="1620836" cy="1282954"/>
            </a:xfrm>
            <a:prstGeom prst="straightConnector1">
              <a:avLst/>
            </a:prstGeom>
            <a:ln w="38100">
              <a:tailEnd type="arrow"/>
            </a:ln>
          </p:spPr>
          <p:style>
            <a:lnRef idx="2">
              <a:schemeClr val="accent6"/>
            </a:lnRef>
            <a:fillRef idx="0">
              <a:schemeClr val="accent6"/>
            </a:fillRef>
            <a:effectRef idx="1">
              <a:schemeClr val="accent6"/>
            </a:effectRef>
            <a:fontRef idx="minor">
              <a:schemeClr val="tx1"/>
            </a:fontRef>
          </p:style>
        </p:cxnSp>
        <p:cxnSp>
          <p:nvCxnSpPr>
            <p:cNvPr id="9" name="Straight Arrow Connector 8"/>
            <p:cNvCxnSpPr>
              <a:stCxn id="14" idx="0"/>
            </p:cNvCxnSpPr>
            <p:nvPr/>
          </p:nvCxnSpPr>
          <p:spPr>
            <a:xfrm rot="16200000" flipV="1">
              <a:off x="5882204" y="1955997"/>
              <a:ext cx="1789111" cy="2716750"/>
            </a:xfrm>
            <a:prstGeom prst="straightConnector1">
              <a:avLst/>
            </a:prstGeom>
            <a:ln w="38100">
              <a:tailEnd type="arrow"/>
            </a:ln>
          </p:spPr>
          <p:style>
            <a:lnRef idx="2">
              <a:schemeClr val="accent6"/>
            </a:lnRef>
            <a:fillRef idx="0">
              <a:schemeClr val="accent6"/>
            </a:fillRef>
            <a:effectRef idx="1">
              <a:schemeClr val="accent6"/>
            </a:effectRef>
            <a:fontRef idx="minor">
              <a:schemeClr val="tx1"/>
            </a:fontRef>
          </p:style>
        </p:cxnSp>
      </p:grpSp>
      <p:sp>
        <p:nvSpPr>
          <p:cNvPr id="10" name="Oval 9"/>
          <p:cNvSpPr/>
          <p:nvPr/>
        </p:nvSpPr>
        <p:spPr>
          <a:xfrm>
            <a:off x="174625" y="4202113"/>
            <a:ext cx="1398588" cy="1371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11" name="Isosceles Triangle 10"/>
          <p:cNvSpPr/>
          <p:nvPr/>
        </p:nvSpPr>
        <p:spPr>
          <a:xfrm>
            <a:off x="1770063" y="4202113"/>
            <a:ext cx="1620837" cy="1371600"/>
          </a:xfrm>
          <a:prstGeom prst="triangle">
            <a:avLst/>
          </a:prstGeom>
        </p:spPr>
        <p:style>
          <a:lnRef idx="1">
            <a:schemeClr val="accent2"/>
          </a:lnRef>
          <a:fillRef idx="3">
            <a:schemeClr val="accent2"/>
          </a:fillRef>
          <a:effectRef idx="2">
            <a:schemeClr val="accent2"/>
          </a:effectRef>
          <a:fontRef idx="minor">
            <a:schemeClr val="lt1"/>
          </a:fontRef>
        </p:style>
        <p:txBody>
          <a:bodyPr anchor="ctr"/>
          <a:lstStyle/>
          <a:p>
            <a:pPr>
              <a:defRPr/>
            </a:pPr>
            <a:endParaRPr lang="en-US" dirty="0"/>
          </a:p>
        </p:txBody>
      </p:sp>
      <p:sp>
        <p:nvSpPr>
          <p:cNvPr id="12" name="Rectangle 11"/>
          <p:cNvSpPr/>
          <p:nvPr/>
        </p:nvSpPr>
        <p:spPr>
          <a:xfrm>
            <a:off x="3641725" y="4202113"/>
            <a:ext cx="1962150" cy="13716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defRPr/>
            </a:pPr>
            <a:endParaRPr lang="en-US" dirty="0"/>
          </a:p>
        </p:txBody>
      </p:sp>
      <p:sp>
        <p:nvSpPr>
          <p:cNvPr id="13" name="Rectangle 12"/>
          <p:cNvSpPr/>
          <p:nvPr/>
        </p:nvSpPr>
        <p:spPr>
          <a:xfrm>
            <a:off x="5827713" y="4202113"/>
            <a:ext cx="1371600" cy="13716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defRPr/>
            </a:pPr>
            <a:endParaRPr lang="en-US" dirty="0"/>
          </a:p>
        </p:txBody>
      </p:sp>
      <p:sp>
        <p:nvSpPr>
          <p:cNvPr id="14" name="Regular Pentagon 13"/>
          <p:cNvSpPr/>
          <p:nvPr/>
        </p:nvSpPr>
        <p:spPr>
          <a:xfrm>
            <a:off x="7421563" y="4208463"/>
            <a:ext cx="1427162" cy="1358900"/>
          </a:xfrm>
          <a:prstGeom prst="pentagon">
            <a:avLst/>
          </a:prstGeom>
        </p:spPr>
        <p:style>
          <a:lnRef idx="1">
            <a:schemeClr val="accent6"/>
          </a:lnRef>
          <a:fillRef idx="3">
            <a:schemeClr val="accent6"/>
          </a:fillRef>
          <a:effectRef idx="2">
            <a:schemeClr val="accent6"/>
          </a:effectRef>
          <a:fontRef idx="minor">
            <a:schemeClr val="lt1"/>
          </a:fontRef>
        </p:style>
        <p:txBody>
          <a:bodyPr anchor="ctr"/>
          <a:lstStyle/>
          <a:p>
            <a:pPr>
              <a:defRPr/>
            </a:pPr>
            <a:endParaRPr lang="en-US" dirty="0"/>
          </a:p>
        </p:txBody>
      </p:sp>
      <p:sp>
        <p:nvSpPr>
          <p:cNvPr id="15" name="TextBox 14"/>
          <p:cNvSpPr txBox="1"/>
          <p:nvPr/>
        </p:nvSpPr>
        <p:spPr>
          <a:xfrm>
            <a:off x="3962400" y="1981200"/>
            <a:ext cx="1217000" cy="400110"/>
          </a:xfrm>
          <a:prstGeom prst="rect">
            <a:avLst/>
          </a:prstGeom>
          <a:noFill/>
        </p:spPr>
        <p:txBody>
          <a:bodyPr wrap="none">
            <a:spAutoFit/>
          </a:bodyPr>
          <a:lstStyle/>
          <a:p>
            <a:pPr>
              <a:defRPr/>
            </a:pPr>
            <a:r>
              <a:rPr lang="en-US" sz="2000" dirty="0">
                <a:solidFill>
                  <a:srgbClr val="002060"/>
                </a:solidFill>
                <a:latin typeface="Book Antiqua" pitchFamily="18" charset="0"/>
              </a:rPr>
              <a:t>SHAPES</a:t>
            </a:r>
          </a:p>
        </p:txBody>
      </p:sp>
      <p:sp>
        <p:nvSpPr>
          <p:cNvPr id="16" name="Slide Number Placeholder 15"/>
          <p:cNvSpPr>
            <a:spLocks noGrp="1"/>
          </p:cNvSpPr>
          <p:nvPr>
            <p:ph type="sldNum" sz="quarter" idx="12"/>
          </p:nvPr>
        </p:nvSpPr>
        <p:spPr/>
        <p:txBody>
          <a:bodyPr/>
          <a:lstStyle/>
          <a:p>
            <a:fld id="{0CD13243-3D31-4DD5-8512-B28F7F2A6CD3}" type="slidenum">
              <a:rPr lang="en-IN" smtClean="0"/>
              <a:pPr/>
              <a:t>38</a:t>
            </a:fld>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grpSp>
        <p:nvGrpSpPr>
          <p:cNvPr id="3" name="Group 6"/>
          <p:cNvGrpSpPr>
            <a:grpSpLocks/>
          </p:cNvGrpSpPr>
          <p:nvPr/>
        </p:nvGrpSpPr>
        <p:grpSpPr bwMode="auto">
          <a:xfrm>
            <a:off x="3203848" y="1124744"/>
            <a:ext cx="2628900" cy="1929031"/>
            <a:chOff x="2548124" y="2057397"/>
            <a:chExt cx="2629357" cy="1929594"/>
          </a:xfrm>
        </p:grpSpPr>
        <p:pic>
          <p:nvPicPr>
            <p:cNvPr id="5" name="Picture 3" descr="medical_stethoscope_black.png"/>
            <p:cNvPicPr>
              <a:picLocks noChangeAspect="1"/>
            </p:cNvPicPr>
            <p:nvPr/>
          </p:nvPicPr>
          <p:blipFill>
            <a:blip r:embed="rId2" cstate="print"/>
            <a:srcRect/>
            <a:stretch>
              <a:fillRect/>
            </a:stretch>
          </p:blipFill>
          <p:spPr bwMode="auto">
            <a:xfrm rot="-5400000">
              <a:off x="2971831" y="1633690"/>
              <a:ext cx="1781944" cy="2629357"/>
            </a:xfrm>
            <a:prstGeom prst="rect">
              <a:avLst/>
            </a:prstGeom>
            <a:noFill/>
            <a:ln w="9525">
              <a:noFill/>
              <a:miter lim="800000"/>
              <a:headEnd/>
              <a:tailEnd/>
            </a:ln>
          </p:spPr>
        </p:pic>
        <p:sp>
          <p:nvSpPr>
            <p:cNvPr id="6" name="TextBox 5"/>
            <p:cNvSpPr txBox="1"/>
            <p:nvPr/>
          </p:nvSpPr>
          <p:spPr>
            <a:xfrm>
              <a:off x="2668795" y="3335708"/>
              <a:ext cx="540627" cy="646520"/>
            </a:xfrm>
            <a:prstGeom prst="rect">
              <a:avLst/>
            </a:prstGeom>
            <a:noFill/>
          </p:spPr>
          <p:txBody>
            <a:bodyPr wrap="none">
              <a:spAutoFit/>
            </a:bodyPr>
            <a:lstStyle/>
            <a:p>
              <a:pPr>
                <a:defRPr/>
              </a:pPr>
              <a:r>
                <a:rPr lang="en-US" sz="3600" dirty="0">
                  <a:solidFill>
                    <a:srgbClr val="002060"/>
                  </a:solidFill>
                  <a:latin typeface="Verdana" pitchFamily="34" charset="0"/>
                </a:rPr>
                <a:t>D</a:t>
              </a:r>
            </a:p>
          </p:txBody>
        </p:sp>
        <p:sp>
          <p:nvSpPr>
            <p:cNvPr id="7" name="TextBox 6"/>
            <p:cNvSpPr txBox="1"/>
            <p:nvPr/>
          </p:nvSpPr>
          <p:spPr>
            <a:xfrm>
              <a:off x="3426165" y="3340471"/>
              <a:ext cx="1464053" cy="646520"/>
            </a:xfrm>
            <a:prstGeom prst="rect">
              <a:avLst/>
            </a:prstGeom>
            <a:noFill/>
          </p:spPr>
          <p:txBody>
            <a:bodyPr wrap="none">
              <a:spAutoFit/>
            </a:bodyPr>
            <a:lstStyle/>
            <a:p>
              <a:pPr>
                <a:defRPr/>
              </a:pPr>
              <a:r>
                <a:rPr lang="en-US" sz="3600" dirty="0">
                  <a:solidFill>
                    <a:srgbClr val="002060"/>
                  </a:solidFill>
                  <a:latin typeface="Verdana" pitchFamily="34" charset="0"/>
                </a:rPr>
                <a:t>CTOR</a:t>
              </a:r>
            </a:p>
          </p:txBody>
        </p:sp>
      </p:grpSp>
      <p:grpSp>
        <p:nvGrpSpPr>
          <p:cNvPr id="4" name="Group 22"/>
          <p:cNvGrpSpPr>
            <a:grpSpLocks/>
          </p:cNvGrpSpPr>
          <p:nvPr/>
        </p:nvGrpSpPr>
        <p:grpSpPr bwMode="auto">
          <a:xfrm>
            <a:off x="328886" y="2820194"/>
            <a:ext cx="1613580" cy="2163909"/>
            <a:chOff x="382316" y="3069502"/>
            <a:chExt cx="1613253" cy="2164763"/>
          </a:xfrm>
        </p:grpSpPr>
        <p:sp>
          <p:nvSpPr>
            <p:cNvPr id="9" name="TextBox 8"/>
            <p:cNvSpPr txBox="1">
              <a:spLocks noChangeArrowheads="1"/>
            </p:cNvSpPr>
            <p:nvPr/>
          </p:nvSpPr>
          <p:spPr bwMode="auto">
            <a:xfrm>
              <a:off x="382316" y="4864787"/>
              <a:ext cx="1412280" cy="369478"/>
            </a:xfrm>
            <a:prstGeom prst="rect">
              <a:avLst/>
            </a:prstGeom>
            <a:noFill/>
            <a:ln w="9525">
              <a:noFill/>
              <a:miter lim="800000"/>
              <a:headEnd/>
              <a:tailEnd/>
            </a:ln>
          </p:spPr>
          <p:txBody>
            <a:bodyPr wrap="none">
              <a:spAutoFit/>
            </a:bodyPr>
            <a:lstStyle/>
            <a:p>
              <a:r>
                <a:rPr lang="en-US" sz="1800" dirty="0">
                  <a:solidFill>
                    <a:srgbClr val="002060"/>
                  </a:solidFill>
                  <a:latin typeface="Book Antiqua" pitchFamily="18" charset="0"/>
                </a:rPr>
                <a:t>Pediatrician</a:t>
              </a:r>
            </a:p>
          </p:txBody>
        </p:sp>
        <p:pic>
          <p:nvPicPr>
            <p:cNvPr id="10" name="Picture 11" descr="01.png"/>
            <p:cNvPicPr>
              <a:picLocks noChangeAspect="1"/>
            </p:cNvPicPr>
            <p:nvPr/>
          </p:nvPicPr>
          <p:blipFill>
            <a:blip r:embed="rId3" cstate="print"/>
            <a:srcRect/>
            <a:stretch>
              <a:fillRect/>
            </a:stretch>
          </p:blipFill>
          <p:spPr bwMode="auto">
            <a:xfrm>
              <a:off x="505435" y="3069502"/>
              <a:ext cx="1490134" cy="1828800"/>
            </a:xfrm>
            <a:prstGeom prst="rect">
              <a:avLst/>
            </a:prstGeom>
            <a:noFill/>
            <a:ln w="9525">
              <a:noFill/>
              <a:miter lim="800000"/>
              <a:headEnd/>
              <a:tailEnd/>
            </a:ln>
          </p:spPr>
        </p:pic>
      </p:grpSp>
      <p:grpSp>
        <p:nvGrpSpPr>
          <p:cNvPr id="8" name="Group 23"/>
          <p:cNvGrpSpPr>
            <a:grpSpLocks/>
          </p:cNvGrpSpPr>
          <p:nvPr/>
        </p:nvGrpSpPr>
        <p:grpSpPr bwMode="auto">
          <a:xfrm>
            <a:off x="6804298" y="2809082"/>
            <a:ext cx="1642659" cy="2149508"/>
            <a:chOff x="6858000" y="3059113"/>
            <a:chExt cx="1642659" cy="2149508"/>
          </a:xfrm>
        </p:grpSpPr>
        <p:sp>
          <p:nvSpPr>
            <p:cNvPr id="12" name="TextBox 7"/>
            <p:cNvSpPr txBox="1">
              <a:spLocks noChangeArrowheads="1"/>
            </p:cNvSpPr>
            <p:nvPr/>
          </p:nvSpPr>
          <p:spPr bwMode="auto">
            <a:xfrm>
              <a:off x="6858000" y="4839289"/>
              <a:ext cx="1526380" cy="369332"/>
            </a:xfrm>
            <a:prstGeom prst="rect">
              <a:avLst/>
            </a:prstGeom>
            <a:noFill/>
            <a:ln w="9525">
              <a:noFill/>
              <a:miter lim="800000"/>
              <a:headEnd/>
              <a:tailEnd/>
            </a:ln>
          </p:spPr>
          <p:txBody>
            <a:bodyPr wrap="none">
              <a:spAutoFit/>
            </a:bodyPr>
            <a:lstStyle/>
            <a:p>
              <a:r>
                <a:rPr lang="en-US" sz="1800">
                  <a:solidFill>
                    <a:srgbClr val="002060"/>
                  </a:solidFill>
                  <a:latin typeface="Book Antiqua" pitchFamily="18" charset="0"/>
                </a:rPr>
                <a:t>Gynecologist</a:t>
              </a:r>
            </a:p>
          </p:txBody>
        </p:sp>
        <p:pic>
          <p:nvPicPr>
            <p:cNvPr id="13" name="Picture 12" descr="02.png"/>
            <p:cNvPicPr>
              <a:picLocks noChangeAspect="1"/>
            </p:cNvPicPr>
            <p:nvPr/>
          </p:nvPicPr>
          <p:blipFill>
            <a:blip r:embed="rId4" cstate="print"/>
            <a:srcRect/>
            <a:stretch>
              <a:fillRect/>
            </a:stretch>
          </p:blipFill>
          <p:spPr bwMode="auto">
            <a:xfrm>
              <a:off x="7071129" y="3059113"/>
              <a:ext cx="1429530" cy="1828638"/>
            </a:xfrm>
            <a:prstGeom prst="rect">
              <a:avLst/>
            </a:prstGeom>
            <a:noFill/>
            <a:ln w="9525">
              <a:noFill/>
              <a:miter lim="800000"/>
              <a:headEnd/>
              <a:tailEnd/>
            </a:ln>
          </p:spPr>
        </p:pic>
      </p:grpSp>
      <p:cxnSp>
        <p:nvCxnSpPr>
          <p:cNvPr id="14" name="Straight Arrow Connector 13"/>
          <p:cNvCxnSpPr/>
          <p:nvPr/>
        </p:nvCxnSpPr>
        <p:spPr>
          <a:xfrm rot="5400000" flipH="1" flipV="1">
            <a:off x="2119586" y="2872582"/>
            <a:ext cx="587375" cy="5873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rot="16200000" flipV="1">
            <a:off x="6053411" y="2874169"/>
            <a:ext cx="585788" cy="5857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rot="5400000" flipH="1" flipV="1">
            <a:off x="4015061" y="3394869"/>
            <a:ext cx="731838" cy="15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11" name="Group 26"/>
          <p:cNvGrpSpPr>
            <a:grpSpLocks/>
          </p:cNvGrpSpPr>
          <p:nvPr/>
        </p:nvGrpSpPr>
        <p:grpSpPr bwMode="auto">
          <a:xfrm>
            <a:off x="1663973" y="3439319"/>
            <a:ext cx="5423459" cy="663601"/>
            <a:chOff x="1718446" y="3689132"/>
            <a:chExt cx="5422539" cy="663647"/>
          </a:xfrm>
        </p:grpSpPr>
        <p:sp>
          <p:nvSpPr>
            <p:cNvPr id="18" name="TextBox 23"/>
            <p:cNvSpPr txBox="1">
              <a:spLocks noChangeArrowheads="1"/>
            </p:cNvSpPr>
            <p:nvPr/>
          </p:nvSpPr>
          <p:spPr bwMode="auto">
            <a:xfrm>
              <a:off x="1718446" y="3689132"/>
              <a:ext cx="671865" cy="369358"/>
            </a:xfrm>
            <a:prstGeom prst="rect">
              <a:avLst/>
            </a:prstGeom>
            <a:noFill/>
            <a:ln w="9525">
              <a:noFill/>
              <a:miter lim="800000"/>
              <a:headEnd/>
              <a:tailEnd/>
            </a:ln>
          </p:spPr>
          <p:txBody>
            <a:bodyPr wrap="none">
              <a:spAutoFit/>
            </a:bodyPr>
            <a:lstStyle/>
            <a:p>
              <a:r>
                <a:rPr lang="en-US" sz="1800" b="1">
                  <a:solidFill>
                    <a:srgbClr val="002060"/>
                  </a:solidFill>
                  <a:latin typeface="Book Antiqua" pitchFamily="18" charset="0"/>
                </a:rPr>
                <a:t>IS-A</a:t>
              </a:r>
            </a:p>
          </p:txBody>
        </p:sp>
        <p:sp>
          <p:nvSpPr>
            <p:cNvPr id="19" name="TextBox 24"/>
            <p:cNvSpPr txBox="1">
              <a:spLocks noChangeArrowheads="1"/>
            </p:cNvSpPr>
            <p:nvPr/>
          </p:nvSpPr>
          <p:spPr bwMode="auto">
            <a:xfrm>
              <a:off x="4014955" y="3983421"/>
              <a:ext cx="671865" cy="369358"/>
            </a:xfrm>
            <a:prstGeom prst="rect">
              <a:avLst/>
            </a:prstGeom>
            <a:noFill/>
            <a:ln w="9525">
              <a:noFill/>
              <a:miter lim="800000"/>
              <a:headEnd/>
              <a:tailEnd/>
            </a:ln>
          </p:spPr>
          <p:txBody>
            <a:bodyPr wrap="none">
              <a:spAutoFit/>
            </a:bodyPr>
            <a:lstStyle/>
            <a:p>
              <a:r>
                <a:rPr lang="en-US" sz="1800" b="1">
                  <a:solidFill>
                    <a:srgbClr val="002060"/>
                  </a:solidFill>
                  <a:latin typeface="Book Antiqua" pitchFamily="18" charset="0"/>
                </a:rPr>
                <a:t>IS-A</a:t>
              </a:r>
            </a:p>
          </p:txBody>
        </p:sp>
        <p:sp>
          <p:nvSpPr>
            <p:cNvPr id="20" name="TextBox 25"/>
            <p:cNvSpPr txBox="1">
              <a:spLocks noChangeArrowheads="1"/>
            </p:cNvSpPr>
            <p:nvPr/>
          </p:nvSpPr>
          <p:spPr bwMode="auto">
            <a:xfrm>
              <a:off x="6469120" y="3757447"/>
              <a:ext cx="671865" cy="369358"/>
            </a:xfrm>
            <a:prstGeom prst="rect">
              <a:avLst/>
            </a:prstGeom>
            <a:noFill/>
            <a:ln w="9525">
              <a:noFill/>
              <a:miter lim="800000"/>
              <a:headEnd/>
              <a:tailEnd/>
            </a:ln>
          </p:spPr>
          <p:txBody>
            <a:bodyPr wrap="none">
              <a:spAutoFit/>
            </a:bodyPr>
            <a:lstStyle/>
            <a:p>
              <a:r>
                <a:rPr lang="en-US" sz="1800" b="1">
                  <a:solidFill>
                    <a:srgbClr val="002060"/>
                  </a:solidFill>
                  <a:latin typeface="Book Antiqua" pitchFamily="18" charset="0"/>
                </a:rPr>
                <a:t>IS-A</a:t>
              </a:r>
            </a:p>
          </p:txBody>
        </p:sp>
      </p:grpSp>
      <p:grpSp>
        <p:nvGrpSpPr>
          <p:cNvPr id="17" name="Group 13"/>
          <p:cNvGrpSpPr>
            <a:grpSpLocks noGrp="1"/>
          </p:cNvGrpSpPr>
          <p:nvPr/>
        </p:nvGrpSpPr>
        <p:grpSpPr bwMode="auto">
          <a:xfrm>
            <a:off x="3451498" y="4169569"/>
            <a:ext cx="1806723" cy="2137068"/>
            <a:chOff x="3580218" y="4324609"/>
            <a:chExt cx="1557145" cy="2157326"/>
          </a:xfrm>
        </p:grpSpPr>
        <p:sp>
          <p:nvSpPr>
            <p:cNvPr id="22" name="TextBox 9"/>
            <p:cNvSpPr txBox="1">
              <a:spLocks noChangeArrowheads="1"/>
            </p:cNvSpPr>
            <p:nvPr/>
          </p:nvSpPr>
          <p:spPr bwMode="auto">
            <a:xfrm>
              <a:off x="3580218" y="6109102"/>
              <a:ext cx="1206384" cy="372833"/>
            </a:xfrm>
            <a:prstGeom prst="rect">
              <a:avLst/>
            </a:prstGeom>
            <a:noFill/>
            <a:ln w="9525">
              <a:noFill/>
              <a:miter lim="800000"/>
              <a:headEnd/>
              <a:tailEnd/>
            </a:ln>
          </p:spPr>
          <p:txBody>
            <a:bodyPr wrap="none">
              <a:spAutoFit/>
            </a:bodyPr>
            <a:lstStyle/>
            <a:p>
              <a:r>
                <a:rPr lang="en-US" sz="1800">
                  <a:solidFill>
                    <a:srgbClr val="002060"/>
                  </a:solidFill>
                  <a:latin typeface="Book Antiqua" pitchFamily="18" charset="0"/>
                </a:rPr>
                <a:t>Geriatrician</a:t>
              </a:r>
            </a:p>
          </p:txBody>
        </p:sp>
        <p:pic>
          <p:nvPicPr>
            <p:cNvPr id="23" name="Picture 10" descr="03.png"/>
            <p:cNvPicPr>
              <a:picLocks noChangeAspect="1"/>
            </p:cNvPicPr>
            <p:nvPr/>
          </p:nvPicPr>
          <p:blipFill>
            <a:blip r:embed="rId5" cstate="print"/>
            <a:srcRect/>
            <a:stretch>
              <a:fillRect/>
            </a:stretch>
          </p:blipFill>
          <p:spPr bwMode="auto">
            <a:xfrm>
              <a:off x="3730594" y="4324609"/>
              <a:ext cx="1406769" cy="1828800"/>
            </a:xfrm>
            <a:prstGeom prst="rect">
              <a:avLst/>
            </a:prstGeom>
            <a:noFill/>
            <a:ln w="9525">
              <a:noFill/>
              <a:miter lim="800000"/>
              <a:headEnd/>
              <a:tailEnd/>
            </a:ln>
          </p:spPr>
        </p:pic>
      </p:grpSp>
      <p:sp>
        <p:nvSpPr>
          <p:cNvPr id="24" name="Slide Number Placeholder 23"/>
          <p:cNvSpPr>
            <a:spLocks noGrp="1"/>
          </p:cNvSpPr>
          <p:nvPr>
            <p:ph type="sldNum" sz="quarter" idx="12"/>
          </p:nvPr>
        </p:nvSpPr>
        <p:spPr/>
        <p:txBody>
          <a:bodyPr/>
          <a:lstStyle/>
          <a:p>
            <a:fld id="{0CD13243-3D31-4DD5-8512-B28F7F2A6CD3}" type="slidenum">
              <a:rPr lang="en-IN" smtClean="0"/>
              <a:pPr/>
              <a:t>39</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Object?</a:t>
            </a:r>
          </a:p>
        </p:txBody>
      </p:sp>
      <p:sp>
        <p:nvSpPr>
          <p:cNvPr id="3" name="Content Placeholder 2"/>
          <p:cNvSpPr>
            <a:spLocks noGrp="1"/>
          </p:cNvSpPr>
          <p:nvPr>
            <p:ph idx="1"/>
          </p:nvPr>
        </p:nvSpPr>
        <p:spPr>
          <a:xfrm>
            <a:off x="179512" y="980728"/>
            <a:ext cx="8229600" cy="4525963"/>
          </a:xfrm>
        </p:spPr>
        <p:txBody>
          <a:bodyPr>
            <a:normAutofit fontScale="70000" lnSpcReduction="20000"/>
          </a:bodyPr>
          <a:lstStyle/>
          <a:p>
            <a:pPr eaLnBrk="0" hangingPunct="0">
              <a:defRPr/>
            </a:pPr>
            <a:endParaRPr lang="en-US" sz="2000" b="1" dirty="0">
              <a:solidFill>
                <a:srgbClr val="0000FF"/>
              </a:solidFill>
              <a:latin typeface="Book Antiqua" pitchFamily="18" charset="0"/>
              <a:cs typeface="Times New Roman" pitchFamily="18" charset="0"/>
            </a:endParaRPr>
          </a:p>
          <a:p>
            <a:pPr eaLnBrk="0" hangingPunct="0">
              <a:buBlip>
                <a:blip r:embed="rId4"/>
              </a:buBlip>
              <a:defRPr/>
            </a:pPr>
            <a:r>
              <a:rPr lang="en-US" sz="3600" dirty="0">
                <a:solidFill>
                  <a:srgbClr val="002060"/>
                </a:solidFill>
                <a:latin typeface="Book Antiqua" pitchFamily="18" charset="0"/>
                <a:cs typeface="Times New Roman" pitchFamily="18" charset="0"/>
              </a:rPr>
              <a:t>Object is defined by its  state and behavior</a:t>
            </a:r>
          </a:p>
          <a:p>
            <a:pPr eaLnBrk="0" hangingPunct="0">
              <a:buBlip>
                <a:blip r:embed="rId4"/>
              </a:buBlip>
              <a:defRPr/>
            </a:pPr>
            <a:endParaRPr lang="en-US" sz="3600" dirty="0">
              <a:solidFill>
                <a:srgbClr val="002060"/>
              </a:solidFill>
              <a:latin typeface="Book Antiqua" pitchFamily="18" charset="0"/>
            </a:endParaRPr>
          </a:p>
          <a:p>
            <a:pPr eaLnBrk="0" hangingPunct="0">
              <a:buBlip>
                <a:blip r:embed="rId4"/>
              </a:buBlip>
              <a:defRPr/>
            </a:pPr>
            <a:r>
              <a:rPr lang="en-US" sz="3600" dirty="0">
                <a:solidFill>
                  <a:srgbClr val="002060"/>
                </a:solidFill>
                <a:latin typeface="Book Antiqua" pitchFamily="18" charset="0"/>
                <a:cs typeface="Times New Roman" pitchFamily="18" charset="0"/>
              </a:rPr>
              <a:t>State represents physical looking of an object</a:t>
            </a:r>
          </a:p>
          <a:p>
            <a:pPr eaLnBrk="0" hangingPunct="0">
              <a:buBlip>
                <a:blip r:embed="rId4"/>
              </a:buBlip>
              <a:defRPr/>
            </a:pPr>
            <a:endParaRPr lang="en-US" sz="3600" dirty="0">
              <a:solidFill>
                <a:srgbClr val="002060"/>
              </a:solidFill>
              <a:latin typeface="Book Antiqua" pitchFamily="18" charset="0"/>
              <a:cs typeface="Times New Roman" pitchFamily="18" charset="0"/>
            </a:endParaRPr>
          </a:p>
          <a:p>
            <a:pPr eaLnBrk="0" hangingPunct="0">
              <a:buBlip>
                <a:blip r:embed="rId4"/>
              </a:buBlip>
              <a:defRPr/>
            </a:pPr>
            <a:r>
              <a:rPr lang="en-US" sz="3600" dirty="0">
                <a:solidFill>
                  <a:srgbClr val="002060"/>
                </a:solidFill>
                <a:latin typeface="Book Antiqua" pitchFamily="18" charset="0"/>
                <a:cs typeface="Times New Roman" pitchFamily="18" charset="0"/>
              </a:rPr>
              <a:t>Behavior represents functionality of the object</a:t>
            </a:r>
            <a:endParaRPr lang="en-US" sz="3600" dirty="0">
              <a:solidFill>
                <a:srgbClr val="002060"/>
              </a:solidFill>
              <a:latin typeface="Book Antiqua" pitchFamily="18" charset="0"/>
            </a:endParaRPr>
          </a:p>
          <a:p>
            <a:pPr eaLnBrk="0" hangingPunct="0">
              <a:buBlip>
                <a:blip r:embed="rId4"/>
              </a:buBlip>
              <a:defRPr/>
            </a:pPr>
            <a:endParaRPr lang="en-US" sz="1800" dirty="0">
              <a:solidFill>
                <a:srgbClr val="0000FF"/>
              </a:solidFill>
              <a:latin typeface="Book Antiqua" pitchFamily="18" charset="0"/>
              <a:cs typeface="Times New Roman" pitchFamily="18" charset="0"/>
            </a:endParaRPr>
          </a:p>
          <a:p>
            <a:pPr eaLnBrk="0" hangingPunct="0">
              <a:buNone/>
              <a:defRPr/>
            </a:pPr>
            <a:endParaRPr lang="en-US" sz="1800" dirty="0">
              <a:solidFill>
                <a:srgbClr val="0000FF"/>
              </a:solidFill>
              <a:latin typeface="Book Antiqua" pitchFamily="18" charset="0"/>
              <a:cs typeface="Times New Roman" pitchFamily="18" charset="0"/>
            </a:endParaRPr>
          </a:p>
          <a:p>
            <a:pPr eaLnBrk="0" hangingPunct="0">
              <a:buNone/>
              <a:defRPr/>
            </a:pPr>
            <a:endParaRPr lang="en-US" sz="2000" b="1" dirty="0">
              <a:solidFill>
                <a:srgbClr val="0000FF"/>
              </a:solidFill>
              <a:latin typeface="Book Antiqua" pitchFamily="18" charset="0"/>
              <a:cs typeface="Times New Roman" pitchFamily="18" charset="0"/>
            </a:endParaRPr>
          </a:p>
          <a:p>
            <a:pPr eaLnBrk="0" hangingPunct="0">
              <a:buNone/>
              <a:defRPr/>
            </a:pPr>
            <a:endParaRPr lang="en-US" sz="2000" b="1" dirty="0">
              <a:solidFill>
                <a:srgbClr val="0000FF"/>
              </a:solidFill>
              <a:latin typeface="Book Antiqua" pitchFamily="18" charset="0"/>
              <a:cs typeface="Times New Roman" pitchFamily="18" charset="0"/>
            </a:endParaRPr>
          </a:p>
          <a:p>
            <a:pPr eaLnBrk="0" hangingPunct="0">
              <a:buNone/>
              <a:defRPr/>
            </a:pPr>
            <a:r>
              <a:rPr lang="en-US" sz="2000" b="1" dirty="0">
                <a:solidFill>
                  <a:srgbClr val="002060"/>
                </a:solidFill>
                <a:latin typeface="Book Antiqua" pitchFamily="18" charset="0"/>
                <a:cs typeface="Times New Roman" pitchFamily="18" charset="0"/>
              </a:rPr>
              <a:t>       </a:t>
            </a:r>
            <a:r>
              <a:rPr lang="en-US" dirty="0">
                <a:solidFill>
                  <a:srgbClr val="002060"/>
                </a:solidFill>
                <a:latin typeface="Book Antiqua" pitchFamily="18" charset="0"/>
                <a:cs typeface="Times New Roman" pitchFamily="18" charset="0"/>
              </a:rPr>
              <a:t>Example: Marker</a:t>
            </a:r>
          </a:p>
          <a:p>
            <a:pPr eaLnBrk="0" hangingPunct="0">
              <a:buNone/>
              <a:defRPr/>
            </a:pPr>
            <a:endParaRPr lang="en-US" b="1" dirty="0">
              <a:solidFill>
                <a:srgbClr val="002060"/>
              </a:solidFill>
              <a:latin typeface="Book Antiqua" pitchFamily="18" charset="0"/>
            </a:endParaRPr>
          </a:p>
          <a:p>
            <a:pPr eaLnBrk="0" hangingPunct="0">
              <a:buNone/>
              <a:defRPr/>
            </a:pPr>
            <a:r>
              <a:rPr lang="en-US" b="1" dirty="0">
                <a:solidFill>
                  <a:srgbClr val="002060"/>
                </a:solidFill>
                <a:latin typeface="Book Antiqua" pitchFamily="18" charset="0"/>
                <a:cs typeface="Times New Roman" pitchFamily="18" charset="0"/>
              </a:rPr>
              <a:t>	</a:t>
            </a:r>
            <a:r>
              <a:rPr lang="en-US" dirty="0">
                <a:solidFill>
                  <a:srgbClr val="002060"/>
                </a:solidFill>
                <a:latin typeface="Book Antiqua" pitchFamily="18" charset="0"/>
                <a:cs typeface="Times New Roman" pitchFamily="18" charset="0"/>
              </a:rPr>
              <a:t>State – solid, colors, length, price etc</a:t>
            </a:r>
            <a:endParaRPr lang="en-US" dirty="0">
              <a:solidFill>
                <a:srgbClr val="002060"/>
              </a:solidFill>
              <a:latin typeface="Book Antiqua" pitchFamily="18" charset="0"/>
            </a:endParaRPr>
          </a:p>
          <a:p>
            <a:pPr eaLnBrk="0" hangingPunct="0">
              <a:buNone/>
              <a:defRPr/>
            </a:pPr>
            <a:r>
              <a:rPr lang="en-US" dirty="0">
                <a:solidFill>
                  <a:srgbClr val="002060"/>
                </a:solidFill>
                <a:latin typeface="Book Antiqua" pitchFamily="18" charset="0"/>
                <a:cs typeface="Times New Roman" pitchFamily="18" charset="0"/>
              </a:rPr>
              <a:t>	Behavior – to write something</a:t>
            </a:r>
            <a:endParaRPr lang="en-US" dirty="0">
              <a:solidFill>
                <a:srgbClr val="002060"/>
              </a:solidFill>
              <a:latin typeface="Book Antiqua" pitchFamily="18" charset="0"/>
            </a:endParaRPr>
          </a:p>
          <a:p>
            <a:endParaRPr lang="en-US" sz="2000" dirty="0">
              <a:solidFill>
                <a:srgbClr val="002060"/>
              </a:solidFill>
              <a:latin typeface="Book Antiqua" pitchFamily="18" charset="0"/>
            </a:endParaRPr>
          </a:p>
        </p:txBody>
      </p:sp>
      <p:sp>
        <p:nvSpPr>
          <p:cNvPr id="6" name="Slide Number Placeholder 5"/>
          <p:cNvSpPr>
            <a:spLocks noGrp="1"/>
          </p:cNvSpPr>
          <p:nvPr>
            <p:ph type="sldNum" sz="quarter" idx="12"/>
          </p:nvPr>
        </p:nvSpPr>
        <p:spPr/>
        <p:txBody>
          <a:bodyPr/>
          <a:lstStyle/>
          <a:p>
            <a:fld id="{0CD13243-3D31-4DD5-8512-B28F7F2A6CD3}" type="slidenum">
              <a:rPr lang="en-IN" smtClean="0"/>
              <a:pPr/>
              <a:t>4</a:t>
            </a:fld>
            <a:endParaRPr lang="en-IN"/>
          </a:p>
        </p:txBody>
      </p:sp>
      <p:pic>
        <p:nvPicPr>
          <p:cNvPr id="8" name="Picture 7" descr="http://media4.picsearch.com/is?OizVPKvj2jywsXDd7aw4u128W2nX7Ig2xB0OE2KE-X4&amp;height=288"/>
          <p:cNvPicPr>
            <a:picLocks noChangeAspect="1" noChangeArrowheads="1"/>
          </p:cNvPicPr>
          <p:nvPr/>
        </p:nvPicPr>
        <p:blipFill>
          <a:blip r:embed="rId5" cstate="print"/>
          <a:srcRect/>
          <a:stretch>
            <a:fillRect/>
          </a:stretch>
        </p:blipFill>
        <p:spPr bwMode="auto">
          <a:xfrm>
            <a:off x="5724128" y="3212976"/>
            <a:ext cx="2743200" cy="2743201"/>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t>
            </a:r>
          </a:p>
        </p:txBody>
      </p:sp>
      <p:pic>
        <p:nvPicPr>
          <p:cNvPr id="4" name="Picture 3" descr="skoda.jpg"/>
          <p:cNvPicPr>
            <a:picLocks noChangeAspect="1"/>
          </p:cNvPicPr>
          <p:nvPr/>
        </p:nvPicPr>
        <p:blipFill>
          <a:blip r:embed="rId2" cstate="print"/>
          <a:srcRect l="11945" t="7661" r="12579" b="4851"/>
          <a:stretch>
            <a:fillRect/>
          </a:stretch>
        </p:blipFill>
        <p:spPr bwMode="auto">
          <a:xfrm>
            <a:off x="6324600" y="4419600"/>
            <a:ext cx="2559050" cy="2076450"/>
          </a:xfrm>
          <a:prstGeom prst="rect">
            <a:avLst/>
          </a:prstGeom>
          <a:noFill/>
          <a:ln w="9525">
            <a:noFill/>
            <a:miter lim="800000"/>
            <a:headEnd/>
            <a:tailEnd/>
          </a:ln>
        </p:spPr>
      </p:pic>
      <p:grpSp>
        <p:nvGrpSpPr>
          <p:cNvPr id="3" name="Group 12"/>
          <p:cNvGrpSpPr>
            <a:grpSpLocks/>
          </p:cNvGrpSpPr>
          <p:nvPr/>
        </p:nvGrpSpPr>
        <p:grpSpPr bwMode="auto">
          <a:xfrm>
            <a:off x="3491880" y="980728"/>
            <a:ext cx="2173288" cy="2171700"/>
            <a:chOff x="3352800" y="2209800"/>
            <a:chExt cx="2438400" cy="2438400"/>
          </a:xfrm>
        </p:grpSpPr>
        <p:pic>
          <p:nvPicPr>
            <p:cNvPr id="6" name="Picture 10" descr="car.png"/>
            <p:cNvPicPr>
              <a:picLocks noChangeAspect="1"/>
            </p:cNvPicPr>
            <p:nvPr/>
          </p:nvPicPr>
          <p:blipFill>
            <a:blip r:embed="rId3" cstate="print"/>
            <a:srcRect/>
            <a:stretch>
              <a:fillRect/>
            </a:stretch>
          </p:blipFill>
          <p:spPr bwMode="auto">
            <a:xfrm>
              <a:off x="3352800" y="2209800"/>
              <a:ext cx="2438400" cy="2438400"/>
            </a:xfrm>
            <a:prstGeom prst="rect">
              <a:avLst/>
            </a:prstGeom>
            <a:noFill/>
            <a:ln w="9525">
              <a:noFill/>
              <a:miter lim="800000"/>
              <a:headEnd/>
              <a:tailEnd/>
            </a:ln>
          </p:spPr>
        </p:pic>
        <p:sp>
          <p:nvSpPr>
            <p:cNvPr id="7" name="TextBox 11"/>
            <p:cNvSpPr txBox="1">
              <a:spLocks noChangeArrowheads="1"/>
            </p:cNvSpPr>
            <p:nvPr/>
          </p:nvSpPr>
          <p:spPr bwMode="auto">
            <a:xfrm>
              <a:off x="4160720" y="4150226"/>
              <a:ext cx="782728" cy="414689"/>
            </a:xfrm>
            <a:prstGeom prst="rect">
              <a:avLst/>
            </a:prstGeom>
            <a:noFill/>
            <a:ln w="9525">
              <a:noFill/>
              <a:miter lim="800000"/>
              <a:headEnd/>
              <a:tailEnd/>
            </a:ln>
          </p:spPr>
          <p:txBody>
            <a:bodyPr wrap="none">
              <a:spAutoFit/>
            </a:bodyPr>
            <a:lstStyle/>
            <a:p>
              <a:r>
                <a:rPr lang="en-US" b="1" dirty="0">
                  <a:solidFill>
                    <a:srgbClr val="002060"/>
                  </a:solidFill>
                  <a:latin typeface="Book Antiqua" pitchFamily="18" charset="0"/>
                </a:rPr>
                <a:t>CAR</a:t>
              </a:r>
            </a:p>
          </p:txBody>
        </p:sp>
      </p:grpSp>
      <p:cxnSp>
        <p:nvCxnSpPr>
          <p:cNvPr id="8" name="Straight Arrow Connector 7"/>
          <p:cNvCxnSpPr/>
          <p:nvPr/>
        </p:nvCxnSpPr>
        <p:spPr>
          <a:xfrm rot="5400000" flipH="1" flipV="1">
            <a:off x="2381250" y="3122613"/>
            <a:ext cx="949325" cy="949325"/>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5" idx="0"/>
          </p:cNvCxnSpPr>
          <p:nvPr/>
        </p:nvCxnSpPr>
        <p:spPr>
          <a:xfrm flipH="1" flipV="1">
            <a:off x="5697538" y="3241676"/>
            <a:ext cx="786933" cy="796924"/>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V="1">
            <a:off x="4225925" y="3722688"/>
            <a:ext cx="508000" cy="0"/>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descr="city.jpg"/>
          <p:cNvPicPr>
            <a:picLocks noChangeAspect="1"/>
          </p:cNvPicPr>
          <p:nvPr/>
        </p:nvPicPr>
        <p:blipFill>
          <a:blip r:embed="rId4" cstate="print">
            <a:clrChange>
              <a:clrFrom>
                <a:srgbClr val="F9F8F4"/>
              </a:clrFrom>
              <a:clrTo>
                <a:srgbClr val="F9F8F4">
                  <a:alpha val="0"/>
                </a:srgbClr>
              </a:clrTo>
            </a:clrChange>
          </a:blip>
          <a:srcRect l="17696" t="15497" r="11600" b="4829"/>
          <a:stretch>
            <a:fillRect/>
          </a:stretch>
        </p:blipFill>
        <p:spPr bwMode="auto">
          <a:xfrm>
            <a:off x="3275856" y="4437112"/>
            <a:ext cx="2757488" cy="2174875"/>
          </a:xfrm>
          <a:prstGeom prst="rect">
            <a:avLst/>
          </a:prstGeom>
          <a:noFill/>
          <a:ln w="9525">
            <a:noFill/>
            <a:miter lim="800000"/>
            <a:headEnd/>
            <a:tailEnd/>
          </a:ln>
        </p:spPr>
      </p:pic>
      <p:grpSp>
        <p:nvGrpSpPr>
          <p:cNvPr id="5" name="Group 26"/>
          <p:cNvGrpSpPr>
            <a:grpSpLocks/>
          </p:cNvGrpSpPr>
          <p:nvPr/>
        </p:nvGrpSpPr>
        <p:grpSpPr bwMode="auto">
          <a:xfrm>
            <a:off x="1905000" y="4038600"/>
            <a:ext cx="4915460" cy="421073"/>
            <a:chOff x="1936111" y="3931621"/>
            <a:chExt cx="4914624" cy="421512"/>
          </a:xfrm>
        </p:grpSpPr>
        <p:sp>
          <p:nvSpPr>
            <p:cNvPr id="13" name="TextBox 23"/>
            <p:cNvSpPr txBox="1">
              <a:spLocks noChangeArrowheads="1"/>
            </p:cNvSpPr>
            <p:nvPr/>
          </p:nvSpPr>
          <p:spPr bwMode="auto">
            <a:xfrm>
              <a:off x="1936111" y="3950396"/>
              <a:ext cx="671865" cy="369717"/>
            </a:xfrm>
            <a:prstGeom prst="rect">
              <a:avLst/>
            </a:prstGeom>
            <a:noFill/>
            <a:ln w="9525">
              <a:noFill/>
              <a:miter lim="800000"/>
              <a:headEnd/>
              <a:tailEnd/>
            </a:ln>
          </p:spPr>
          <p:txBody>
            <a:bodyPr wrap="none">
              <a:spAutoFit/>
            </a:bodyPr>
            <a:lstStyle/>
            <a:p>
              <a:r>
                <a:rPr lang="en-US" b="1" dirty="0">
                  <a:solidFill>
                    <a:srgbClr val="002060"/>
                  </a:solidFill>
                  <a:latin typeface="Book Antiqua" pitchFamily="18" charset="0"/>
                </a:rPr>
                <a:t>IS-A</a:t>
              </a:r>
            </a:p>
          </p:txBody>
        </p:sp>
        <p:sp>
          <p:nvSpPr>
            <p:cNvPr id="14" name="TextBox 24"/>
            <p:cNvSpPr txBox="1">
              <a:spLocks noChangeArrowheads="1"/>
            </p:cNvSpPr>
            <p:nvPr/>
          </p:nvSpPr>
          <p:spPr bwMode="auto">
            <a:xfrm>
              <a:off x="4102011" y="3983416"/>
              <a:ext cx="671865" cy="369717"/>
            </a:xfrm>
            <a:prstGeom prst="rect">
              <a:avLst/>
            </a:prstGeom>
            <a:noFill/>
            <a:ln w="9525">
              <a:noFill/>
              <a:miter lim="800000"/>
              <a:headEnd/>
              <a:tailEnd/>
            </a:ln>
          </p:spPr>
          <p:txBody>
            <a:bodyPr wrap="none">
              <a:spAutoFit/>
            </a:bodyPr>
            <a:lstStyle/>
            <a:p>
              <a:r>
                <a:rPr lang="en-US" b="1">
                  <a:solidFill>
                    <a:srgbClr val="002060"/>
                  </a:solidFill>
                  <a:latin typeface="Book Antiqua" pitchFamily="18" charset="0"/>
                </a:rPr>
                <a:t>IS-A</a:t>
              </a:r>
            </a:p>
          </p:txBody>
        </p:sp>
        <p:sp>
          <p:nvSpPr>
            <p:cNvPr id="15" name="TextBox 25"/>
            <p:cNvSpPr txBox="1">
              <a:spLocks noChangeArrowheads="1"/>
            </p:cNvSpPr>
            <p:nvPr/>
          </p:nvSpPr>
          <p:spPr bwMode="auto">
            <a:xfrm>
              <a:off x="6178870" y="3931621"/>
              <a:ext cx="671865" cy="369717"/>
            </a:xfrm>
            <a:prstGeom prst="rect">
              <a:avLst/>
            </a:prstGeom>
            <a:noFill/>
            <a:ln w="9525">
              <a:noFill/>
              <a:miter lim="800000"/>
              <a:headEnd/>
              <a:tailEnd/>
            </a:ln>
          </p:spPr>
          <p:txBody>
            <a:bodyPr wrap="none">
              <a:spAutoFit/>
            </a:bodyPr>
            <a:lstStyle/>
            <a:p>
              <a:r>
                <a:rPr lang="en-US" b="1">
                  <a:solidFill>
                    <a:srgbClr val="002060"/>
                  </a:solidFill>
                  <a:latin typeface="Book Antiqua" pitchFamily="18" charset="0"/>
                </a:rPr>
                <a:t>IS-A</a:t>
              </a:r>
            </a:p>
          </p:txBody>
        </p:sp>
      </p:grpSp>
      <p:pic>
        <p:nvPicPr>
          <p:cNvPr id="16" name="Content Placeholder 15" descr="wagon r.jpg"/>
          <p:cNvPicPr>
            <a:picLocks noGrp="1" noChangeAspect="1"/>
          </p:cNvPicPr>
          <p:nvPr>
            <p:ph idx="1"/>
          </p:nvPr>
        </p:nvPicPr>
        <p:blipFill>
          <a:blip r:embed="rId5" cstate="print"/>
          <a:srcRect l="17545" t="9094" r="18565" b="1527"/>
          <a:stretch>
            <a:fillRect/>
          </a:stretch>
        </p:blipFill>
        <p:spPr bwMode="auto">
          <a:xfrm>
            <a:off x="0" y="4419600"/>
            <a:ext cx="3042761" cy="2209800"/>
          </a:xfrm>
          <a:prstGeom prst="rect">
            <a:avLst/>
          </a:prstGeom>
          <a:noFill/>
          <a:ln w="9525">
            <a:noFill/>
            <a:miter lim="800000"/>
            <a:headEnd/>
            <a:tailEnd/>
          </a:ln>
        </p:spPr>
      </p:pic>
      <p:sp>
        <p:nvSpPr>
          <p:cNvPr id="17" name="Slide Number Placeholder 16"/>
          <p:cNvSpPr>
            <a:spLocks noGrp="1"/>
          </p:cNvSpPr>
          <p:nvPr>
            <p:ph type="sldNum" sz="quarter" idx="12"/>
          </p:nvPr>
        </p:nvSpPr>
        <p:spPr/>
        <p:txBody>
          <a:bodyPr/>
          <a:lstStyle/>
          <a:p>
            <a:fld id="{0CD13243-3D31-4DD5-8512-B28F7F2A6CD3}" type="slidenum">
              <a:rPr lang="en-IN" smtClean="0"/>
              <a:pPr/>
              <a:t>40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grpSp>
        <p:nvGrpSpPr>
          <p:cNvPr id="4" name="Group 66"/>
          <p:cNvGrpSpPr>
            <a:grpSpLocks/>
          </p:cNvGrpSpPr>
          <p:nvPr/>
        </p:nvGrpSpPr>
        <p:grpSpPr bwMode="auto">
          <a:xfrm>
            <a:off x="2082800" y="3894138"/>
            <a:ext cx="4981575" cy="1468437"/>
            <a:chOff x="2083187" y="3894085"/>
            <a:chExt cx="4980712" cy="1468232"/>
          </a:xfrm>
        </p:grpSpPr>
        <p:pic>
          <p:nvPicPr>
            <p:cNvPr id="5" name="Picture 16" descr="Student 2.png"/>
            <p:cNvPicPr>
              <a:picLocks noChangeAspect="1"/>
            </p:cNvPicPr>
            <p:nvPr/>
          </p:nvPicPr>
          <p:blipFill>
            <a:blip r:embed="rId2" cstate="print"/>
            <a:srcRect/>
            <a:stretch>
              <a:fillRect/>
            </a:stretch>
          </p:blipFill>
          <p:spPr bwMode="auto">
            <a:xfrm>
              <a:off x="2083187" y="3894085"/>
              <a:ext cx="476301" cy="1468232"/>
            </a:xfrm>
            <a:prstGeom prst="rect">
              <a:avLst/>
            </a:prstGeom>
            <a:noFill/>
            <a:ln w="9525">
              <a:noFill/>
              <a:miter lim="800000"/>
              <a:headEnd/>
              <a:tailEnd/>
            </a:ln>
          </p:spPr>
        </p:pic>
        <p:pic>
          <p:nvPicPr>
            <p:cNvPr id="6" name="Picture 19" descr="Student 3.png"/>
            <p:cNvPicPr>
              <a:picLocks noChangeAspect="1"/>
            </p:cNvPicPr>
            <p:nvPr/>
          </p:nvPicPr>
          <p:blipFill>
            <a:blip r:embed="rId3" cstate="print"/>
            <a:srcRect/>
            <a:stretch>
              <a:fillRect/>
            </a:stretch>
          </p:blipFill>
          <p:spPr bwMode="auto">
            <a:xfrm>
              <a:off x="3575939" y="3894085"/>
              <a:ext cx="463192" cy="1442014"/>
            </a:xfrm>
            <a:prstGeom prst="rect">
              <a:avLst/>
            </a:prstGeom>
            <a:noFill/>
            <a:ln w="9525">
              <a:noFill/>
              <a:miter lim="800000"/>
              <a:headEnd/>
              <a:tailEnd/>
            </a:ln>
          </p:spPr>
        </p:pic>
        <p:pic>
          <p:nvPicPr>
            <p:cNvPr id="7" name="Picture 21" descr="Student 4.png"/>
            <p:cNvPicPr>
              <a:picLocks noChangeAspect="1"/>
            </p:cNvPicPr>
            <p:nvPr/>
          </p:nvPicPr>
          <p:blipFill>
            <a:blip r:embed="rId4" cstate="print"/>
            <a:srcRect/>
            <a:stretch>
              <a:fillRect/>
            </a:stretch>
          </p:blipFill>
          <p:spPr bwMode="auto">
            <a:xfrm>
              <a:off x="5140668" y="3894085"/>
              <a:ext cx="463192" cy="1442014"/>
            </a:xfrm>
            <a:prstGeom prst="rect">
              <a:avLst/>
            </a:prstGeom>
            <a:noFill/>
            <a:ln w="9525">
              <a:noFill/>
              <a:miter lim="800000"/>
              <a:headEnd/>
              <a:tailEnd/>
            </a:ln>
          </p:spPr>
        </p:pic>
        <p:pic>
          <p:nvPicPr>
            <p:cNvPr id="8" name="Picture 23" descr="Student icon 1.png"/>
            <p:cNvPicPr>
              <a:picLocks noChangeAspect="1"/>
            </p:cNvPicPr>
            <p:nvPr/>
          </p:nvPicPr>
          <p:blipFill>
            <a:blip r:embed="rId5" cstate="print"/>
            <a:srcRect/>
            <a:stretch>
              <a:fillRect/>
            </a:stretch>
          </p:blipFill>
          <p:spPr bwMode="auto">
            <a:xfrm>
              <a:off x="6587598" y="3894085"/>
              <a:ext cx="476301" cy="1468232"/>
            </a:xfrm>
            <a:prstGeom prst="rect">
              <a:avLst/>
            </a:prstGeom>
            <a:noFill/>
            <a:ln w="9525">
              <a:noFill/>
              <a:miter lim="800000"/>
              <a:headEnd/>
              <a:tailEnd/>
            </a:ln>
          </p:spPr>
        </p:pic>
      </p:grpSp>
      <p:grpSp>
        <p:nvGrpSpPr>
          <p:cNvPr id="9" name="Group 61"/>
          <p:cNvGrpSpPr>
            <a:grpSpLocks/>
          </p:cNvGrpSpPr>
          <p:nvPr/>
        </p:nvGrpSpPr>
        <p:grpSpPr bwMode="auto">
          <a:xfrm>
            <a:off x="4022723" y="1397000"/>
            <a:ext cx="982961" cy="1478995"/>
            <a:chOff x="3980643" y="1643629"/>
            <a:chExt cx="982807" cy="1478438"/>
          </a:xfrm>
        </p:grpSpPr>
        <p:pic>
          <p:nvPicPr>
            <p:cNvPr id="10" name="Picture 9" descr="Student icon 1.png"/>
            <p:cNvPicPr>
              <a:picLocks noChangeAspect="1"/>
            </p:cNvPicPr>
            <p:nvPr/>
          </p:nvPicPr>
          <p:blipFill>
            <a:blip r:embed="rId5" cstate="print">
              <a:duotone>
                <a:prstClr val="black"/>
                <a:schemeClr val="accent6">
                  <a:tint val="45000"/>
                  <a:satMod val="400000"/>
                </a:schemeClr>
              </a:duotone>
            </a:blip>
            <a:stretch>
              <a:fillRect/>
            </a:stretch>
          </p:blipFill>
          <p:spPr>
            <a:xfrm>
              <a:off x="4358302" y="1643629"/>
              <a:ext cx="360187" cy="1110302"/>
            </a:xfrm>
            <a:prstGeom prst="rect">
              <a:avLst/>
            </a:prstGeom>
          </p:spPr>
        </p:pic>
        <p:sp>
          <p:nvSpPr>
            <p:cNvPr id="11" name="TextBox 10"/>
            <p:cNvSpPr txBox="1"/>
            <p:nvPr/>
          </p:nvSpPr>
          <p:spPr>
            <a:xfrm>
              <a:off x="3980643" y="2752874"/>
              <a:ext cx="982807" cy="369193"/>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p>
              <a:pPr>
                <a:defRPr/>
              </a:pPr>
              <a:r>
                <a:rPr lang="en-US" sz="1800" b="0" dirty="0">
                  <a:solidFill>
                    <a:srgbClr val="002060"/>
                  </a:solidFill>
                  <a:latin typeface="Book Antiqua" pitchFamily="18" charset="0"/>
                </a:rPr>
                <a:t>Student</a:t>
              </a:r>
            </a:p>
          </p:txBody>
        </p:sp>
      </p:grpSp>
      <p:graphicFrame>
        <p:nvGraphicFramePr>
          <p:cNvPr id="12" name="Table 11"/>
          <p:cNvGraphicFramePr>
            <a:graphicFrameLocks noGrp="1"/>
          </p:cNvGraphicFramePr>
          <p:nvPr/>
        </p:nvGraphicFramePr>
        <p:xfrm>
          <a:off x="1524000" y="5343525"/>
          <a:ext cx="6096000" cy="640080"/>
        </p:xfrm>
        <a:graphic>
          <a:graphicData uri="http://schemas.openxmlformats.org/drawingml/2006/table">
            <a:tbl>
              <a:tblPr firstRow="1" bandRow="1">
                <a:tableStyleId>{5C22544A-7EE6-4342-B048-85BDC9FD1C3A}</a:tableStyleId>
              </a:tblPr>
              <a:tblGrid>
                <a:gridCol w="1393371">
                  <a:extLst>
                    <a:ext uri="{9D8B030D-6E8A-4147-A177-3AD203B41FA5}">
                      <a16:colId xmlns:a16="http://schemas.microsoft.com/office/drawing/2014/main" val="20000"/>
                    </a:ext>
                  </a:extLst>
                </a:gridCol>
                <a:gridCol w="1785258">
                  <a:extLst>
                    <a:ext uri="{9D8B030D-6E8A-4147-A177-3AD203B41FA5}">
                      <a16:colId xmlns:a16="http://schemas.microsoft.com/office/drawing/2014/main" val="20001"/>
                    </a:ext>
                  </a:extLst>
                </a:gridCol>
                <a:gridCol w="1393371">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rgbClr val="002060"/>
                          </a:solidFill>
                          <a:latin typeface="Book Antiqua" pitchFamily="18" charset="0"/>
                          <a:ea typeface="+mn-ea"/>
                          <a:cs typeface="+mn-cs"/>
                        </a:rPr>
                        <a:t>Convener Quota</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rgbClr val="002060"/>
                          </a:solidFill>
                          <a:latin typeface="Book Antiqua" pitchFamily="18" charset="0"/>
                          <a:ea typeface="+mn-ea"/>
                          <a:cs typeface="+mn-cs"/>
                        </a:rPr>
                        <a:t>Management Quota</a:t>
                      </a:r>
                      <a:endParaRPr lang="en-US" b="0" dirty="0">
                        <a:solidFill>
                          <a:srgbClr val="002060"/>
                        </a:solidFill>
                        <a:latin typeface="Book Antiqua" pitchFamily="18" charset="0"/>
                      </a:endParaRP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rgbClr val="002060"/>
                          </a:solidFill>
                          <a:latin typeface="Book Antiqua" pitchFamily="18" charset="0"/>
                          <a:ea typeface="+mn-ea"/>
                          <a:cs typeface="+mn-cs"/>
                        </a:rPr>
                        <a:t>Spot Admission</a:t>
                      </a:r>
                      <a:endParaRPr lang="en-US" b="0" dirty="0">
                        <a:solidFill>
                          <a:srgbClr val="002060"/>
                        </a:solidFill>
                        <a:latin typeface="Book Antiqua" pitchFamily="18" charset="0"/>
                      </a:endParaRP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002060"/>
                          </a:solidFill>
                          <a:latin typeface="Book Antiqua" pitchFamily="18" charset="0"/>
                        </a:rPr>
                        <a:t>Lateral Entry</a:t>
                      </a:r>
                    </a:p>
                  </a:txBody>
                  <a:tcPr>
                    <a:solidFill>
                      <a:schemeClr val="bg1"/>
                    </a:solidFill>
                  </a:tcPr>
                </a:tc>
                <a:extLst>
                  <a:ext uri="{0D108BD9-81ED-4DB2-BD59-A6C34878D82A}">
                    <a16:rowId xmlns:a16="http://schemas.microsoft.com/office/drawing/2014/main" val="10000"/>
                  </a:ext>
                </a:extLst>
              </a:tr>
            </a:tbl>
          </a:graphicData>
        </a:graphic>
      </p:graphicFrame>
      <p:sp>
        <p:nvSpPr>
          <p:cNvPr id="13" name="TextBox 12"/>
          <p:cNvSpPr txBox="1"/>
          <p:nvPr/>
        </p:nvSpPr>
        <p:spPr>
          <a:xfrm>
            <a:off x="1547664" y="5949280"/>
            <a:ext cx="6067425" cy="369888"/>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sz="1800" b="1" dirty="0">
                <a:solidFill>
                  <a:srgbClr val="002060"/>
                </a:solidFill>
                <a:latin typeface="Book Antiqua" pitchFamily="18" charset="0"/>
              </a:rPr>
              <a:t>Student Type</a:t>
            </a:r>
          </a:p>
        </p:txBody>
      </p:sp>
      <p:grpSp>
        <p:nvGrpSpPr>
          <p:cNvPr id="14" name="Group 67"/>
          <p:cNvGrpSpPr>
            <a:grpSpLocks/>
          </p:cNvGrpSpPr>
          <p:nvPr/>
        </p:nvGrpSpPr>
        <p:grpSpPr bwMode="auto">
          <a:xfrm>
            <a:off x="2443163" y="2670175"/>
            <a:ext cx="4162425" cy="946150"/>
            <a:chOff x="2443655" y="2916624"/>
            <a:chExt cx="4162098" cy="945929"/>
          </a:xfrm>
        </p:grpSpPr>
        <p:cxnSp>
          <p:nvCxnSpPr>
            <p:cNvPr id="15" name="Straight Arrow Connector 14"/>
            <p:cNvCxnSpPr/>
            <p:nvPr/>
          </p:nvCxnSpPr>
          <p:spPr>
            <a:xfrm flipV="1">
              <a:off x="2443655" y="2948367"/>
              <a:ext cx="1307997" cy="88244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rot="10800000">
              <a:off x="5313630" y="2916624"/>
              <a:ext cx="1292123" cy="945929"/>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rot="5400000" flipH="1" flipV="1">
              <a:off x="3681053" y="3444326"/>
              <a:ext cx="504707" cy="236518"/>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rot="16200000" flipV="1">
              <a:off x="4988257" y="3426072"/>
              <a:ext cx="501533" cy="26350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grpSp>
      <p:grpSp>
        <p:nvGrpSpPr>
          <p:cNvPr id="19" name="Group 24"/>
          <p:cNvGrpSpPr>
            <a:grpSpLocks/>
          </p:cNvGrpSpPr>
          <p:nvPr/>
        </p:nvGrpSpPr>
        <p:grpSpPr bwMode="auto">
          <a:xfrm>
            <a:off x="1963738" y="3579813"/>
            <a:ext cx="5045240" cy="401379"/>
            <a:chOff x="1964414" y="3580490"/>
            <a:chExt cx="5044583" cy="401070"/>
          </a:xfrm>
        </p:grpSpPr>
        <p:sp>
          <p:nvSpPr>
            <p:cNvPr id="20" name="TextBox 23"/>
            <p:cNvSpPr txBox="1">
              <a:spLocks noChangeArrowheads="1"/>
            </p:cNvSpPr>
            <p:nvPr/>
          </p:nvSpPr>
          <p:spPr bwMode="auto">
            <a:xfrm>
              <a:off x="1964414" y="3587744"/>
              <a:ext cx="641439" cy="369048"/>
            </a:xfrm>
            <a:prstGeom prst="rect">
              <a:avLst/>
            </a:prstGeom>
            <a:noFill/>
            <a:ln w="9525">
              <a:noFill/>
              <a:miter lim="800000"/>
              <a:headEnd/>
              <a:tailEnd/>
            </a:ln>
          </p:spPr>
          <p:txBody>
            <a:bodyPr wrap="none">
              <a:spAutoFit/>
            </a:bodyPr>
            <a:lstStyle/>
            <a:p>
              <a:r>
                <a:rPr lang="en-US" sz="1800">
                  <a:solidFill>
                    <a:srgbClr val="002060"/>
                  </a:solidFill>
                  <a:latin typeface="Book Antiqua" pitchFamily="18" charset="0"/>
                </a:rPr>
                <a:t>IS-A</a:t>
              </a:r>
            </a:p>
          </p:txBody>
        </p:sp>
        <p:sp>
          <p:nvSpPr>
            <p:cNvPr id="21" name="TextBox 24"/>
            <p:cNvSpPr txBox="1">
              <a:spLocks noChangeArrowheads="1"/>
            </p:cNvSpPr>
            <p:nvPr/>
          </p:nvSpPr>
          <p:spPr bwMode="auto">
            <a:xfrm>
              <a:off x="4957985" y="3591733"/>
              <a:ext cx="641439" cy="369048"/>
            </a:xfrm>
            <a:prstGeom prst="rect">
              <a:avLst/>
            </a:prstGeom>
            <a:noFill/>
            <a:ln w="9525">
              <a:noFill/>
              <a:miter lim="800000"/>
              <a:headEnd/>
              <a:tailEnd/>
            </a:ln>
          </p:spPr>
          <p:txBody>
            <a:bodyPr wrap="none">
              <a:spAutoFit/>
            </a:bodyPr>
            <a:lstStyle/>
            <a:p>
              <a:r>
                <a:rPr lang="en-US" sz="1800">
                  <a:solidFill>
                    <a:srgbClr val="002060"/>
                  </a:solidFill>
                  <a:latin typeface="Book Antiqua" pitchFamily="18" charset="0"/>
                </a:rPr>
                <a:t>IS-A</a:t>
              </a:r>
            </a:p>
          </p:txBody>
        </p:sp>
        <p:sp>
          <p:nvSpPr>
            <p:cNvPr id="22" name="TextBox 25"/>
            <p:cNvSpPr txBox="1">
              <a:spLocks noChangeArrowheads="1"/>
            </p:cNvSpPr>
            <p:nvPr/>
          </p:nvSpPr>
          <p:spPr bwMode="auto">
            <a:xfrm>
              <a:off x="6367558" y="3612512"/>
              <a:ext cx="641439" cy="369048"/>
            </a:xfrm>
            <a:prstGeom prst="rect">
              <a:avLst/>
            </a:prstGeom>
            <a:noFill/>
            <a:ln w="9525">
              <a:noFill/>
              <a:miter lim="800000"/>
              <a:headEnd/>
              <a:tailEnd/>
            </a:ln>
          </p:spPr>
          <p:txBody>
            <a:bodyPr wrap="none">
              <a:spAutoFit/>
            </a:bodyPr>
            <a:lstStyle/>
            <a:p>
              <a:r>
                <a:rPr lang="en-US" sz="1800">
                  <a:solidFill>
                    <a:srgbClr val="002060"/>
                  </a:solidFill>
                  <a:latin typeface="Book Antiqua" pitchFamily="18" charset="0"/>
                </a:rPr>
                <a:t>IS-A</a:t>
              </a:r>
            </a:p>
          </p:txBody>
        </p:sp>
        <p:sp>
          <p:nvSpPr>
            <p:cNvPr id="23" name="TextBox 23"/>
            <p:cNvSpPr txBox="1">
              <a:spLocks noChangeArrowheads="1"/>
            </p:cNvSpPr>
            <p:nvPr/>
          </p:nvSpPr>
          <p:spPr bwMode="auto">
            <a:xfrm>
              <a:off x="3423074" y="3580490"/>
              <a:ext cx="641438" cy="369048"/>
            </a:xfrm>
            <a:prstGeom prst="rect">
              <a:avLst/>
            </a:prstGeom>
            <a:noFill/>
            <a:ln w="9525">
              <a:noFill/>
              <a:miter lim="800000"/>
              <a:headEnd/>
              <a:tailEnd/>
            </a:ln>
          </p:spPr>
          <p:txBody>
            <a:bodyPr wrap="none">
              <a:spAutoFit/>
            </a:bodyPr>
            <a:lstStyle/>
            <a:p>
              <a:r>
                <a:rPr lang="en-US" sz="1800">
                  <a:solidFill>
                    <a:srgbClr val="002060"/>
                  </a:solidFill>
                  <a:latin typeface="Book Antiqua" pitchFamily="18" charset="0"/>
                </a:rPr>
                <a:t>IS-A</a:t>
              </a:r>
            </a:p>
          </p:txBody>
        </p:sp>
      </p:grpSp>
      <p:grpSp>
        <p:nvGrpSpPr>
          <p:cNvPr id="24" name="Group 30"/>
          <p:cNvGrpSpPr>
            <a:grpSpLocks/>
          </p:cNvGrpSpPr>
          <p:nvPr/>
        </p:nvGrpSpPr>
        <p:grpSpPr bwMode="auto">
          <a:xfrm>
            <a:off x="4976814" y="1589088"/>
            <a:ext cx="2842151" cy="707886"/>
            <a:chOff x="4976734" y="1588957"/>
            <a:chExt cx="2842553" cy="707747"/>
          </a:xfrm>
        </p:grpSpPr>
        <p:sp>
          <p:nvSpPr>
            <p:cNvPr id="25" name="TextBox 24"/>
            <p:cNvSpPr txBox="1"/>
            <p:nvPr/>
          </p:nvSpPr>
          <p:spPr>
            <a:xfrm>
              <a:off x="5591183" y="1588957"/>
              <a:ext cx="2228104" cy="70774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gn="l">
                <a:defRPr/>
              </a:pPr>
              <a:r>
                <a:rPr lang="en-US" sz="2000" b="0" dirty="0">
                  <a:solidFill>
                    <a:srgbClr val="002060"/>
                  </a:solidFill>
                </a:rPr>
                <a:t>Same Rule Book</a:t>
              </a:r>
            </a:p>
            <a:p>
              <a:pPr algn="l">
                <a:defRPr/>
              </a:pPr>
              <a:r>
                <a:rPr lang="en-US" sz="2000" b="0" dirty="0">
                  <a:solidFill>
                    <a:srgbClr val="002060"/>
                  </a:solidFill>
                </a:rPr>
                <a:t>Same Exam Process</a:t>
              </a:r>
            </a:p>
          </p:txBody>
        </p:sp>
        <p:sp>
          <p:nvSpPr>
            <p:cNvPr id="26" name="Right Arrow 25"/>
            <p:cNvSpPr/>
            <p:nvPr/>
          </p:nvSpPr>
          <p:spPr>
            <a:xfrm>
              <a:off x="4976734" y="1768309"/>
              <a:ext cx="465203" cy="299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grpSp>
      <p:sp>
        <p:nvSpPr>
          <p:cNvPr id="27" name="Slide Number Placeholder 26"/>
          <p:cNvSpPr>
            <a:spLocks noGrp="1"/>
          </p:cNvSpPr>
          <p:nvPr>
            <p:ph type="sldNum" sz="quarter" idx="12"/>
          </p:nvPr>
        </p:nvSpPr>
        <p:spPr/>
        <p:txBody>
          <a:bodyPr/>
          <a:lstStyle/>
          <a:p>
            <a:fld id="{0CD13243-3D31-4DD5-8512-B28F7F2A6CD3}" type="slidenum">
              <a:rPr lang="en-IN" smtClean="0"/>
              <a:pPr/>
              <a:t>41</a:t>
            </a:fld>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pic>
        <p:nvPicPr>
          <p:cNvPr id="4" name="Picture 2"/>
          <p:cNvPicPr>
            <a:picLocks noGrp="1" noChangeAspect="1" noChangeArrowheads="1"/>
          </p:cNvPicPr>
          <p:nvPr>
            <p:ph idx="1"/>
          </p:nvPr>
        </p:nvPicPr>
        <p:blipFill>
          <a:blip r:embed="rId2" cstate="print"/>
          <a:srcRect/>
          <a:stretch>
            <a:fillRect/>
          </a:stretch>
        </p:blipFill>
        <p:spPr bwMode="auto">
          <a:xfrm>
            <a:off x="2438400" y="990600"/>
            <a:ext cx="3733800" cy="5326157"/>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0CD13243-3D31-4DD5-8512-B28F7F2A6CD3}" type="slidenum">
              <a:rPr lang="en-IN" smtClean="0"/>
              <a:pPr/>
              <a:t>42</a:t>
            </a:fld>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grpSp>
        <p:nvGrpSpPr>
          <p:cNvPr id="3" name="Group 6"/>
          <p:cNvGrpSpPr>
            <a:grpSpLocks noGrp="1"/>
          </p:cNvGrpSpPr>
          <p:nvPr/>
        </p:nvGrpSpPr>
        <p:grpSpPr bwMode="auto">
          <a:xfrm>
            <a:off x="114300" y="1447800"/>
            <a:ext cx="9029700" cy="4495800"/>
            <a:chOff x="72341" y="1390225"/>
            <a:chExt cx="9144000" cy="3388386"/>
          </a:xfrm>
        </p:grpSpPr>
        <p:pic>
          <p:nvPicPr>
            <p:cNvPr id="5" name="Picture 4" descr="polymorphism.jpg"/>
            <p:cNvPicPr>
              <a:picLocks noChangeAspect="1"/>
            </p:cNvPicPr>
            <p:nvPr/>
          </p:nvPicPr>
          <p:blipFill>
            <a:blip r:embed="rId3" cstate="print"/>
            <a:srcRect/>
            <a:stretch>
              <a:fillRect/>
            </a:stretch>
          </p:blipFill>
          <p:spPr bwMode="auto">
            <a:xfrm>
              <a:off x="72341" y="1390225"/>
              <a:ext cx="9144000" cy="3388386"/>
            </a:xfrm>
            <a:prstGeom prst="rect">
              <a:avLst/>
            </a:prstGeom>
            <a:noFill/>
            <a:ln w="9525">
              <a:noFill/>
              <a:miter lim="800000"/>
              <a:headEnd/>
              <a:tailEnd/>
            </a:ln>
          </p:spPr>
        </p:pic>
        <p:cxnSp>
          <p:nvCxnSpPr>
            <p:cNvPr id="6" name="Straight Connector 5"/>
            <p:cNvCxnSpPr/>
            <p:nvPr/>
          </p:nvCxnSpPr>
          <p:spPr>
            <a:xfrm rot="10800000">
              <a:off x="6534150" y="4353105"/>
              <a:ext cx="457200" cy="158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Slide Number Placeholder 6"/>
          <p:cNvSpPr>
            <a:spLocks noGrp="1"/>
          </p:cNvSpPr>
          <p:nvPr>
            <p:ph type="sldNum" sz="quarter" idx="12"/>
          </p:nvPr>
        </p:nvSpPr>
        <p:spPr/>
        <p:txBody>
          <a:bodyPr/>
          <a:lstStyle/>
          <a:p>
            <a:fld id="{0CD13243-3D31-4DD5-8512-B28F7F2A6CD3}" type="slidenum">
              <a:rPr lang="en-IN" smtClean="0"/>
              <a:pPr/>
              <a:t>43</a:t>
            </a:fld>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4" name="Text Box 2"/>
          <p:cNvSpPr txBox="1">
            <a:spLocks noChangeArrowheads="1"/>
          </p:cNvSpPr>
          <p:nvPr/>
        </p:nvSpPr>
        <p:spPr bwMode="auto">
          <a:xfrm>
            <a:off x="539552" y="4005064"/>
            <a:ext cx="7661275" cy="1916112"/>
          </a:xfrm>
          <a:prstGeom prst="rect">
            <a:avLst/>
          </a:prstGeom>
          <a:solidFill>
            <a:schemeClr val="bg1"/>
          </a:solidFill>
          <a:ln w="9525">
            <a:noFill/>
            <a:round/>
            <a:headEnd/>
            <a:tailEnd/>
          </a:ln>
        </p:spPr>
        <p:txBody>
          <a:bodyPr tIns="91440" bIns="91440"/>
          <a:lstStyle/>
          <a:p>
            <a:pPr marL="339725" indent="-339725" algn="l">
              <a:lnSpc>
                <a:spcPct val="80000"/>
              </a:lnSpc>
              <a:spcBef>
                <a:spcPts val="6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dirty="0">
                <a:solidFill>
                  <a:srgbClr val="002060"/>
                </a:solidFill>
                <a:latin typeface="Book Antiqua" pitchFamily="18" charset="0"/>
                <a:cs typeface="Courier New" pitchFamily="49" charset="0"/>
              </a:rPr>
              <a:t>	</a:t>
            </a:r>
            <a:r>
              <a:rPr lang="en-US" sz="2400" b="0" dirty="0">
                <a:solidFill>
                  <a:srgbClr val="002060"/>
                </a:solidFill>
                <a:latin typeface="Book Antiqua" pitchFamily="18" charset="0"/>
                <a:cs typeface="Courier New" pitchFamily="49" charset="0"/>
              </a:rPr>
              <a:t>Example : </a:t>
            </a:r>
          </a:p>
          <a:p>
            <a:pPr marL="339725" indent="-339725" algn="l">
              <a:lnSpc>
                <a:spcPct val="80000"/>
              </a:lnSpc>
              <a:spcBef>
                <a:spcPts val="6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002060"/>
                </a:solidFill>
                <a:latin typeface="Book Antiqua" pitchFamily="18" charset="0"/>
                <a:cs typeface="Courier New" pitchFamily="49" charset="0"/>
              </a:rPr>
              <a:t>			class  Car{</a:t>
            </a:r>
          </a:p>
          <a:p>
            <a:pPr marL="339725" indent="-339725" algn="l">
              <a:lnSpc>
                <a:spcPct val="80000"/>
              </a:lnSpc>
              <a:spcBef>
                <a:spcPts val="6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002060"/>
                </a:solidFill>
                <a:latin typeface="Book Antiqua" pitchFamily="18" charset="0"/>
                <a:cs typeface="Courier New" pitchFamily="49" charset="0"/>
              </a:rPr>
              <a:t>				public Car() {  // this is constructor</a:t>
            </a:r>
          </a:p>
          <a:p>
            <a:pPr marL="339725" indent="-339725" algn="l">
              <a:lnSpc>
                <a:spcPct val="80000"/>
              </a:lnSpc>
              <a:spcBef>
                <a:spcPts val="6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002060"/>
                </a:solidFill>
                <a:latin typeface="Book Antiqua" pitchFamily="18" charset="0"/>
                <a:cs typeface="Courier New" pitchFamily="49" charset="0"/>
              </a:rPr>
              <a:t>				. . . </a:t>
            </a:r>
          </a:p>
          <a:p>
            <a:pPr marL="339725" indent="-339725" algn="l">
              <a:lnSpc>
                <a:spcPct val="80000"/>
              </a:lnSpc>
              <a:spcBef>
                <a:spcPts val="6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002060"/>
                </a:solidFill>
                <a:latin typeface="Book Antiqua" pitchFamily="18" charset="0"/>
                <a:cs typeface="Courier New" pitchFamily="49" charset="0"/>
              </a:rPr>
              <a:t>				}</a:t>
            </a:r>
          </a:p>
          <a:p>
            <a:pPr marL="339725" indent="-339725" algn="l">
              <a:lnSpc>
                <a:spcPct val="80000"/>
              </a:lnSpc>
              <a:spcBef>
                <a:spcPts val="6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002060"/>
                </a:solidFill>
                <a:latin typeface="Book Antiqua" pitchFamily="18" charset="0"/>
                <a:cs typeface="Courier New" pitchFamily="49" charset="0"/>
              </a:rPr>
              <a:t>			}</a:t>
            </a:r>
          </a:p>
        </p:txBody>
      </p:sp>
      <p:sp>
        <p:nvSpPr>
          <p:cNvPr id="6" name="TextBox 5"/>
          <p:cNvSpPr txBox="1">
            <a:spLocks noChangeArrowheads="1"/>
          </p:cNvSpPr>
          <p:nvPr/>
        </p:nvSpPr>
        <p:spPr bwMode="auto">
          <a:xfrm>
            <a:off x="0" y="2492896"/>
            <a:ext cx="8964488" cy="1071810"/>
          </a:xfrm>
          <a:prstGeom prst="rect">
            <a:avLst/>
          </a:prstGeom>
          <a:solidFill>
            <a:schemeClr val="bg1"/>
          </a:solidFill>
          <a:ln w="12700">
            <a:noFill/>
            <a:miter lim="800000"/>
            <a:headEnd/>
            <a:tailEnd/>
          </a:ln>
        </p:spPr>
        <p:txBody>
          <a:bodyPr tIns="91440" bIns="91440" anchor="ctr"/>
          <a:lstStyle/>
          <a:p>
            <a:pPr>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b="0" noProof="1">
                <a:solidFill>
                  <a:srgbClr val="002060"/>
                </a:solidFill>
                <a:latin typeface="Book Antiqua" pitchFamily="18" charset="0"/>
                <a:cs typeface="Courier New" pitchFamily="49" charset="0"/>
              </a:rPr>
              <a:t> </a:t>
            </a:r>
            <a:r>
              <a:rPr lang="en-US" sz="2800" noProof="1">
                <a:solidFill>
                  <a:srgbClr val="002060"/>
                </a:solidFill>
                <a:latin typeface="Book Antiqua" pitchFamily="18" charset="0"/>
                <a:cs typeface="Courier New" pitchFamily="49" charset="0"/>
              </a:rPr>
              <a:t>Automatically called when ever an object of the class    </a:t>
            </a:r>
          </a:p>
          <a:p>
            <a:pPr>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noProof="1">
                <a:solidFill>
                  <a:srgbClr val="002060"/>
                </a:solidFill>
                <a:latin typeface="Book Antiqua" pitchFamily="18" charset="0"/>
                <a:cs typeface="Courier New" pitchFamily="49" charset="0"/>
              </a:rPr>
              <a:t>    is created</a:t>
            </a:r>
          </a:p>
          <a:p>
            <a:pPr>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800" b="0" noProof="1">
              <a:solidFill>
                <a:srgbClr val="002060"/>
              </a:solidFill>
              <a:latin typeface="Book Antiqua" pitchFamily="18" charset="0"/>
              <a:cs typeface="Courier New" pitchFamily="49" charset="0"/>
            </a:endParaRPr>
          </a:p>
        </p:txBody>
      </p:sp>
      <p:sp>
        <p:nvSpPr>
          <p:cNvPr id="7" name="TextBox 6"/>
          <p:cNvSpPr txBox="1">
            <a:spLocks noChangeArrowheads="1"/>
          </p:cNvSpPr>
          <p:nvPr/>
        </p:nvSpPr>
        <p:spPr bwMode="auto">
          <a:xfrm>
            <a:off x="0" y="3212976"/>
            <a:ext cx="8964488" cy="639763"/>
          </a:xfrm>
          <a:prstGeom prst="rect">
            <a:avLst/>
          </a:prstGeom>
          <a:solidFill>
            <a:schemeClr val="bg1"/>
          </a:solidFill>
          <a:ln w="12700">
            <a:noFill/>
            <a:miter lim="800000"/>
            <a:headEnd/>
            <a:tailEnd/>
          </a:ln>
        </p:spPr>
        <p:txBody>
          <a:bodyPr tIns="91440" bIns="91440" anchor="ctr"/>
          <a:lstStyle/>
          <a:p>
            <a:pPr>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b="0" noProof="1">
                <a:solidFill>
                  <a:srgbClr val="002060"/>
                </a:solidFill>
                <a:latin typeface="Book Antiqua" pitchFamily="18" charset="0"/>
                <a:cs typeface="Courier New" pitchFamily="49" charset="0"/>
              </a:rPr>
              <a:t>  Constructors initialize the object</a:t>
            </a:r>
          </a:p>
        </p:txBody>
      </p:sp>
      <p:sp>
        <p:nvSpPr>
          <p:cNvPr id="8" name="TextBox 7"/>
          <p:cNvSpPr txBox="1">
            <a:spLocks noChangeArrowheads="1"/>
          </p:cNvSpPr>
          <p:nvPr/>
        </p:nvSpPr>
        <p:spPr bwMode="auto">
          <a:xfrm>
            <a:off x="0" y="1628800"/>
            <a:ext cx="7740352" cy="639762"/>
          </a:xfrm>
          <a:prstGeom prst="rect">
            <a:avLst/>
          </a:prstGeom>
          <a:solidFill>
            <a:schemeClr val="bg1"/>
          </a:solidFill>
          <a:ln w="12700">
            <a:noFill/>
            <a:miter lim="800000"/>
            <a:headEnd/>
            <a:tailEnd/>
          </a:ln>
        </p:spPr>
        <p:txBody>
          <a:bodyPr tIns="91440" bIns="91440" anchor="ctr"/>
          <a:lstStyle/>
          <a:p>
            <a:pPr>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b="0" noProof="1">
                <a:solidFill>
                  <a:srgbClr val="002060"/>
                </a:solidFill>
                <a:latin typeface="Book Antiqua" pitchFamily="18" charset="0"/>
                <a:cs typeface="Courier New" pitchFamily="49" charset="0"/>
              </a:rPr>
              <a:t>  Have same name as class name</a:t>
            </a:r>
          </a:p>
        </p:txBody>
      </p:sp>
      <p:sp>
        <p:nvSpPr>
          <p:cNvPr id="10" name="Content Placeholder 9"/>
          <p:cNvSpPr txBox="1">
            <a:spLocks noGrp="1" noChangeArrowheads="1"/>
          </p:cNvSpPr>
          <p:nvPr>
            <p:ph idx="1"/>
          </p:nvPr>
        </p:nvSpPr>
        <p:spPr bwMode="auto">
          <a:xfrm>
            <a:off x="0" y="1143000"/>
            <a:ext cx="7812360" cy="533400"/>
          </a:xfrm>
          <a:prstGeom prst="rect">
            <a:avLst/>
          </a:prstGeom>
          <a:solidFill>
            <a:schemeClr val="bg1"/>
          </a:solidFill>
          <a:ln w="12700">
            <a:noFill/>
            <a:miter lim="800000"/>
            <a:headEnd/>
            <a:tailEnd/>
          </a:ln>
        </p:spPr>
        <p:txBody>
          <a:bodyPr tIns="91440" bIns="91440" anchor="ctr">
            <a:noAutofit/>
          </a:bodyPr>
          <a:lstStyle/>
          <a:p>
            <a:pPr>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b="0" noProof="1">
                <a:solidFill>
                  <a:srgbClr val="002060"/>
                </a:solidFill>
                <a:latin typeface="Book Antiqua" pitchFamily="18" charset="0"/>
                <a:cs typeface="Courier New" pitchFamily="49" charset="0"/>
              </a:rPr>
              <a:t> Constructors are  similar to functions</a:t>
            </a:r>
          </a:p>
        </p:txBody>
      </p:sp>
      <p:sp>
        <p:nvSpPr>
          <p:cNvPr id="9" name="Slide Number Placeholder 8"/>
          <p:cNvSpPr>
            <a:spLocks noGrp="1"/>
          </p:cNvSpPr>
          <p:nvPr>
            <p:ph type="sldNum" sz="quarter" idx="12"/>
          </p:nvPr>
        </p:nvSpPr>
        <p:spPr/>
        <p:txBody>
          <a:bodyPr/>
          <a:lstStyle/>
          <a:p>
            <a:fld id="{0CD13243-3D31-4DD5-8512-B28F7F2A6CD3}" type="slidenum">
              <a:rPr lang="en-IN" smtClean="0"/>
              <a:pPr/>
              <a:t>44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 calcmode="lin" valueType="num">
                                      <p:cBhvr additive="base">
                                        <p:cTn id="2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 calcmode="lin" valueType="num">
                                      <p:cBhvr additive="base">
                                        <p:cTn id="29"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 calcmode="lin" valueType="num">
                                      <p:cBhvr additive="base">
                                        <p:cTn id="3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
                                            <p:txEl>
                                              <p:pRg st="1" end="1"/>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 calcmode="lin" valueType="num">
                                      <p:cBhvr additive="base">
                                        <p:cTn id="4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
                                            <p:txEl>
                                              <p:pRg st="3" end="3"/>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 calcmode="lin" valueType="num">
                                      <p:cBhvr additive="base">
                                        <p:cTn id="4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
                                            <p:txEl>
                                              <p:pRg st="4" end="4"/>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contd…</a:t>
            </a:r>
          </a:p>
        </p:txBody>
      </p:sp>
      <p:sp>
        <p:nvSpPr>
          <p:cNvPr id="3" name="Content Placeholder 2"/>
          <p:cNvSpPr>
            <a:spLocks noGrp="1"/>
          </p:cNvSpPr>
          <p:nvPr>
            <p:ph idx="1"/>
          </p:nvPr>
        </p:nvSpPr>
        <p:spPr/>
        <p:txBody>
          <a:bodyPr/>
          <a:lstStyle/>
          <a:p>
            <a:endParaRPr lang="en-US" dirty="0"/>
          </a:p>
        </p:txBody>
      </p:sp>
      <p:graphicFrame>
        <p:nvGraphicFramePr>
          <p:cNvPr id="4" name="Group 2"/>
          <p:cNvGraphicFramePr>
            <a:graphicFrameLocks noGrp="1"/>
          </p:cNvGraphicFramePr>
          <p:nvPr/>
        </p:nvGraphicFramePr>
        <p:xfrm>
          <a:off x="385763" y="1166813"/>
          <a:ext cx="8458434" cy="4612324"/>
        </p:xfrm>
        <a:graphic>
          <a:graphicData uri="http://schemas.openxmlformats.org/drawingml/2006/table">
            <a:tbl>
              <a:tblPr/>
              <a:tblGrid>
                <a:gridCol w="5208740">
                  <a:extLst>
                    <a:ext uri="{9D8B030D-6E8A-4147-A177-3AD203B41FA5}">
                      <a16:colId xmlns:a16="http://schemas.microsoft.com/office/drawing/2014/main" val="20000"/>
                    </a:ext>
                  </a:extLst>
                </a:gridCol>
                <a:gridCol w="1045448">
                  <a:extLst>
                    <a:ext uri="{9D8B030D-6E8A-4147-A177-3AD203B41FA5}">
                      <a16:colId xmlns:a16="http://schemas.microsoft.com/office/drawing/2014/main" val="20001"/>
                    </a:ext>
                  </a:extLst>
                </a:gridCol>
                <a:gridCol w="2204246">
                  <a:extLst>
                    <a:ext uri="{9D8B030D-6E8A-4147-A177-3AD203B41FA5}">
                      <a16:colId xmlns:a16="http://schemas.microsoft.com/office/drawing/2014/main" val="20002"/>
                    </a:ext>
                  </a:extLst>
                </a:gridCol>
              </a:tblGrid>
              <a:tr h="517525">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a:ln>
                            <a:noFill/>
                          </a:ln>
                          <a:solidFill>
                            <a:srgbClr val="002060"/>
                          </a:solidFill>
                          <a:effectLst/>
                          <a:latin typeface="Book Antiqua" pitchFamily="18" charset="0"/>
                          <a:cs typeface="Arial" pitchFamily="34" charset="0"/>
                        </a:rPr>
                        <a:t>Program</a:t>
                      </a:r>
                    </a:p>
                  </a:txBody>
                  <a:tcPr marL="90000" marR="9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2060"/>
                          </a:solidFill>
                          <a:effectLst/>
                          <a:latin typeface="Book Antiqua" pitchFamily="18" charset="0"/>
                          <a:cs typeface="Arial" pitchFamily="34" charset="0"/>
                        </a:rPr>
                        <a:t>JVM Memory</a:t>
                      </a:r>
                    </a:p>
                  </a:txBody>
                  <a:tcPr marL="90000" marR="9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en-IN"/>
                    </a:p>
                  </a:txBody>
                  <a:tcPr/>
                </a:tc>
                <a:extLst>
                  <a:ext uri="{0D108BD9-81ED-4DB2-BD59-A6C34878D82A}">
                    <a16:rowId xmlns:a16="http://schemas.microsoft.com/office/drawing/2014/main" val="10000"/>
                  </a:ext>
                </a:extLst>
              </a:tr>
              <a:tr h="501650">
                <a:tc rowSpan="2">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class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String 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public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name=“My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class MainClass{</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public static void Main(){</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Car c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c = new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Courier New" pitchFamily="49" charset="0"/>
                          <a:cs typeface="Courier New" pitchFamily="49" charset="0"/>
                        </a:rPr>
                        <a:t>}</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Arial" pitchFamily="34" charset="0"/>
                        </a:rPr>
                        <a:t>Stack </a:t>
                      </a:r>
                    </a:p>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Arial" pitchFamily="34" charset="0"/>
                        </a:rPr>
                        <a:t>memory</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Arial" pitchFamily="34" charset="0"/>
                        </a:rPr>
                        <a:t>Heap </a:t>
                      </a:r>
                    </a:p>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Arial" pitchFamily="34" charset="0"/>
                        </a:rPr>
                        <a:t>memory</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430588">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a:ln>
                          <a:noFill/>
                        </a:ln>
                        <a:solidFill>
                          <a:srgbClr val="000000"/>
                        </a:solidFill>
                        <a:effectLst/>
                        <a:latin typeface="Calibri" pitchFamily="34" charset="0"/>
                        <a:cs typeface="Arial" pitchFamily="34" charset="0"/>
                      </a:endParaRPr>
                    </a:p>
                  </a:txBody>
                  <a:tcPr marL="90000" marR="9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0" i="0" u="none" strike="noStrike" cap="none" normalizeH="0" baseline="0" dirty="0">
                        <a:ln>
                          <a:noFill/>
                        </a:ln>
                        <a:solidFill>
                          <a:srgbClr val="000000"/>
                        </a:solidFill>
                        <a:effectLst/>
                        <a:latin typeface="Calibri" pitchFamily="34" charset="0"/>
                        <a:cs typeface="Arial" pitchFamily="34" charset="0"/>
                      </a:endParaRP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5" name="AutoShape 28"/>
          <p:cNvSpPr>
            <a:spLocks noChangeArrowheads="1"/>
          </p:cNvSpPr>
          <p:nvPr/>
        </p:nvSpPr>
        <p:spPr bwMode="auto">
          <a:xfrm>
            <a:off x="3687763" y="3957638"/>
            <a:ext cx="2808287" cy="717550"/>
          </a:xfrm>
          <a:prstGeom prst="wedgeRectCallout">
            <a:avLst>
              <a:gd name="adj1" fmla="val -100426"/>
              <a:gd name="adj2" fmla="val 14182"/>
            </a:avLst>
          </a:prstGeom>
          <a:ln>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0" dirty="0">
                <a:solidFill>
                  <a:srgbClr val="002060"/>
                </a:solidFill>
                <a:latin typeface="Book Antiqua" pitchFamily="18" charset="0"/>
              </a:rPr>
              <a:t>Reference variable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0" dirty="0">
                <a:solidFill>
                  <a:srgbClr val="002060"/>
                </a:solidFill>
                <a:latin typeface="Book Antiqua" pitchFamily="18" charset="0"/>
              </a:rPr>
              <a:t>(Declaration)</a:t>
            </a:r>
          </a:p>
        </p:txBody>
      </p:sp>
      <p:sp>
        <p:nvSpPr>
          <p:cNvPr id="6" name="AutoShape 29"/>
          <p:cNvSpPr>
            <a:spLocks noChangeArrowheads="1"/>
          </p:cNvSpPr>
          <p:nvPr/>
        </p:nvSpPr>
        <p:spPr bwMode="auto">
          <a:xfrm>
            <a:off x="723900" y="5487988"/>
            <a:ext cx="2932113" cy="863600"/>
          </a:xfrm>
          <a:prstGeom prst="wedgeRectCallout">
            <a:avLst>
              <a:gd name="adj1" fmla="val -20834"/>
              <a:gd name="adj2" fmla="val -130649"/>
            </a:avLst>
          </a:prstGeom>
          <a:ln>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0" dirty="0">
                <a:solidFill>
                  <a:srgbClr val="002060"/>
                </a:solidFill>
                <a:latin typeface="Book Antiqua" pitchFamily="18" charset="0"/>
              </a:rPr>
              <a:t>Allocates memory for the object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0" dirty="0">
                <a:solidFill>
                  <a:srgbClr val="002060"/>
                </a:solidFill>
                <a:latin typeface="Book Antiqua" pitchFamily="18" charset="0"/>
              </a:rPr>
              <a:t>(for Instantiation)</a:t>
            </a:r>
          </a:p>
        </p:txBody>
      </p:sp>
      <p:sp>
        <p:nvSpPr>
          <p:cNvPr id="7" name="AutoShape 34"/>
          <p:cNvSpPr>
            <a:spLocks noChangeArrowheads="1"/>
          </p:cNvSpPr>
          <p:nvPr/>
        </p:nvSpPr>
        <p:spPr bwMode="auto">
          <a:xfrm>
            <a:off x="4132263" y="4824413"/>
            <a:ext cx="2160587" cy="576262"/>
          </a:xfrm>
          <a:prstGeom prst="wedgeRectCallout">
            <a:avLst>
              <a:gd name="adj1" fmla="val -94057"/>
              <a:gd name="adj2" fmla="val -58398"/>
            </a:avLst>
          </a:prstGeom>
          <a:ln>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0" dirty="0">
                <a:solidFill>
                  <a:srgbClr val="002060"/>
                </a:solidFill>
                <a:latin typeface="Book Antiqua" pitchFamily="18" charset="0"/>
              </a:rPr>
              <a:t>Calls the constructor</a:t>
            </a:r>
          </a:p>
        </p:txBody>
      </p:sp>
      <p:sp>
        <p:nvSpPr>
          <p:cNvPr id="8" name="AutoShape 30"/>
          <p:cNvSpPr>
            <a:spLocks noChangeArrowheads="1"/>
          </p:cNvSpPr>
          <p:nvPr/>
        </p:nvSpPr>
        <p:spPr bwMode="auto">
          <a:xfrm>
            <a:off x="2085975" y="1539875"/>
            <a:ext cx="1876425" cy="636588"/>
          </a:xfrm>
          <a:prstGeom prst="wedgeRectCallout">
            <a:avLst>
              <a:gd name="adj1" fmla="val -61293"/>
              <a:gd name="adj2" fmla="val 88052"/>
            </a:avLst>
          </a:prstGeom>
          <a:ln>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0" dirty="0">
                <a:solidFill>
                  <a:srgbClr val="000000"/>
                </a:solidFill>
              </a:rPr>
              <a:t>Constructor of  the Car Class</a:t>
            </a:r>
          </a:p>
        </p:txBody>
      </p:sp>
      <p:sp>
        <p:nvSpPr>
          <p:cNvPr id="9" name="TextBox 8"/>
          <p:cNvSpPr txBox="1">
            <a:spLocks noChangeArrowheads="1"/>
          </p:cNvSpPr>
          <p:nvPr/>
        </p:nvSpPr>
        <p:spPr bwMode="auto">
          <a:xfrm>
            <a:off x="1731963" y="4268788"/>
            <a:ext cx="322262" cy="369887"/>
          </a:xfrm>
          <a:prstGeom prst="rect">
            <a:avLst/>
          </a:prstGeom>
          <a:noFill/>
          <a:ln w="9525">
            <a:noFill/>
            <a:miter lim="800000"/>
            <a:headEnd/>
            <a:tailEnd/>
          </a:ln>
        </p:spPr>
        <p:txBody>
          <a:bodyPr wrap="none">
            <a:spAutoFit/>
          </a:bodyPr>
          <a:lstStyle/>
          <a:p>
            <a:r>
              <a:rPr lang="en-US" sz="1800">
                <a:latin typeface="Courier New" pitchFamily="49" charset="0"/>
                <a:cs typeface="Courier New" pitchFamily="49" charset="0"/>
              </a:rPr>
              <a:t>c</a:t>
            </a:r>
          </a:p>
        </p:txBody>
      </p:sp>
      <p:sp>
        <p:nvSpPr>
          <p:cNvPr id="10" name="Rounded Rectangle 9"/>
          <p:cNvSpPr/>
          <p:nvPr/>
        </p:nvSpPr>
        <p:spPr>
          <a:xfrm>
            <a:off x="6780213" y="2433638"/>
            <a:ext cx="1984375" cy="614362"/>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1" name="TextBox 10"/>
          <p:cNvSpPr txBox="1"/>
          <p:nvPr/>
        </p:nvSpPr>
        <p:spPr>
          <a:xfrm>
            <a:off x="6934200" y="2514600"/>
            <a:ext cx="748923"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gn="ctr">
              <a:defRPr/>
            </a:pPr>
            <a:r>
              <a:rPr lang="en-US" sz="1800" dirty="0">
                <a:solidFill>
                  <a:srgbClr val="002060"/>
                </a:solidFill>
                <a:latin typeface="Book Antiqua" pitchFamily="18" charset="0"/>
                <a:cs typeface="Courier New" pitchFamily="49" charset="0"/>
              </a:rPr>
              <a:t>name</a:t>
            </a:r>
          </a:p>
        </p:txBody>
      </p:sp>
      <p:sp>
        <p:nvSpPr>
          <p:cNvPr id="12" name="TextBox 11"/>
          <p:cNvSpPr txBox="1"/>
          <p:nvPr/>
        </p:nvSpPr>
        <p:spPr>
          <a:xfrm>
            <a:off x="7672138" y="2516187"/>
            <a:ext cx="958917" cy="369332"/>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lgn="ctr">
              <a:defRPr/>
            </a:pPr>
            <a:r>
              <a:rPr lang="en-US" sz="1800" dirty="0">
                <a:solidFill>
                  <a:srgbClr val="002060"/>
                </a:solidFill>
                <a:latin typeface="Book Antiqua" pitchFamily="18" charset="0"/>
                <a:cs typeface="Courier New" pitchFamily="49" charset="0"/>
              </a:rPr>
              <a:t>My Car</a:t>
            </a:r>
          </a:p>
        </p:txBody>
      </p:sp>
      <p:cxnSp>
        <p:nvCxnSpPr>
          <p:cNvPr id="13" name="Straight Arrow Connector 12"/>
          <p:cNvCxnSpPr/>
          <p:nvPr/>
        </p:nvCxnSpPr>
        <p:spPr>
          <a:xfrm>
            <a:off x="5876925" y="2746375"/>
            <a:ext cx="73183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0CD13243-3D31-4DD5-8512-B28F7F2A6CD3}" type="slidenum">
              <a:rPr lang="en-IN" smtClean="0"/>
              <a:pPr/>
              <a:t>45</a:t>
            </a:fld>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Constructors contd…</a:t>
            </a:r>
          </a:p>
        </p:txBody>
      </p:sp>
      <p:graphicFrame>
        <p:nvGraphicFramePr>
          <p:cNvPr id="4" name="Group 2"/>
          <p:cNvGraphicFramePr>
            <a:graphicFrameLocks noGrp="1"/>
          </p:cNvGraphicFramePr>
          <p:nvPr>
            <p:extLst>
              <p:ext uri="{D42A27DB-BD31-4B8C-83A1-F6EECF244321}">
                <p14:modId xmlns:p14="http://schemas.microsoft.com/office/powerpoint/2010/main" val="2539645407"/>
              </p:ext>
            </p:extLst>
          </p:nvPr>
        </p:nvGraphicFramePr>
        <p:xfrm>
          <a:off x="96838" y="974725"/>
          <a:ext cx="8919149" cy="4612324"/>
        </p:xfrm>
        <a:graphic>
          <a:graphicData uri="http://schemas.openxmlformats.org/drawingml/2006/table">
            <a:tbl>
              <a:tblPr/>
              <a:tblGrid>
                <a:gridCol w="5465762">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2333833">
                  <a:extLst>
                    <a:ext uri="{9D8B030D-6E8A-4147-A177-3AD203B41FA5}">
                      <a16:colId xmlns:a16="http://schemas.microsoft.com/office/drawing/2014/main" val="20002"/>
                    </a:ext>
                  </a:extLst>
                </a:gridCol>
              </a:tblGrid>
              <a:tr h="517525">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a:ln>
                            <a:noFill/>
                          </a:ln>
                          <a:solidFill>
                            <a:srgbClr val="002060"/>
                          </a:solidFill>
                          <a:effectLst/>
                          <a:latin typeface="Book Antiqua" pitchFamily="18" charset="0"/>
                          <a:cs typeface="Arial" pitchFamily="34" charset="0"/>
                        </a:rPr>
                        <a:t>Program</a:t>
                      </a:r>
                    </a:p>
                  </a:txBody>
                  <a:tcPr marL="90000" marR="9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2060"/>
                          </a:solidFill>
                          <a:effectLst/>
                          <a:latin typeface="Book Antiqua" pitchFamily="18" charset="0"/>
                          <a:cs typeface="Arial" pitchFamily="34" charset="0"/>
                        </a:rPr>
                        <a:t>CLR Memory</a:t>
                      </a:r>
                    </a:p>
                  </a:txBody>
                  <a:tcPr marL="90000" marR="9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chemeClr val="accent3">
                        <a:lumMod val="20000"/>
                        <a:lumOff val="80000"/>
                      </a:schemeClr>
                    </a:solidFill>
                  </a:tcPr>
                </a:tc>
                <a:tc hMerge="1">
                  <a:txBody>
                    <a:bodyPr/>
                    <a:lstStyle/>
                    <a:p>
                      <a:endParaRPr lang="en-IN"/>
                    </a:p>
                  </a:txBody>
                  <a:tcPr/>
                </a:tc>
                <a:extLst>
                  <a:ext uri="{0D108BD9-81ED-4DB2-BD59-A6C34878D82A}">
                    <a16:rowId xmlns:a16="http://schemas.microsoft.com/office/drawing/2014/main" val="10000"/>
                  </a:ext>
                </a:extLst>
              </a:tr>
              <a:tr h="501650">
                <a:tc rowSpan="2">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class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String 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public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name=“My First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class MainClass{</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public static void main(String args[]){</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Car c1,c2;</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c1 = new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c2 = new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Arial" pitchFamily="34" charset="0"/>
                        </a:rPr>
                        <a:t>Stack </a:t>
                      </a:r>
                    </a:p>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Arial" pitchFamily="34" charset="0"/>
                        </a:rPr>
                        <a:t>memory</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Arial" pitchFamily="34" charset="0"/>
                        </a:rPr>
                        <a:t>Heap </a:t>
                      </a:r>
                    </a:p>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Arial" pitchFamily="34" charset="0"/>
                        </a:rPr>
                        <a:t>memory</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1"/>
                  </a:ext>
                </a:extLst>
              </a:tr>
              <a:tr h="3430588">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a:ln>
                          <a:noFill/>
                        </a:ln>
                        <a:solidFill>
                          <a:srgbClr val="002060"/>
                        </a:solidFill>
                        <a:effectLst/>
                        <a:latin typeface="Book Antiqua" pitchFamily="18" charset="0"/>
                        <a:cs typeface="Arial" pitchFamily="34" charset="0"/>
                      </a:endParaRPr>
                    </a:p>
                  </a:txBody>
                  <a:tcPr marL="90000" marR="9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0" i="0" u="none" strike="noStrike" cap="none" normalizeH="0" baseline="0" dirty="0">
                        <a:ln>
                          <a:noFill/>
                        </a:ln>
                        <a:solidFill>
                          <a:srgbClr val="002060"/>
                        </a:solidFill>
                        <a:effectLst/>
                        <a:latin typeface="Book Antiqua" pitchFamily="18" charset="0"/>
                        <a:cs typeface="Arial" pitchFamily="34" charset="0"/>
                      </a:endParaRP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5" name="Straight Arrow Connector 4"/>
          <p:cNvCxnSpPr/>
          <p:nvPr/>
        </p:nvCxnSpPr>
        <p:spPr>
          <a:xfrm>
            <a:off x="5983288" y="2681288"/>
            <a:ext cx="73183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5635625" y="2495550"/>
            <a:ext cx="402674" cy="369332"/>
          </a:xfrm>
          <a:prstGeom prst="rect">
            <a:avLst/>
          </a:prstGeom>
          <a:noFill/>
          <a:ln w="9525">
            <a:noFill/>
            <a:miter lim="800000"/>
            <a:headEnd/>
            <a:tailEnd/>
          </a:ln>
        </p:spPr>
        <p:txBody>
          <a:bodyPr wrap="none">
            <a:spAutoFit/>
          </a:bodyPr>
          <a:lstStyle/>
          <a:p>
            <a:r>
              <a:rPr lang="en-US" sz="1800" dirty="0">
                <a:solidFill>
                  <a:srgbClr val="002060"/>
                </a:solidFill>
                <a:latin typeface="Book Antiqua" pitchFamily="18" charset="0"/>
                <a:cs typeface="Courier New" pitchFamily="49" charset="0"/>
              </a:rPr>
              <a:t>c1</a:t>
            </a:r>
            <a:endParaRPr lang="en-US" dirty="0">
              <a:solidFill>
                <a:srgbClr val="002060"/>
              </a:solidFill>
              <a:latin typeface="Book Antiqua" pitchFamily="18" charset="0"/>
            </a:endParaRPr>
          </a:p>
        </p:txBody>
      </p:sp>
      <p:sp>
        <p:nvSpPr>
          <p:cNvPr id="7" name="Rounded Rectangle 6"/>
          <p:cNvSpPr/>
          <p:nvPr/>
        </p:nvSpPr>
        <p:spPr>
          <a:xfrm>
            <a:off x="6765925" y="2320925"/>
            <a:ext cx="2195513"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8" name="TextBox 7"/>
          <p:cNvSpPr txBox="1">
            <a:spLocks noChangeArrowheads="1"/>
          </p:cNvSpPr>
          <p:nvPr/>
        </p:nvSpPr>
        <p:spPr bwMode="auto">
          <a:xfrm>
            <a:off x="5618163" y="3748088"/>
            <a:ext cx="402674" cy="369332"/>
          </a:xfrm>
          <a:prstGeom prst="rect">
            <a:avLst/>
          </a:prstGeom>
          <a:noFill/>
          <a:ln w="9525">
            <a:noFill/>
            <a:miter lim="800000"/>
            <a:headEnd/>
            <a:tailEnd/>
          </a:ln>
        </p:spPr>
        <p:txBody>
          <a:bodyPr wrap="none">
            <a:spAutoFit/>
          </a:bodyPr>
          <a:lstStyle/>
          <a:p>
            <a:r>
              <a:rPr lang="en-US" sz="1800" dirty="0">
                <a:solidFill>
                  <a:srgbClr val="002060"/>
                </a:solidFill>
                <a:latin typeface="Book Antiqua" pitchFamily="18" charset="0"/>
                <a:cs typeface="Courier New" pitchFamily="49" charset="0"/>
              </a:rPr>
              <a:t>c2</a:t>
            </a:r>
            <a:endParaRPr lang="en-US" dirty="0">
              <a:solidFill>
                <a:srgbClr val="002060"/>
              </a:solidFill>
              <a:latin typeface="Book Antiqua" pitchFamily="18" charset="0"/>
            </a:endParaRPr>
          </a:p>
        </p:txBody>
      </p:sp>
      <p:cxnSp>
        <p:nvCxnSpPr>
          <p:cNvPr id="9" name="Straight Arrow Connector 8"/>
          <p:cNvCxnSpPr/>
          <p:nvPr/>
        </p:nvCxnSpPr>
        <p:spPr>
          <a:xfrm>
            <a:off x="5989638" y="3933825"/>
            <a:ext cx="73183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43713" y="2501900"/>
            <a:ext cx="755650" cy="368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dirty="0">
                <a:solidFill>
                  <a:srgbClr val="002060"/>
                </a:solidFill>
                <a:latin typeface="Book Antiqua" pitchFamily="18" charset="0"/>
                <a:cs typeface="Courier New" pitchFamily="49" charset="0"/>
              </a:rPr>
              <a:t>n</a:t>
            </a:r>
            <a:r>
              <a:rPr lang="en-US" sz="1800" dirty="0">
                <a:solidFill>
                  <a:srgbClr val="002060"/>
                </a:solidFill>
                <a:latin typeface="Book Antiqua" pitchFamily="18" charset="0"/>
                <a:cs typeface="Courier New" pitchFamily="49" charset="0"/>
              </a:rPr>
              <a:t>ame</a:t>
            </a:r>
          </a:p>
        </p:txBody>
      </p:sp>
      <p:sp>
        <p:nvSpPr>
          <p:cNvPr id="12" name="TextBox 11"/>
          <p:cNvSpPr txBox="1"/>
          <p:nvPr/>
        </p:nvSpPr>
        <p:spPr>
          <a:xfrm>
            <a:off x="7600950" y="2492375"/>
            <a:ext cx="1048685" cy="64633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800" dirty="0">
                <a:solidFill>
                  <a:srgbClr val="002060"/>
                </a:solidFill>
                <a:latin typeface="Book Antiqua" pitchFamily="18" charset="0"/>
                <a:cs typeface="Courier New" pitchFamily="49" charset="0"/>
              </a:rPr>
              <a:t>My First</a:t>
            </a:r>
          </a:p>
          <a:p>
            <a:pPr>
              <a:defRPr/>
            </a:pPr>
            <a:r>
              <a:rPr lang="en-US" sz="1800" dirty="0">
                <a:solidFill>
                  <a:srgbClr val="002060"/>
                </a:solidFill>
                <a:latin typeface="Book Antiqua" pitchFamily="18" charset="0"/>
                <a:cs typeface="Courier New" pitchFamily="49" charset="0"/>
              </a:rPr>
              <a:t> Car</a:t>
            </a:r>
          </a:p>
        </p:txBody>
      </p:sp>
      <p:sp>
        <p:nvSpPr>
          <p:cNvPr id="13" name="Rounded Rectangle 12"/>
          <p:cNvSpPr/>
          <p:nvPr/>
        </p:nvSpPr>
        <p:spPr>
          <a:xfrm>
            <a:off x="6764338" y="3598863"/>
            <a:ext cx="2193925"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4" name="TextBox 13"/>
          <p:cNvSpPr txBox="1"/>
          <p:nvPr/>
        </p:nvSpPr>
        <p:spPr>
          <a:xfrm>
            <a:off x="6877050" y="3752850"/>
            <a:ext cx="757238" cy="3698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dirty="0">
                <a:solidFill>
                  <a:srgbClr val="002060"/>
                </a:solidFill>
                <a:latin typeface="Book Antiqua" pitchFamily="18" charset="0"/>
                <a:cs typeface="Courier New" pitchFamily="49" charset="0"/>
              </a:rPr>
              <a:t>n</a:t>
            </a:r>
            <a:r>
              <a:rPr lang="en-US" sz="1800" dirty="0">
                <a:solidFill>
                  <a:srgbClr val="002060"/>
                </a:solidFill>
                <a:latin typeface="Book Antiqua" pitchFamily="18" charset="0"/>
                <a:cs typeface="Courier New" pitchFamily="49" charset="0"/>
              </a:rPr>
              <a:t>ame</a:t>
            </a:r>
          </a:p>
        </p:txBody>
      </p:sp>
      <p:sp>
        <p:nvSpPr>
          <p:cNvPr id="15" name="TextBox 14"/>
          <p:cNvSpPr txBox="1"/>
          <p:nvPr/>
        </p:nvSpPr>
        <p:spPr>
          <a:xfrm>
            <a:off x="7634288" y="3744913"/>
            <a:ext cx="1048685" cy="64633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800" dirty="0">
                <a:solidFill>
                  <a:srgbClr val="002060"/>
                </a:solidFill>
                <a:latin typeface="Book Antiqua" pitchFamily="18" charset="0"/>
                <a:cs typeface="Courier New" pitchFamily="49" charset="0"/>
              </a:rPr>
              <a:t>My First</a:t>
            </a:r>
          </a:p>
          <a:p>
            <a:pPr>
              <a:defRPr/>
            </a:pPr>
            <a:r>
              <a:rPr lang="en-US" sz="1800" dirty="0">
                <a:solidFill>
                  <a:srgbClr val="002060"/>
                </a:solidFill>
                <a:latin typeface="Book Antiqua" pitchFamily="18" charset="0"/>
                <a:cs typeface="Courier New" pitchFamily="49" charset="0"/>
              </a:rPr>
              <a:t> Car</a:t>
            </a:r>
          </a:p>
        </p:txBody>
      </p:sp>
      <p:sp>
        <p:nvSpPr>
          <p:cNvPr id="16" name="Slide Number Placeholder 15"/>
          <p:cNvSpPr>
            <a:spLocks noGrp="1"/>
          </p:cNvSpPr>
          <p:nvPr>
            <p:ph type="sldNum" sz="quarter" idx="12"/>
          </p:nvPr>
        </p:nvSpPr>
        <p:spPr/>
        <p:txBody>
          <a:bodyPr/>
          <a:lstStyle/>
          <a:p>
            <a:fld id="{0CD13243-3D31-4DD5-8512-B28F7F2A6CD3}" type="slidenum">
              <a:rPr lang="en-IN" smtClean="0"/>
              <a:pPr/>
              <a:t>46</a:t>
            </a:fld>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contd…</a:t>
            </a:r>
          </a:p>
        </p:txBody>
      </p:sp>
      <p:sp>
        <p:nvSpPr>
          <p:cNvPr id="3" name="Content Placeholder 2"/>
          <p:cNvSpPr>
            <a:spLocks noGrp="1"/>
          </p:cNvSpPr>
          <p:nvPr>
            <p:ph idx="1"/>
          </p:nvPr>
        </p:nvSpPr>
        <p:spPr/>
        <p:txBody>
          <a:bodyPr/>
          <a:lstStyle/>
          <a:p>
            <a:endParaRPr lang="en-US" dirty="0"/>
          </a:p>
        </p:txBody>
      </p:sp>
      <p:graphicFrame>
        <p:nvGraphicFramePr>
          <p:cNvPr id="4" name="Group 2"/>
          <p:cNvGraphicFramePr>
            <a:graphicFrameLocks noGrp="1"/>
          </p:cNvGraphicFramePr>
          <p:nvPr>
            <p:extLst>
              <p:ext uri="{D42A27DB-BD31-4B8C-83A1-F6EECF244321}">
                <p14:modId xmlns:p14="http://schemas.microsoft.com/office/powerpoint/2010/main" val="2598374120"/>
              </p:ext>
            </p:extLst>
          </p:nvPr>
        </p:nvGraphicFramePr>
        <p:xfrm>
          <a:off x="96838" y="1214438"/>
          <a:ext cx="8919149" cy="4612324"/>
        </p:xfrm>
        <a:graphic>
          <a:graphicData uri="http://schemas.openxmlformats.org/drawingml/2006/table">
            <a:tbl>
              <a:tblPr/>
              <a:tblGrid>
                <a:gridCol w="5465762">
                  <a:extLst>
                    <a:ext uri="{9D8B030D-6E8A-4147-A177-3AD203B41FA5}">
                      <a16:colId xmlns:a16="http://schemas.microsoft.com/office/drawing/2014/main" val="20000"/>
                    </a:ext>
                  </a:extLst>
                </a:gridCol>
                <a:gridCol w="1063283">
                  <a:extLst>
                    <a:ext uri="{9D8B030D-6E8A-4147-A177-3AD203B41FA5}">
                      <a16:colId xmlns:a16="http://schemas.microsoft.com/office/drawing/2014/main" val="20001"/>
                    </a:ext>
                  </a:extLst>
                </a:gridCol>
                <a:gridCol w="2390104">
                  <a:extLst>
                    <a:ext uri="{9D8B030D-6E8A-4147-A177-3AD203B41FA5}">
                      <a16:colId xmlns:a16="http://schemas.microsoft.com/office/drawing/2014/main" val="20002"/>
                    </a:ext>
                  </a:extLst>
                </a:gridCol>
              </a:tblGrid>
              <a:tr h="517525">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a:ln>
                            <a:noFill/>
                          </a:ln>
                          <a:solidFill>
                            <a:srgbClr val="002060"/>
                          </a:solidFill>
                          <a:effectLst/>
                          <a:latin typeface="Book Antiqua" pitchFamily="18" charset="0"/>
                          <a:cs typeface="Arial" pitchFamily="34" charset="0"/>
                        </a:rPr>
                        <a:t>Program</a:t>
                      </a:r>
                    </a:p>
                  </a:txBody>
                  <a:tcPr marL="90000" marR="9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chemeClr val="bg2"/>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2060"/>
                          </a:solidFill>
                          <a:effectLst/>
                          <a:latin typeface="Book Antiqua" pitchFamily="18" charset="0"/>
                          <a:cs typeface="Arial" pitchFamily="34" charset="0"/>
                        </a:rPr>
                        <a:t>CLR Memory</a:t>
                      </a:r>
                    </a:p>
                  </a:txBody>
                  <a:tcPr marL="90000" marR="9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chemeClr val="bg2"/>
                    </a:solidFill>
                  </a:tcPr>
                </a:tc>
                <a:tc hMerge="1">
                  <a:txBody>
                    <a:bodyPr/>
                    <a:lstStyle/>
                    <a:p>
                      <a:endParaRPr lang="en-IN"/>
                    </a:p>
                  </a:txBody>
                  <a:tcPr/>
                </a:tc>
                <a:extLst>
                  <a:ext uri="{0D108BD9-81ED-4DB2-BD59-A6C34878D82A}">
                    <a16:rowId xmlns:a16="http://schemas.microsoft.com/office/drawing/2014/main" val="10000"/>
                  </a:ext>
                </a:extLst>
              </a:tr>
              <a:tr h="501650">
                <a:tc rowSpan="2">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class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String 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public Car(String carName){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name= carName;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class MainClass{</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public static void main(String args[]){</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Car c1,c2;</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c1 = new Car(“My First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c2 = new Car(“My Second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Courier New" pitchFamily="49" charset="0"/>
                        </a:rPr>
                        <a:t>}</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Arial" pitchFamily="34" charset="0"/>
                        </a:rPr>
                        <a:t>Stack </a:t>
                      </a:r>
                    </a:p>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Arial" pitchFamily="34" charset="0"/>
                        </a:rPr>
                        <a:t>Memory</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Arial" pitchFamily="34" charset="0"/>
                        </a:rPr>
                        <a:t>Heap </a:t>
                      </a:r>
                    </a:p>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2060"/>
                          </a:solidFill>
                          <a:effectLst/>
                          <a:latin typeface="Book Antiqua" pitchFamily="18" charset="0"/>
                          <a:cs typeface="Arial" pitchFamily="34" charset="0"/>
                        </a:rPr>
                        <a:t>memory</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430588">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a:ln>
                          <a:noFill/>
                        </a:ln>
                        <a:solidFill>
                          <a:srgbClr val="000000"/>
                        </a:solidFill>
                        <a:effectLst/>
                        <a:latin typeface="Calibri" pitchFamily="34" charset="0"/>
                        <a:cs typeface="Arial" pitchFamily="34" charset="0"/>
                      </a:endParaRPr>
                    </a:p>
                  </a:txBody>
                  <a:tcPr marL="90000" marR="9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0" i="0" u="none" strike="noStrike" cap="none" normalizeH="0" baseline="0" dirty="0">
                        <a:ln>
                          <a:noFill/>
                        </a:ln>
                        <a:solidFill>
                          <a:srgbClr val="000000"/>
                        </a:solidFill>
                        <a:effectLst/>
                        <a:latin typeface="Calibri" pitchFamily="34" charset="0"/>
                        <a:cs typeface="Arial" pitchFamily="34" charset="0"/>
                      </a:endParaRP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5" name="Straight Arrow Connector 4"/>
          <p:cNvCxnSpPr/>
          <p:nvPr/>
        </p:nvCxnSpPr>
        <p:spPr>
          <a:xfrm>
            <a:off x="5942013" y="2854325"/>
            <a:ext cx="63976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5594350" y="2670175"/>
            <a:ext cx="402674" cy="369332"/>
          </a:xfrm>
          <a:prstGeom prst="rect">
            <a:avLst/>
          </a:prstGeom>
          <a:noFill/>
          <a:ln w="9525">
            <a:noFill/>
            <a:miter lim="800000"/>
            <a:headEnd/>
            <a:tailEnd/>
          </a:ln>
        </p:spPr>
        <p:txBody>
          <a:bodyPr wrap="none">
            <a:spAutoFit/>
          </a:bodyPr>
          <a:lstStyle/>
          <a:p>
            <a:r>
              <a:rPr lang="en-US" sz="1800">
                <a:solidFill>
                  <a:srgbClr val="002060"/>
                </a:solidFill>
                <a:latin typeface="Book Antiqua" pitchFamily="18" charset="0"/>
                <a:cs typeface="Courier New" pitchFamily="49" charset="0"/>
              </a:rPr>
              <a:t>c1</a:t>
            </a:r>
            <a:endParaRPr lang="en-US">
              <a:solidFill>
                <a:srgbClr val="002060"/>
              </a:solidFill>
              <a:latin typeface="Book Antiqua" pitchFamily="18" charset="0"/>
            </a:endParaRPr>
          </a:p>
        </p:txBody>
      </p:sp>
      <p:sp>
        <p:nvSpPr>
          <p:cNvPr id="7" name="TextBox 6"/>
          <p:cNvSpPr txBox="1">
            <a:spLocks noChangeArrowheads="1"/>
          </p:cNvSpPr>
          <p:nvPr/>
        </p:nvSpPr>
        <p:spPr bwMode="auto">
          <a:xfrm>
            <a:off x="5576888" y="3984625"/>
            <a:ext cx="402674" cy="369332"/>
          </a:xfrm>
          <a:prstGeom prst="rect">
            <a:avLst/>
          </a:prstGeom>
          <a:noFill/>
          <a:ln w="9525">
            <a:noFill/>
            <a:miter lim="800000"/>
            <a:headEnd/>
            <a:tailEnd/>
          </a:ln>
        </p:spPr>
        <p:txBody>
          <a:bodyPr wrap="none">
            <a:spAutoFit/>
          </a:bodyPr>
          <a:lstStyle/>
          <a:p>
            <a:r>
              <a:rPr lang="en-US" sz="1800" dirty="0">
                <a:solidFill>
                  <a:srgbClr val="002060"/>
                </a:solidFill>
                <a:latin typeface="Book Antiqua" pitchFamily="18" charset="0"/>
                <a:cs typeface="Courier New" pitchFamily="49" charset="0"/>
              </a:rPr>
              <a:t>c2</a:t>
            </a:r>
            <a:endParaRPr lang="en-US" dirty="0">
              <a:solidFill>
                <a:srgbClr val="002060"/>
              </a:solidFill>
              <a:latin typeface="Book Antiqua" pitchFamily="18" charset="0"/>
            </a:endParaRPr>
          </a:p>
        </p:txBody>
      </p:sp>
      <p:cxnSp>
        <p:nvCxnSpPr>
          <p:cNvPr id="8" name="Straight Arrow Connector 7"/>
          <p:cNvCxnSpPr/>
          <p:nvPr/>
        </p:nvCxnSpPr>
        <p:spPr>
          <a:xfrm>
            <a:off x="5948363" y="4168775"/>
            <a:ext cx="63976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638925" y="3833813"/>
            <a:ext cx="2333625" cy="941387"/>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0" name="TextBox 9"/>
          <p:cNvSpPr txBox="1"/>
          <p:nvPr/>
        </p:nvSpPr>
        <p:spPr>
          <a:xfrm>
            <a:off x="6781800" y="3989388"/>
            <a:ext cx="757237"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dirty="0">
                <a:solidFill>
                  <a:srgbClr val="002060"/>
                </a:solidFill>
                <a:latin typeface="Book Antiqua" pitchFamily="18" charset="0"/>
                <a:cs typeface="Courier New" pitchFamily="49" charset="0"/>
              </a:rPr>
              <a:t>n</a:t>
            </a:r>
            <a:r>
              <a:rPr lang="en-US" sz="1800" dirty="0">
                <a:solidFill>
                  <a:srgbClr val="002060"/>
                </a:solidFill>
                <a:latin typeface="Book Antiqua" pitchFamily="18" charset="0"/>
                <a:cs typeface="Courier New" pitchFamily="49" charset="0"/>
              </a:rPr>
              <a:t>ame</a:t>
            </a:r>
          </a:p>
        </p:txBody>
      </p:sp>
      <p:sp>
        <p:nvSpPr>
          <p:cNvPr id="11" name="TextBox 10"/>
          <p:cNvSpPr txBox="1"/>
          <p:nvPr/>
        </p:nvSpPr>
        <p:spPr>
          <a:xfrm>
            <a:off x="7480300" y="3979863"/>
            <a:ext cx="1326004" cy="64633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800" dirty="0">
                <a:solidFill>
                  <a:srgbClr val="002060"/>
                </a:solidFill>
                <a:latin typeface="Book Antiqua" pitchFamily="18" charset="0"/>
                <a:cs typeface="Courier New" pitchFamily="49" charset="0"/>
              </a:rPr>
              <a:t>My Second</a:t>
            </a:r>
          </a:p>
          <a:p>
            <a:pPr>
              <a:defRPr/>
            </a:pPr>
            <a:r>
              <a:rPr lang="en-US" sz="1800" dirty="0">
                <a:solidFill>
                  <a:srgbClr val="002060"/>
                </a:solidFill>
                <a:latin typeface="Book Antiqua" pitchFamily="18" charset="0"/>
                <a:cs typeface="Courier New" pitchFamily="49" charset="0"/>
              </a:rPr>
              <a:t> Car</a:t>
            </a:r>
          </a:p>
        </p:txBody>
      </p:sp>
      <p:sp>
        <p:nvSpPr>
          <p:cNvPr id="12" name="Rounded Rectangle 11"/>
          <p:cNvSpPr/>
          <p:nvPr/>
        </p:nvSpPr>
        <p:spPr>
          <a:xfrm>
            <a:off x="6638925" y="2500313"/>
            <a:ext cx="2333625" cy="941387"/>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3" name="TextBox 12"/>
          <p:cNvSpPr txBox="1"/>
          <p:nvPr/>
        </p:nvSpPr>
        <p:spPr>
          <a:xfrm>
            <a:off x="6777037" y="2674938"/>
            <a:ext cx="75565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dirty="0">
                <a:solidFill>
                  <a:srgbClr val="002060"/>
                </a:solidFill>
                <a:latin typeface="Book Antiqua" pitchFamily="18" charset="0"/>
                <a:cs typeface="Courier New" pitchFamily="49" charset="0"/>
              </a:rPr>
              <a:t>n</a:t>
            </a:r>
            <a:r>
              <a:rPr lang="en-US" sz="1800" dirty="0">
                <a:solidFill>
                  <a:srgbClr val="002060"/>
                </a:solidFill>
                <a:latin typeface="Book Antiqua" pitchFamily="18" charset="0"/>
                <a:cs typeface="Courier New" pitchFamily="49" charset="0"/>
              </a:rPr>
              <a:t>ame</a:t>
            </a:r>
          </a:p>
        </p:txBody>
      </p:sp>
      <p:sp>
        <p:nvSpPr>
          <p:cNvPr id="14" name="TextBox 13"/>
          <p:cNvSpPr txBox="1"/>
          <p:nvPr/>
        </p:nvSpPr>
        <p:spPr>
          <a:xfrm>
            <a:off x="7534275" y="2667000"/>
            <a:ext cx="1048685" cy="64633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800" dirty="0">
                <a:solidFill>
                  <a:srgbClr val="002060"/>
                </a:solidFill>
                <a:latin typeface="Book Antiqua" pitchFamily="18" charset="0"/>
                <a:cs typeface="Courier New" pitchFamily="49" charset="0"/>
              </a:rPr>
              <a:t>My First</a:t>
            </a:r>
          </a:p>
          <a:p>
            <a:pPr>
              <a:defRPr/>
            </a:pPr>
            <a:r>
              <a:rPr lang="en-US" sz="1800" dirty="0">
                <a:solidFill>
                  <a:srgbClr val="002060"/>
                </a:solidFill>
                <a:latin typeface="Book Antiqua" pitchFamily="18" charset="0"/>
                <a:cs typeface="Courier New" pitchFamily="49" charset="0"/>
              </a:rPr>
              <a:t> Car</a:t>
            </a:r>
          </a:p>
        </p:txBody>
      </p:sp>
      <p:sp>
        <p:nvSpPr>
          <p:cNvPr id="15" name="Slide Number Placeholder 14"/>
          <p:cNvSpPr>
            <a:spLocks noGrp="1"/>
          </p:cNvSpPr>
          <p:nvPr>
            <p:ph type="sldNum" sz="quarter" idx="12"/>
          </p:nvPr>
        </p:nvSpPr>
        <p:spPr/>
        <p:txBody>
          <a:bodyPr/>
          <a:lstStyle/>
          <a:p>
            <a:fld id="{0CD13243-3D31-4DD5-8512-B28F7F2A6CD3}" type="slidenum">
              <a:rPr lang="en-IN" smtClean="0"/>
              <a:pPr/>
              <a:t>47</a:t>
            </a:fld>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keyword:</a:t>
            </a:r>
          </a:p>
        </p:txBody>
      </p:sp>
      <p:sp>
        <p:nvSpPr>
          <p:cNvPr id="3" name="Content Placeholder 2"/>
          <p:cNvSpPr>
            <a:spLocks noGrp="1"/>
          </p:cNvSpPr>
          <p:nvPr>
            <p:ph idx="1"/>
          </p:nvPr>
        </p:nvSpPr>
        <p:spPr>
          <a:xfrm>
            <a:off x="611560" y="908720"/>
            <a:ext cx="8229600" cy="4525963"/>
          </a:xfrm>
        </p:spPr>
        <p:txBody>
          <a:bodyPr/>
          <a:lstStyle/>
          <a:p>
            <a:r>
              <a:rPr lang="en-US" dirty="0">
                <a:solidFill>
                  <a:srgbClr val="002060"/>
                </a:solidFill>
                <a:latin typeface="Book Antiqua" pitchFamily="18" charset="0"/>
              </a:rPr>
              <a:t>this is a keyword which contains the current object reference </a:t>
            </a:r>
          </a:p>
          <a:p>
            <a:pPr>
              <a:buNone/>
            </a:pPr>
            <a:endParaRPr lang="en-US" dirty="0">
              <a:solidFill>
                <a:srgbClr val="0000FF"/>
              </a:solidFill>
              <a:latin typeface="Book Antiqua" pitchFamily="18" charset="0"/>
            </a:endParaRPr>
          </a:p>
        </p:txBody>
      </p:sp>
      <p:graphicFrame>
        <p:nvGraphicFramePr>
          <p:cNvPr id="4" name="Group 2"/>
          <p:cNvGraphicFramePr>
            <a:graphicFrameLocks noGrp="1"/>
          </p:cNvGraphicFramePr>
          <p:nvPr/>
        </p:nvGraphicFramePr>
        <p:xfrm>
          <a:off x="179512" y="1830766"/>
          <a:ext cx="8784976" cy="5037394"/>
        </p:xfrm>
        <a:graphic>
          <a:graphicData uri="http://schemas.openxmlformats.org/drawingml/2006/table">
            <a:tbl>
              <a:tblPr/>
              <a:tblGrid>
                <a:gridCol w="8784976">
                  <a:extLst>
                    <a:ext uri="{9D8B030D-6E8A-4147-A177-3AD203B41FA5}">
                      <a16:colId xmlns:a16="http://schemas.microsoft.com/office/drawing/2014/main" val="20000"/>
                    </a:ext>
                  </a:extLst>
                </a:gridCol>
              </a:tblGrid>
              <a:tr h="297899">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a:ln>
                            <a:noFill/>
                          </a:ln>
                          <a:solidFill>
                            <a:srgbClr val="002060"/>
                          </a:solidFill>
                          <a:effectLst/>
                          <a:latin typeface="Book Antiqua" pitchFamily="18" charset="0"/>
                          <a:cs typeface="Arial" pitchFamily="34" charset="0"/>
                        </a:rPr>
                        <a:t>Program</a:t>
                      </a:r>
                    </a:p>
                  </a:txBody>
                  <a:tcPr marL="90000" marR="9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0"/>
                  </a:ext>
                </a:extLst>
              </a:tr>
              <a:tr h="3662541">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0000"/>
                          </a:solidFill>
                          <a:effectLst/>
                          <a:latin typeface="Courier New" pitchFamily="49" charset="0"/>
                          <a:cs typeface="Courier New" pitchFamily="49" charset="0"/>
                        </a:rPr>
                        <a:t>class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0000"/>
                          </a:solidFill>
                          <a:effectLst/>
                          <a:latin typeface="Courier New" pitchFamily="49" charset="0"/>
                          <a:cs typeface="Courier New" pitchFamily="49" charset="0"/>
                        </a:rPr>
                        <a:t>	   String 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0000"/>
                          </a:solidFill>
                          <a:effectLst/>
                          <a:latin typeface="Courier New" pitchFamily="49" charset="0"/>
                          <a:cs typeface="Courier New" pitchFamily="49" charset="0"/>
                        </a:rPr>
                        <a:t>   </a:t>
                      </a:r>
                      <a:r>
                        <a:rPr kumimoji="0" lang="en-US" sz="1800" b="1" i="0" u="none" strike="noStrike" cap="none" normalizeH="0" baseline="0" dirty="0">
                          <a:ln>
                            <a:noFill/>
                          </a:ln>
                          <a:solidFill>
                            <a:srgbClr val="002060"/>
                          </a:solidFill>
                          <a:effectLst/>
                          <a:latin typeface="Courier New" pitchFamily="49" charset="0"/>
                          <a:cs typeface="Courier New" pitchFamily="49" charset="0"/>
                        </a:rPr>
                        <a:t>public</a:t>
                      </a:r>
                      <a:r>
                        <a:rPr kumimoji="0" lang="en-US" sz="1800" b="1" i="0" u="none" strike="noStrike" cap="none" normalizeH="0" baseline="0" dirty="0">
                          <a:ln>
                            <a:noFill/>
                          </a:ln>
                          <a:solidFill>
                            <a:srgbClr val="000000"/>
                          </a:solidFill>
                          <a:effectLst/>
                          <a:latin typeface="Courier New" pitchFamily="49" charset="0"/>
                          <a:cs typeface="Courier New" pitchFamily="49" charset="0"/>
                        </a:rPr>
                        <a:t>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0000"/>
                          </a:solidFill>
                          <a:effectLst/>
                          <a:latin typeface="Courier New" pitchFamily="49" charset="0"/>
                          <a:cs typeface="Courier New" pitchFamily="49" charset="0"/>
                        </a:rPr>
                        <a:t>		  name=“My First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0000"/>
                          </a:solidFill>
                          <a:effectLst/>
                          <a:latin typeface="Courier New" pitchFamily="49" charset="0"/>
                          <a:cs typeface="Courier New" pitchFamily="49" charset="0"/>
                        </a:rPr>
                        <a:t> 	public Car(String name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0000"/>
                          </a:solidFill>
                          <a:effectLst/>
                          <a:latin typeface="Courier New" pitchFamily="49" charset="0"/>
                          <a:cs typeface="Courier New" pitchFamily="49" charset="0"/>
                        </a:rPr>
                        <a:t>	    	</a:t>
                      </a:r>
                      <a:r>
                        <a:rPr kumimoji="0" lang="en-US" sz="1800" b="1" i="0" u="none" strike="noStrike" cap="none" normalizeH="0" baseline="0" dirty="0">
                          <a:ln>
                            <a:noFill/>
                          </a:ln>
                          <a:solidFill>
                            <a:srgbClr val="0000FF"/>
                          </a:solidFill>
                          <a:effectLst/>
                          <a:latin typeface="Courier New" pitchFamily="49" charset="0"/>
                          <a:cs typeface="Courier New" pitchFamily="49" charset="0"/>
                        </a:rPr>
                        <a:t>this.</a:t>
                      </a:r>
                      <a:r>
                        <a:rPr kumimoji="0" lang="en-US" sz="1800" b="1" i="0" u="none" strike="noStrike" cap="none" normalizeH="0" baseline="0" dirty="0">
                          <a:ln>
                            <a:noFill/>
                          </a:ln>
                          <a:solidFill>
                            <a:srgbClr val="000000"/>
                          </a:solidFill>
                          <a:effectLst/>
                          <a:latin typeface="Courier New" pitchFamily="49" charset="0"/>
                          <a:cs typeface="Courier New" pitchFamily="49" charset="0"/>
                        </a:rPr>
                        <a:t>name=name;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0000"/>
                          </a:solidFill>
                          <a:effectLst/>
                          <a:latin typeface="Courier New" pitchFamily="49" charset="0"/>
                          <a:cs typeface="Courier New" pitchFamily="49" charset="0"/>
                        </a:rPr>
                        <a:t>class MainClass{</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0000"/>
                          </a:solidFill>
                          <a:effectLst/>
                          <a:latin typeface="Courier New" pitchFamily="49" charset="0"/>
                          <a:cs typeface="Courier New" pitchFamily="49" charset="0"/>
                        </a:rPr>
                        <a:t>   public static void main(String args[]){</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0000"/>
                          </a:solidFill>
                          <a:effectLst/>
                          <a:latin typeface="Courier New" pitchFamily="49" charset="0"/>
                          <a:cs typeface="Courier New" pitchFamily="49" charset="0"/>
                        </a:rPr>
                        <a:t>      Car c 1,c2;</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0000"/>
                          </a:solidFill>
                          <a:effectLst/>
                          <a:latin typeface="Courier New" pitchFamily="49" charset="0"/>
                          <a:cs typeface="Courier New" pitchFamily="49" charset="0"/>
                        </a:rPr>
                        <a:t>      c1 = new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0000"/>
                          </a:solidFill>
                          <a:effectLst/>
                          <a:latin typeface="Courier New" pitchFamily="49" charset="0"/>
                          <a:cs typeface="Courier New" pitchFamily="49" charset="0"/>
                        </a:rPr>
                        <a:t>      c 2 = new Car(“My Second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1" i="0" u="none" strike="noStrike" cap="none" normalizeH="0" baseline="0" dirty="0">
                        <a:ln>
                          <a:noFill/>
                        </a:ln>
                        <a:solidFill>
                          <a:srgbClr val="000000"/>
                        </a:solidFill>
                        <a:effectLst/>
                        <a:latin typeface="Courier New" pitchFamily="49" charset="0"/>
                        <a:cs typeface="Courier New" pitchFamily="49" charset="0"/>
                      </a:endParaRP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5" name="AutoShape 30"/>
          <p:cNvSpPr>
            <a:spLocks noChangeArrowheads="1"/>
          </p:cNvSpPr>
          <p:nvPr/>
        </p:nvSpPr>
        <p:spPr bwMode="auto">
          <a:xfrm>
            <a:off x="3923928" y="4365104"/>
            <a:ext cx="3384376" cy="549327"/>
          </a:xfrm>
          <a:prstGeom prst="wedgeRectCallout">
            <a:avLst>
              <a:gd name="adj1" fmla="val -115421"/>
              <a:gd name="adj2" fmla="val -60009"/>
            </a:avLst>
          </a:prstGeom>
          <a:ln w="57150">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0" dirty="0">
                <a:solidFill>
                  <a:srgbClr val="002060"/>
                </a:solidFill>
                <a:latin typeface="Book Antiqua" pitchFamily="18" charset="0"/>
              </a:rPr>
              <a:t>Refers to the current object </a:t>
            </a:r>
          </a:p>
        </p:txBody>
      </p:sp>
      <p:sp>
        <p:nvSpPr>
          <p:cNvPr id="6" name="Slide Number Placeholder 5"/>
          <p:cNvSpPr>
            <a:spLocks noGrp="1"/>
          </p:cNvSpPr>
          <p:nvPr>
            <p:ph type="sldNum" sz="quarter" idx="12"/>
          </p:nvPr>
        </p:nvSpPr>
        <p:spPr/>
        <p:txBody>
          <a:bodyPr/>
          <a:lstStyle/>
          <a:p>
            <a:fld id="{0CD13243-3D31-4DD5-8512-B28F7F2A6CD3}" type="slidenum">
              <a:rPr lang="en-IN" smtClean="0"/>
              <a:pPr/>
              <a:t>48</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keyword contd…</a:t>
            </a:r>
          </a:p>
        </p:txBody>
      </p:sp>
      <p:sp>
        <p:nvSpPr>
          <p:cNvPr id="3" name="Content Placeholder 2"/>
          <p:cNvSpPr>
            <a:spLocks noGrp="1"/>
          </p:cNvSpPr>
          <p:nvPr>
            <p:ph idx="1"/>
          </p:nvPr>
        </p:nvSpPr>
        <p:spPr>
          <a:xfrm>
            <a:off x="42864" y="609600"/>
            <a:ext cx="9029696" cy="5483696"/>
          </a:xfrm>
        </p:spPr>
        <p:txBody>
          <a:bodyPr>
            <a:normAutofit fontScale="25000" lnSpcReduction="20000"/>
          </a:bodyPr>
          <a:lstStyle/>
          <a:p>
            <a:pPr fontAlgn="base">
              <a:buNone/>
            </a:pPr>
            <a:endParaRPr lang="en-US" dirty="0">
              <a:solidFill>
                <a:srgbClr val="0000FF"/>
              </a:solidFill>
              <a:latin typeface="Book Antiqua" pitchFamily="18" charset="0"/>
            </a:endParaRPr>
          </a:p>
          <a:p>
            <a:pPr fontAlgn="base">
              <a:buBlip>
                <a:blip r:embed="rId3"/>
              </a:buBlip>
            </a:pPr>
            <a:endParaRPr lang="en-US" sz="3300" dirty="0">
              <a:solidFill>
                <a:srgbClr val="002060"/>
              </a:solidFill>
              <a:latin typeface="Book Antiqua" pitchFamily="18" charset="0"/>
            </a:endParaRPr>
          </a:p>
          <a:p>
            <a:pPr fontAlgn="base"/>
            <a:r>
              <a:rPr lang="en-US" sz="11200" dirty="0">
                <a:solidFill>
                  <a:srgbClr val="002060"/>
                </a:solidFill>
                <a:latin typeface="Book Antiqua" pitchFamily="18" charset="0"/>
              </a:rPr>
              <a:t>Explicit constructor invocation</a:t>
            </a:r>
          </a:p>
          <a:p>
            <a:pPr fontAlgn="base"/>
            <a:endParaRPr lang="en-US" sz="2600" dirty="0">
              <a:solidFill>
                <a:srgbClr val="002060"/>
              </a:solidFill>
              <a:latin typeface="Book Antiqua" pitchFamily="18" charset="0"/>
            </a:endParaRPr>
          </a:p>
          <a:p>
            <a:pPr fontAlgn="base"/>
            <a:endParaRPr lang="en-US" sz="2600" dirty="0">
              <a:solidFill>
                <a:srgbClr val="002060"/>
              </a:solidFill>
              <a:latin typeface="Book Antiqua" pitchFamily="18" charset="0"/>
            </a:endParaRPr>
          </a:p>
          <a:p>
            <a:pPr fontAlgn="base">
              <a:buNone/>
            </a:pPr>
            <a:r>
              <a:rPr lang="en-US" sz="6400" dirty="0">
                <a:solidFill>
                  <a:srgbClr val="002060"/>
                </a:solidFill>
                <a:latin typeface="Book Antiqua" pitchFamily="18" charset="0"/>
              </a:rPr>
              <a:t>public class MyClass { </a:t>
            </a:r>
          </a:p>
          <a:p>
            <a:pPr fontAlgn="base">
              <a:buNone/>
            </a:pPr>
            <a:r>
              <a:rPr lang="en-US" sz="6400" dirty="0">
                <a:solidFill>
                  <a:srgbClr val="002060"/>
                </a:solidFill>
                <a:latin typeface="Book Antiqua" pitchFamily="18" charset="0"/>
              </a:rPr>
              <a:t>   private int x, y, a, b; </a:t>
            </a:r>
          </a:p>
          <a:p>
            <a:pPr fontAlgn="base">
              <a:buNone/>
            </a:pPr>
            <a:r>
              <a:rPr lang="en-US" sz="6400" dirty="0">
                <a:solidFill>
                  <a:srgbClr val="002060"/>
                </a:solidFill>
                <a:latin typeface="Book Antiqua" pitchFamily="18" charset="0"/>
              </a:rPr>
              <a:t>   public MyClass() : this(0, 0, 0, 0)</a:t>
            </a:r>
          </a:p>
          <a:p>
            <a:pPr fontAlgn="base">
              <a:buNone/>
            </a:pPr>
            <a:r>
              <a:rPr lang="en-US" sz="6400" dirty="0">
                <a:solidFill>
                  <a:srgbClr val="002060"/>
                </a:solidFill>
                <a:latin typeface="Book Antiqua" pitchFamily="18" charset="0"/>
              </a:rPr>
              <a:t>	{ </a:t>
            </a:r>
          </a:p>
          <a:p>
            <a:pPr fontAlgn="base">
              <a:buNone/>
            </a:pPr>
            <a:r>
              <a:rPr lang="en-US" sz="6400" dirty="0">
                <a:solidFill>
                  <a:srgbClr val="002060"/>
                </a:solidFill>
                <a:latin typeface="Book Antiqua" pitchFamily="18" charset="0"/>
              </a:rPr>
              <a:t>      </a:t>
            </a:r>
          </a:p>
          <a:p>
            <a:pPr fontAlgn="base">
              <a:buNone/>
            </a:pPr>
            <a:r>
              <a:rPr lang="en-US" sz="6400" dirty="0">
                <a:solidFill>
                  <a:srgbClr val="002060"/>
                </a:solidFill>
                <a:latin typeface="Book Antiqua" pitchFamily="18" charset="0"/>
              </a:rPr>
              <a:t>   	} </a:t>
            </a:r>
          </a:p>
          <a:p>
            <a:pPr fontAlgn="base">
              <a:buNone/>
            </a:pPr>
            <a:r>
              <a:rPr lang="en-US" sz="6400" dirty="0">
                <a:solidFill>
                  <a:srgbClr val="002060"/>
                </a:solidFill>
                <a:latin typeface="Book Antiqua" pitchFamily="18" charset="0"/>
              </a:rPr>
              <a:t>   public MyClass(int a, int b) { </a:t>
            </a:r>
          </a:p>
          <a:p>
            <a:pPr fontAlgn="base">
              <a:buNone/>
            </a:pPr>
            <a:r>
              <a:rPr lang="en-US" sz="6400" dirty="0">
                <a:solidFill>
                  <a:srgbClr val="002060"/>
                </a:solidFill>
                <a:latin typeface="Book Antiqua" pitchFamily="18" charset="0"/>
              </a:rPr>
              <a:t>      this(0, 0, a, b); </a:t>
            </a:r>
          </a:p>
          <a:p>
            <a:pPr fontAlgn="base">
              <a:buNone/>
            </a:pPr>
            <a:r>
              <a:rPr lang="en-US" sz="6400" dirty="0">
                <a:solidFill>
                  <a:srgbClr val="002060"/>
                </a:solidFill>
                <a:latin typeface="Book Antiqua" pitchFamily="18" charset="0"/>
              </a:rPr>
              <a:t>   } </a:t>
            </a:r>
          </a:p>
          <a:p>
            <a:pPr fontAlgn="base">
              <a:buNone/>
            </a:pPr>
            <a:r>
              <a:rPr lang="en-US" sz="6400" dirty="0">
                <a:solidFill>
                  <a:srgbClr val="002060"/>
                </a:solidFill>
                <a:latin typeface="Book Antiqua" pitchFamily="18" charset="0"/>
              </a:rPr>
              <a:t>   public MyClass(int x, int y, int a, int b) {</a:t>
            </a:r>
          </a:p>
          <a:p>
            <a:pPr fontAlgn="base">
              <a:buNone/>
            </a:pPr>
            <a:r>
              <a:rPr lang="en-US" sz="6400" dirty="0">
                <a:solidFill>
                  <a:srgbClr val="002060"/>
                </a:solidFill>
                <a:latin typeface="Book Antiqua" pitchFamily="18" charset="0"/>
              </a:rPr>
              <a:t>      this.x = x; </a:t>
            </a:r>
          </a:p>
          <a:p>
            <a:pPr fontAlgn="base">
              <a:buNone/>
            </a:pPr>
            <a:r>
              <a:rPr lang="en-US" sz="6400" dirty="0">
                <a:solidFill>
                  <a:srgbClr val="002060"/>
                </a:solidFill>
                <a:latin typeface="Book Antiqua" pitchFamily="18" charset="0"/>
              </a:rPr>
              <a:t>      this.y = y; </a:t>
            </a:r>
          </a:p>
          <a:p>
            <a:pPr fontAlgn="base">
              <a:buNone/>
            </a:pPr>
            <a:r>
              <a:rPr lang="en-US" sz="6400" dirty="0">
                <a:solidFill>
                  <a:srgbClr val="002060"/>
                </a:solidFill>
                <a:latin typeface="Book Antiqua" pitchFamily="18" charset="0"/>
              </a:rPr>
              <a:t>      this.a = a; </a:t>
            </a:r>
          </a:p>
          <a:p>
            <a:pPr fontAlgn="base">
              <a:buNone/>
            </a:pPr>
            <a:r>
              <a:rPr lang="en-US" sz="6400" dirty="0">
                <a:solidFill>
                  <a:srgbClr val="002060"/>
                </a:solidFill>
                <a:latin typeface="Book Antiqua" pitchFamily="18" charset="0"/>
              </a:rPr>
              <a:t>      this.b = b; </a:t>
            </a:r>
          </a:p>
          <a:p>
            <a:pPr fontAlgn="base">
              <a:buNone/>
            </a:pPr>
            <a:r>
              <a:rPr lang="en-US" sz="6400" dirty="0">
                <a:solidFill>
                  <a:srgbClr val="002060"/>
                </a:solidFill>
                <a:latin typeface="Book Antiqua" pitchFamily="18" charset="0"/>
              </a:rPr>
              <a:t>   } </a:t>
            </a:r>
          </a:p>
          <a:p>
            <a:pPr fontAlgn="base">
              <a:buNone/>
            </a:pPr>
            <a:r>
              <a:rPr lang="en-US" sz="6400" dirty="0">
                <a:solidFill>
                  <a:srgbClr val="002060"/>
                </a:solidFill>
                <a:latin typeface="Book Antiqua" pitchFamily="18" charset="0"/>
              </a:rPr>
              <a:t>         ... </a:t>
            </a:r>
          </a:p>
          <a:p>
            <a:pPr fontAlgn="base">
              <a:buNone/>
            </a:pPr>
            <a:r>
              <a:rPr lang="en-US" sz="6400" dirty="0">
                <a:solidFill>
                  <a:srgbClr val="002060"/>
                </a:solidFill>
                <a:latin typeface="Book Antiqua" pitchFamily="18" charset="0"/>
              </a:rPr>
              <a:t>} </a:t>
            </a:r>
          </a:p>
          <a:p>
            <a:pPr>
              <a:buNone/>
            </a:pPr>
            <a:endParaRPr lang="en-US" sz="8000" dirty="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49</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What Is An Object ?</a:t>
            </a:r>
          </a:p>
        </p:txBody>
      </p:sp>
      <p:graphicFrame>
        <p:nvGraphicFramePr>
          <p:cNvPr id="7" name="Diagram 6"/>
          <p:cNvGraphicFramePr/>
          <p:nvPr/>
        </p:nvGraphicFramePr>
        <p:xfrm>
          <a:off x="304800" y="1600200"/>
          <a:ext cx="4038600" cy="4843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4800600" y="1524000"/>
          <a:ext cx="4038600" cy="4800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Slide Number Placeholder 7"/>
          <p:cNvSpPr>
            <a:spLocks noGrp="1"/>
          </p:cNvSpPr>
          <p:nvPr>
            <p:ph type="sldNum" sz="quarter" idx="12"/>
          </p:nvPr>
        </p:nvSpPr>
        <p:spPr/>
        <p:txBody>
          <a:bodyPr/>
          <a:lstStyle/>
          <a:p>
            <a:fld id="{0CD13243-3D31-4DD5-8512-B28F7F2A6CD3}" type="slidenum">
              <a:rPr lang="en-IN" smtClean="0"/>
              <a:pPr/>
              <a:t>5</a:t>
            </a:fld>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Overloading</a:t>
            </a:r>
          </a:p>
        </p:txBody>
      </p:sp>
      <p:sp>
        <p:nvSpPr>
          <p:cNvPr id="3" name="Content Placeholder 2"/>
          <p:cNvSpPr>
            <a:spLocks noGrp="1"/>
          </p:cNvSpPr>
          <p:nvPr>
            <p:ph idx="1"/>
          </p:nvPr>
        </p:nvSpPr>
        <p:spPr>
          <a:xfrm>
            <a:off x="323528" y="1124744"/>
            <a:ext cx="8424936" cy="5112568"/>
          </a:xfrm>
        </p:spPr>
        <p:txBody>
          <a:bodyPr>
            <a:normAutofit fontScale="92500" lnSpcReduction="20000"/>
          </a:bodyPr>
          <a:lstStyle/>
          <a:p>
            <a:r>
              <a:rPr lang="en-US" dirty="0">
                <a:solidFill>
                  <a:srgbClr val="002060"/>
                </a:solidFill>
                <a:latin typeface="Book Antiqua" pitchFamily="18" charset="0"/>
              </a:rPr>
              <a:t>Having multiple constructors with different parameters in a class</a:t>
            </a:r>
          </a:p>
          <a:p>
            <a:pPr>
              <a:buNone/>
            </a:pPr>
            <a:r>
              <a:rPr lang="en-US" sz="1800" dirty="0">
                <a:solidFill>
                  <a:srgbClr val="002060"/>
                </a:solidFill>
                <a:latin typeface="Book Antiqua" pitchFamily="18" charset="0"/>
              </a:rPr>
              <a:t> </a:t>
            </a:r>
          </a:p>
          <a:p>
            <a:pPr>
              <a:buNone/>
            </a:pPr>
            <a:r>
              <a:rPr lang="en-US" sz="2200" dirty="0">
                <a:solidFill>
                  <a:srgbClr val="002060"/>
                </a:solidFill>
                <a:latin typeface="Book Antiqua" pitchFamily="18" charset="0"/>
              </a:rPr>
              <a:t>Example:</a:t>
            </a:r>
          </a:p>
          <a:p>
            <a:pPr>
              <a:buNone/>
            </a:pPr>
            <a:endParaRPr lang="en-US" sz="2200" dirty="0">
              <a:solidFill>
                <a:srgbClr val="002060"/>
              </a:solidFill>
              <a:latin typeface="Book Antiqua" pitchFamily="18" charset="0"/>
            </a:endParaRPr>
          </a:p>
          <a:p>
            <a:pPr>
              <a:buNone/>
            </a:pPr>
            <a:r>
              <a:rPr lang="en-US" sz="2200" dirty="0">
                <a:solidFill>
                  <a:srgbClr val="002060"/>
                </a:solidFill>
                <a:latin typeface="Book Antiqua" pitchFamily="18" charset="0"/>
              </a:rPr>
              <a:t>class Loan{</a:t>
            </a:r>
          </a:p>
          <a:p>
            <a:pPr>
              <a:buNone/>
            </a:pPr>
            <a:r>
              <a:rPr lang="en-US" sz="2200" dirty="0">
                <a:solidFill>
                  <a:srgbClr val="002060"/>
                </a:solidFill>
                <a:latin typeface="Book Antiqua" pitchFamily="18" charset="0"/>
              </a:rPr>
              <a:t>String loanType;</a:t>
            </a:r>
          </a:p>
          <a:p>
            <a:pPr>
              <a:buNone/>
            </a:pPr>
            <a:r>
              <a:rPr lang="en-US" sz="2200" dirty="0">
                <a:solidFill>
                  <a:srgbClr val="002060"/>
                </a:solidFill>
                <a:latin typeface="Book Antiqua" pitchFamily="18" charset="0"/>
              </a:rPr>
              <a:t> public loan(){</a:t>
            </a:r>
          </a:p>
          <a:p>
            <a:pPr>
              <a:buNone/>
            </a:pPr>
            <a:r>
              <a:rPr lang="en-US" sz="2200" dirty="0">
                <a:solidFill>
                  <a:srgbClr val="002060"/>
                </a:solidFill>
                <a:latin typeface="Book Antiqua" pitchFamily="18" charset="0"/>
              </a:rPr>
              <a:t> </a:t>
            </a:r>
          </a:p>
          <a:p>
            <a:pPr>
              <a:buNone/>
            </a:pPr>
            <a:r>
              <a:rPr lang="en-US" sz="2200" dirty="0">
                <a:solidFill>
                  <a:srgbClr val="002060"/>
                </a:solidFill>
                <a:latin typeface="Book Antiqua" pitchFamily="18" charset="0"/>
              </a:rPr>
              <a:t>}</a:t>
            </a:r>
          </a:p>
          <a:p>
            <a:pPr>
              <a:buNone/>
            </a:pPr>
            <a:endParaRPr lang="en-US" sz="2200" dirty="0">
              <a:solidFill>
                <a:srgbClr val="002060"/>
              </a:solidFill>
              <a:latin typeface="Book Antiqua" pitchFamily="18" charset="0"/>
            </a:endParaRPr>
          </a:p>
          <a:p>
            <a:pPr>
              <a:buNone/>
            </a:pPr>
            <a:r>
              <a:rPr lang="en-US" sz="2200" dirty="0">
                <a:solidFill>
                  <a:srgbClr val="002060"/>
                </a:solidFill>
                <a:latin typeface="Book Antiqua" pitchFamily="18" charset="0"/>
              </a:rPr>
              <a:t>public loan(String type){</a:t>
            </a:r>
          </a:p>
          <a:p>
            <a:pPr>
              <a:buNone/>
            </a:pPr>
            <a:r>
              <a:rPr lang="en-US" sz="2200" dirty="0">
                <a:solidFill>
                  <a:srgbClr val="002060"/>
                </a:solidFill>
                <a:latin typeface="Book Antiqua" pitchFamily="18" charset="0"/>
              </a:rPr>
              <a:t>  this.loanType= type;</a:t>
            </a:r>
          </a:p>
          <a:p>
            <a:pPr>
              <a:buNone/>
            </a:pPr>
            <a:r>
              <a:rPr lang="en-US" sz="2200" dirty="0">
                <a:solidFill>
                  <a:srgbClr val="002060"/>
                </a:solidFill>
                <a:latin typeface="Book Antiqua" pitchFamily="18" charset="0"/>
              </a:rPr>
              <a:t>}</a:t>
            </a:r>
          </a:p>
          <a:p>
            <a:pPr>
              <a:buNone/>
            </a:pPr>
            <a:r>
              <a:rPr lang="en-US" sz="2200" dirty="0">
                <a:solidFill>
                  <a:srgbClr val="002060"/>
                </a:solidFill>
                <a:latin typeface="Book Antiqua" pitchFamily="18" charset="0"/>
              </a:rPr>
              <a:t>}</a:t>
            </a:r>
            <a:br>
              <a:rPr lang="en-US" sz="2200" dirty="0">
                <a:solidFill>
                  <a:srgbClr val="002060"/>
                </a:solidFill>
                <a:latin typeface="Book Antiqua" pitchFamily="18" charset="0"/>
              </a:rPr>
            </a:br>
            <a:endParaRPr lang="en-US" sz="2200" dirty="0">
              <a:solidFill>
                <a:srgbClr val="002060"/>
              </a:solidFill>
              <a:latin typeface="Book Antiqua" pitchFamily="18" charset="0"/>
            </a:endParaRPr>
          </a:p>
          <a:p>
            <a:pPr>
              <a:buNone/>
            </a:pPr>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50</a:t>
            </a:fld>
            <a:endParaRPr lang="en-I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Default Constructor</a:t>
            </a:r>
          </a:p>
        </p:txBody>
      </p:sp>
      <p:sp>
        <p:nvSpPr>
          <p:cNvPr id="4" name="Rectangle 2"/>
          <p:cNvSpPr>
            <a:spLocks noGrp="1" noChangeArrowheads="1"/>
          </p:cNvSpPr>
          <p:nvPr>
            <p:ph idx="1"/>
          </p:nvPr>
        </p:nvSpPr>
        <p:spPr bwMode="auto">
          <a:xfrm>
            <a:off x="0" y="1916832"/>
            <a:ext cx="9029696" cy="1803648"/>
          </a:xfrm>
          <a:prstGeom prst="rect">
            <a:avLst/>
          </a:prstGeom>
          <a:solidFill>
            <a:schemeClr val="bg1"/>
          </a:solidFill>
          <a:ln w="12700">
            <a:noFill/>
            <a:miter lim="800000"/>
            <a:headEnd/>
            <a:tailEnd/>
          </a:ln>
        </p:spPr>
        <p:txBody>
          <a:bodyPr tIns="91440" bIns="91440" anchor="ctr">
            <a:normAutofit/>
          </a:bodyPr>
          <a:lstStyle/>
          <a:p>
            <a:pPr algn="just">
              <a:lnSpc>
                <a:spcPts val="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2060"/>
                </a:solidFill>
                <a:latin typeface="Book Antiqua" pitchFamily="18" charset="0"/>
              </a:rPr>
              <a:t>C# compiler adds a default constructor to a class if it </a:t>
            </a:r>
          </a:p>
          <a:p>
            <a:pPr algn="just">
              <a:lnSpc>
                <a:spcPts val="3000"/>
              </a:lnSpc>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a:t>
            </a:r>
            <a:r>
              <a:rPr lang="en-US" dirty="0">
                <a:solidFill>
                  <a:srgbClr val="002060"/>
                </a:solidFill>
                <a:latin typeface="Book Antiqua" pitchFamily="18" charset="0"/>
              </a:rPr>
              <a:t>doesn’t contain a constructor</a:t>
            </a:r>
          </a:p>
        </p:txBody>
      </p:sp>
      <p:sp>
        <p:nvSpPr>
          <p:cNvPr id="5" name="Slide Number Placeholder 4"/>
          <p:cNvSpPr>
            <a:spLocks noGrp="1"/>
          </p:cNvSpPr>
          <p:nvPr>
            <p:ph type="sldNum" sz="quarter" idx="12"/>
          </p:nvPr>
        </p:nvSpPr>
        <p:spPr/>
        <p:txBody>
          <a:bodyPr/>
          <a:lstStyle/>
          <a:p>
            <a:fld id="{0CD13243-3D31-4DD5-8512-B28F7F2A6CD3}" type="slidenum">
              <a:rPr lang="en-IN" smtClean="0"/>
              <a:pPr/>
              <a:t>51</a:t>
            </a:fld>
            <a:endParaRPr lang="en-I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methods</a:t>
            </a:r>
          </a:p>
        </p:txBody>
      </p:sp>
      <p:sp>
        <p:nvSpPr>
          <p:cNvPr id="3" name="Content Placeholder 2"/>
          <p:cNvSpPr>
            <a:spLocks noGrp="1"/>
          </p:cNvSpPr>
          <p:nvPr>
            <p:ph idx="1"/>
          </p:nvPr>
        </p:nvSpPr>
        <p:spPr/>
        <p:txBody>
          <a:bodyPr>
            <a:normAutofit/>
          </a:bodyPr>
          <a:lstStyle/>
          <a:p>
            <a:endParaRPr lang="en-US" sz="1800" dirty="0">
              <a:solidFill>
                <a:srgbClr val="002060"/>
              </a:solidFill>
              <a:latin typeface="Book Antiqua" pitchFamily="18" charset="0"/>
            </a:endParaRPr>
          </a:p>
          <a:p>
            <a:r>
              <a:rPr lang="en-US" dirty="0">
                <a:solidFill>
                  <a:srgbClr val="002060"/>
                </a:solidFill>
                <a:latin typeface="Book Antiqua" pitchFamily="18" charset="0"/>
              </a:rPr>
              <a:t>Methods are of 3 types:</a:t>
            </a:r>
          </a:p>
          <a:p>
            <a:pPr>
              <a:buNone/>
            </a:pPr>
            <a:endParaRPr lang="en-US" sz="1800" dirty="0">
              <a:solidFill>
                <a:srgbClr val="002060"/>
              </a:solidFill>
              <a:latin typeface="Book Antiqua" pitchFamily="18" charset="0"/>
            </a:endParaRPr>
          </a:p>
          <a:p>
            <a:pPr lvl="1"/>
            <a:r>
              <a:rPr lang="en-US" dirty="0">
                <a:solidFill>
                  <a:srgbClr val="002060"/>
                </a:solidFill>
                <a:latin typeface="Book Antiqua" pitchFamily="18" charset="0"/>
              </a:rPr>
              <a:t>	 Static method</a:t>
            </a:r>
          </a:p>
          <a:p>
            <a:pPr lvl="1"/>
            <a:r>
              <a:rPr lang="en-US" dirty="0"/>
              <a:t>   </a:t>
            </a:r>
            <a:r>
              <a:rPr lang="en-US" dirty="0">
                <a:solidFill>
                  <a:srgbClr val="002060"/>
                </a:solidFill>
                <a:latin typeface="Book Antiqua" pitchFamily="18" charset="0"/>
              </a:rPr>
              <a:t>Instance method</a:t>
            </a:r>
          </a:p>
          <a:p>
            <a:pPr lvl="1"/>
            <a:r>
              <a:rPr lang="en-US" dirty="0">
                <a:solidFill>
                  <a:srgbClr val="002060"/>
                </a:solidFill>
                <a:latin typeface="Book Antiqua" pitchFamily="18" charset="0"/>
              </a:rPr>
              <a:t>   Abstract method</a:t>
            </a:r>
          </a:p>
          <a:p>
            <a:pPr lvl="1"/>
            <a:endParaRPr lang="en-US" dirty="0">
              <a:solidFill>
                <a:srgbClr val="002060"/>
              </a:solidFill>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52</a:t>
            </a:fld>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a:t>
            </a:r>
          </a:p>
        </p:txBody>
      </p:sp>
      <p:sp>
        <p:nvSpPr>
          <p:cNvPr id="3" name="Content Placeholder 2"/>
          <p:cNvSpPr>
            <a:spLocks noGrp="1"/>
          </p:cNvSpPr>
          <p:nvPr>
            <p:ph idx="1"/>
          </p:nvPr>
        </p:nvSpPr>
        <p:spPr>
          <a:xfrm>
            <a:off x="179512" y="980728"/>
            <a:ext cx="8784976" cy="5256584"/>
          </a:xfrm>
        </p:spPr>
        <p:txBody>
          <a:bodyPr>
            <a:normAutofit/>
          </a:bodyPr>
          <a:lstStyle/>
          <a:p>
            <a:r>
              <a:rPr lang="en-US" dirty="0">
                <a:solidFill>
                  <a:srgbClr val="002060"/>
                </a:solidFill>
                <a:latin typeface="Book Antiqua" pitchFamily="18" charset="0"/>
              </a:rPr>
              <a:t>A static method can be called and executed without creating an object</a:t>
            </a:r>
          </a:p>
          <a:p>
            <a:r>
              <a:rPr lang="en-US" dirty="0">
                <a:solidFill>
                  <a:srgbClr val="002060"/>
                </a:solidFill>
                <a:latin typeface="Book Antiqua" pitchFamily="18" charset="0"/>
              </a:rPr>
              <a:t>Static method can be invoked directly using  class name</a:t>
            </a:r>
          </a:p>
          <a:p>
            <a:r>
              <a:rPr lang="en-US" dirty="0">
                <a:solidFill>
                  <a:srgbClr val="002060"/>
                </a:solidFill>
                <a:latin typeface="Book Antiqua" pitchFamily="18" charset="0"/>
              </a:rPr>
              <a:t>All C# program needs a Main method which is static </a:t>
            </a:r>
          </a:p>
          <a:p>
            <a:pPr>
              <a:buNone/>
            </a:pPr>
            <a:r>
              <a:rPr lang="en-US" sz="2400" b="1" dirty="0">
                <a:solidFill>
                  <a:srgbClr val="002060"/>
                </a:solidFill>
                <a:latin typeface="Book Antiqua" pitchFamily="18" charset="0"/>
              </a:rPr>
              <a:t>Syntax:</a:t>
            </a:r>
          </a:p>
          <a:p>
            <a:pPr>
              <a:buNone/>
            </a:pPr>
            <a:r>
              <a:rPr lang="en-US" sz="2400" dirty="0">
                <a:solidFill>
                  <a:srgbClr val="002060"/>
                </a:solidFill>
                <a:latin typeface="Book Antiqua" pitchFamily="18" charset="0"/>
              </a:rPr>
              <a:t> &lt;access-modifiers&gt; static &lt;return type&gt; &lt;method name&gt;(&lt;parameters&gt;); </a:t>
            </a:r>
            <a:br>
              <a:rPr lang="en-US" sz="2400" dirty="0">
                <a:solidFill>
                  <a:srgbClr val="002060"/>
                </a:solidFill>
                <a:latin typeface="Book Antiqua" pitchFamily="18" charset="0"/>
              </a:rPr>
            </a:br>
            <a:r>
              <a:rPr lang="en-US" sz="2400" b="1" dirty="0">
                <a:solidFill>
                  <a:srgbClr val="002060"/>
                </a:solidFill>
                <a:latin typeface="Book Antiqua" pitchFamily="18" charset="0"/>
              </a:rPr>
              <a:t>Eg:</a:t>
            </a:r>
            <a:r>
              <a:rPr lang="en-US" sz="2400" dirty="0">
                <a:solidFill>
                  <a:srgbClr val="002060"/>
                </a:solidFill>
                <a:latin typeface="Book Antiqua" pitchFamily="18" charset="0"/>
              </a:rPr>
              <a:t> public static void main()</a:t>
            </a:r>
          </a:p>
          <a:p>
            <a:pPr>
              <a:buNone/>
            </a:pPr>
            <a:endParaRPr lang="en-US" sz="1800"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53</a:t>
            </a:fld>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Instance Method </a:t>
            </a:r>
          </a:p>
        </p:txBody>
      </p:sp>
      <p:sp>
        <p:nvSpPr>
          <p:cNvPr id="3" name="Content Placeholder 2"/>
          <p:cNvSpPr>
            <a:spLocks noGrp="1"/>
          </p:cNvSpPr>
          <p:nvPr>
            <p:ph idx="1"/>
          </p:nvPr>
        </p:nvSpPr>
        <p:spPr/>
        <p:txBody>
          <a:bodyPr>
            <a:normAutofit/>
          </a:bodyPr>
          <a:lstStyle/>
          <a:p>
            <a:endParaRPr lang="en-US" sz="2000" dirty="0">
              <a:solidFill>
                <a:srgbClr val="0000FF"/>
              </a:solidFill>
              <a:latin typeface="Book Antiqua" pitchFamily="18" charset="0"/>
            </a:endParaRPr>
          </a:p>
          <a:p>
            <a:r>
              <a:rPr lang="en-US" dirty="0">
                <a:solidFill>
                  <a:srgbClr val="002060"/>
                </a:solidFill>
                <a:latin typeface="Book Antiqua" pitchFamily="18" charset="0"/>
              </a:rPr>
              <a:t>These methods act upon the instance variables of a class</a:t>
            </a:r>
          </a:p>
          <a:p>
            <a:r>
              <a:rPr lang="en-US" dirty="0">
                <a:solidFill>
                  <a:srgbClr val="002060"/>
                </a:solidFill>
                <a:latin typeface="Book Antiqua" pitchFamily="18" charset="0"/>
              </a:rPr>
              <a:t>Instance methods are  invoked  with an object </a:t>
            </a:r>
            <a:br>
              <a:rPr lang="en-US" dirty="0">
                <a:solidFill>
                  <a:srgbClr val="002060"/>
                </a:solidFill>
                <a:latin typeface="Book Antiqua" pitchFamily="18" charset="0"/>
              </a:rPr>
            </a:br>
            <a:r>
              <a:rPr lang="en-US" sz="1800" dirty="0">
                <a:solidFill>
                  <a:srgbClr val="002060"/>
                </a:solidFill>
                <a:latin typeface="Book Antiqua" pitchFamily="18" charset="0"/>
              </a:rPr>
              <a:t/>
            </a:r>
            <a:br>
              <a:rPr lang="en-US" sz="1800" dirty="0">
                <a:solidFill>
                  <a:srgbClr val="002060"/>
                </a:solidFill>
                <a:latin typeface="Book Antiqua" pitchFamily="18" charset="0"/>
              </a:rPr>
            </a:br>
            <a:r>
              <a:rPr lang="en-US" sz="2400" dirty="0">
                <a:solidFill>
                  <a:srgbClr val="002060"/>
                </a:solidFill>
                <a:latin typeface="Book Antiqua" pitchFamily="18" charset="0"/>
              </a:rPr>
              <a:t>&lt;&lt;object reference&gt;&gt;</a:t>
            </a:r>
            <a:r>
              <a:rPr lang="en-US" sz="2400" b="1" dirty="0">
                <a:solidFill>
                  <a:srgbClr val="002060"/>
                </a:solidFill>
                <a:latin typeface="Book Antiqua" pitchFamily="18" charset="0"/>
              </a:rPr>
              <a:t>.</a:t>
            </a:r>
            <a:r>
              <a:rPr lang="en-US" sz="2400" dirty="0">
                <a:solidFill>
                  <a:srgbClr val="002060"/>
                </a:solidFill>
                <a:latin typeface="Book Antiqua" pitchFamily="18" charset="0"/>
              </a:rPr>
              <a:t>&lt;&lt;method-name&gt;&gt;;</a:t>
            </a:r>
            <a:r>
              <a:rPr lang="en-US" sz="2400" dirty="0">
                <a:solidFill>
                  <a:srgbClr val="0000FF"/>
                </a:solidFill>
                <a:latin typeface="Book Antiqua" pitchFamily="18" charset="0"/>
              </a:rPr>
              <a:t/>
            </a:r>
            <a:br>
              <a:rPr lang="en-US" sz="2400" dirty="0">
                <a:solidFill>
                  <a:srgbClr val="0000FF"/>
                </a:solidFill>
                <a:latin typeface="Book Antiqua" pitchFamily="18" charset="0"/>
              </a:rPr>
            </a:br>
            <a:r>
              <a:rPr lang="en-US" sz="2000" dirty="0">
                <a:solidFill>
                  <a:srgbClr val="0000FF"/>
                </a:solidFill>
                <a:latin typeface="Book Antiqua" pitchFamily="18" charset="0"/>
              </a:rPr>
              <a:t/>
            </a:r>
            <a:br>
              <a:rPr lang="en-US" sz="2000" dirty="0">
                <a:solidFill>
                  <a:srgbClr val="0000FF"/>
                </a:solidFill>
                <a:latin typeface="Book Antiqua" pitchFamily="18" charset="0"/>
              </a:rPr>
            </a:br>
            <a:r>
              <a:rPr lang="en-US" sz="2000" b="1" dirty="0">
                <a:solidFill>
                  <a:srgbClr val="0000FF"/>
                </a:solidFill>
                <a:latin typeface="Book Antiqua" pitchFamily="18" charset="0"/>
              </a:rPr>
              <a:t/>
            </a:r>
            <a:br>
              <a:rPr lang="en-US" sz="2000" b="1" dirty="0">
                <a:solidFill>
                  <a:srgbClr val="0000FF"/>
                </a:solidFill>
                <a:latin typeface="Book Antiqua" pitchFamily="18" charset="0"/>
              </a:rPr>
            </a:br>
            <a:r>
              <a:rPr lang="en-US" sz="2000" dirty="0">
                <a:solidFill>
                  <a:srgbClr val="0000FF"/>
                </a:solidFill>
                <a:latin typeface="Book Antiqua" pitchFamily="18" charset="0"/>
              </a:rPr>
              <a:t/>
            </a:r>
            <a:br>
              <a:rPr lang="en-US" sz="2000" dirty="0">
                <a:solidFill>
                  <a:srgbClr val="0000FF"/>
                </a:solidFill>
                <a:latin typeface="Book Antiqua" pitchFamily="18" charset="0"/>
              </a:rPr>
            </a:br>
            <a:endParaRPr lang="en-US" sz="2000" dirty="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54</a:t>
            </a:fld>
            <a:endParaRPr lang="en-I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 method</a:t>
            </a:r>
          </a:p>
        </p:txBody>
      </p:sp>
      <p:sp>
        <p:nvSpPr>
          <p:cNvPr id="3" name="Content Placeholder 2"/>
          <p:cNvSpPr>
            <a:spLocks noGrp="1"/>
          </p:cNvSpPr>
          <p:nvPr>
            <p:ph idx="1"/>
          </p:nvPr>
        </p:nvSpPr>
        <p:spPr>
          <a:xfrm>
            <a:off x="251520" y="1196752"/>
            <a:ext cx="8640960" cy="4968552"/>
          </a:xfrm>
        </p:spPr>
        <p:txBody>
          <a:bodyPr>
            <a:normAutofit lnSpcReduction="10000"/>
          </a:bodyPr>
          <a:lstStyle/>
          <a:p>
            <a:r>
              <a:rPr lang="en-US" dirty="0">
                <a:solidFill>
                  <a:srgbClr val="002060"/>
                </a:solidFill>
                <a:latin typeface="Book Antiqua" pitchFamily="18" charset="0"/>
              </a:rPr>
              <a:t>Methods which have no definition  are  called  abstract methods</a:t>
            </a:r>
          </a:p>
          <a:p>
            <a:r>
              <a:rPr lang="en-US" dirty="0">
                <a:solidFill>
                  <a:srgbClr val="002060"/>
                </a:solidFill>
                <a:latin typeface="Book Antiqua" pitchFamily="18" charset="0"/>
              </a:rPr>
              <a:t>Must be preceded by abstract access modifier</a:t>
            </a:r>
          </a:p>
          <a:p>
            <a:pPr>
              <a:buNone/>
            </a:pPr>
            <a:endParaRPr lang="en-US" sz="1800" dirty="0">
              <a:solidFill>
                <a:srgbClr val="002060"/>
              </a:solidFill>
              <a:latin typeface="Book Antiqua" pitchFamily="18" charset="0"/>
            </a:endParaRPr>
          </a:p>
          <a:p>
            <a:pPr>
              <a:buNone/>
            </a:pPr>
            <a:r>
              <a:rPr lang="en-US" sz="1800" dirty="0">
                <a:solidFill>
                  <a:srgbClr val="002060"/>
                </a:solidFill>
                <a:latin typeface="Book Antiqua" pitchFamily="18" charset="0"/>
              </a:rPr>
              <a:t>     </a:t>
            </a:r>
            <a:r>
              <a:rPr lang="en-US" sz="2400" dirty="0">
                <a:solidFill>
                  <a:srgbClr val="002060"/>
                </a:solidFill>
                <a:latin typeface="Book Antiqua" pitchFamily="18" charset="0"/>
              </a:rPr>
              <a:t>Syntax:</a:t>
            </a:r>
          </a:p>
          <a:p>
            <a:pPr>
              <a:buNone/>
            </a:pPr>
            <a:r>
              <a:rPr lang="en-US" sz="2400" dirty="0">
                <a:solidFill>
                  <a:srgbClr val="002060"/>
                </a:solidFill>
                <a:latin typeface="Book Antiqua" pitchFamily="18" charset="0"/>
              </a:rPr>
              <a:t>   &lt;&lt;access-modifier&gt;&gt;  abstract  &lt;&lt;return-type&gt;&gt; method-  name(parameters);</a:t>
            </a:r>
          </a:p>
          <a:p>
            <a:pPr>
              <a:buNone/>
            </a:pPr>
            <a:endParaRPr lang="en-US" sz="2400" dirty="0">
              <a:solidFill>
                <a:srgbClr val="002060"/>
              </a:solidFill>
              <a:latin typeface="Book Antiqua" pitchFamily="18" charset="0"/>
            </a:endParaRPr>
          </a:p>
          <a:p>
            <a:pPr>
              <a:buNone/>
            </a:pPr>
            <a:r>
              <a:rPr lang="en-US" sz="2400" dirty="0">
                <a:solidFill>
                  <a:srgbClr val="002060"/>
                </a:solidFill>
                <a:latin typeface="Book Antiqua" pitchFamily="18" charset="0"/>
              </a:rPr>
              <a:t>    Example: public  abstract void run();</a:t>
            </a:r>
          </a:p>
          <a:p>
            <a:pPr>
              <a:buNone/>
            </a:pPr>
            <a:endParaRPr lang="en-US" sz="2400" dirty="0">
              <a:solidFill>
                <a:srgbClr val="002060"/>
              </a:solidFill>
              <a:latin typeface="Book Antiqua" pitchFamily="18" charset="0"/>
            </a:endParaRPr>
          </a:p>
          <a:p>
            <a:pPr>
              <a:buNone/>
            </a:pPr>
            <a:r>
              <a:rPr lang="en-US" sz="2400" dirty="0">
                <a:solidFill>
                  <a:srgbClr val="002060"/>
                </a:solidFill>
                <a:latin typeface="Book Antiqua" pitchFamily="18" charset="0"/>
              </a:rPr>
              <a:t>    Note: All access modifiers are not applicable with abstract access modifier</a:t>
            </a:r>
            <a:r>
              <a:rPr lang="en-US" sz="2400" dirty="0">
                <a:solidFill>
                  <a:srgbClr val="0000FF"/>
                </a:solidFill>
                <a:latin typeface="Book Antiqua" pitchFamily="18" charset="0"/>
              </a:rPr>
              <a: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55</a:t>
            </a:fld>
            <a:endParaRPr lang="en-I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Modifiers</a:t>
            </a:r>
          </a:p>
        </p:txBody>
      </p:sp>
      <p:sp>
        <p:nvSpPr>
          <p:cNvPr id="3" name="Content Placeholder 2"/>
          <p:cNvSpPr>
            <a:spLocks noGrp="1"/>
          </p:cNvSpPr>
          <p:nvPr>
            <p:ph idx="1"/>
          </p:nvPr>
        </p:nvSpPr>
        <p:spPr>
          <a:xfrm>
            <a:off x="251520" y="1052736"/>
            <a:ext cx="8229600" cy="4525963"/>
          </a:xfrm>
        </p:spPr>
        <p:txBody>
          <a:bodyPr/>
          <a:lstStyle/>
          <a:p>
            <a:endParaRPr lang="en-US" sz="2000" dirty="0">
              <a:solidFill>
                <a:srgbClr val="0000FF"/>
              </a:solidFill>
              <a:latin typeface="Book Antiqua" pitchFamily="18" charset="0"/>
            </a:endParaRPr>
          </a:p>
          <a:p>
            <a:r>
              <a:rPr lang="en-US" dirty="0">
                <a:solidFill>
                  <a:srgbClr val="002060"/>
                </a:solidFill>
                <a:latin typeface="Book Antiqua" pitchFamily="18" charset="0"/>
              </a:rPr>
              <a:t>public </a:t>
            </a:r>
          </a:p>
          <a:p>
            <a:r>
              <a:rPr lang="en-US" dirty="0">
                <a:solidFill>
                  <a:srgbClr val="002060"/>
                </a:solidFill>
                <a:latin typeface="Book Antiqua" pitchFamily="18" charset="0"/>
              </a:rPr>
              <a:t>private</a:t>
            </a:r>
          </a:p>
          <a:p>
            <a:r>
              <a:rPr lang="en-US" dirty="0">
                <a:solidFill>
                  <a:srgbClr val="002060"/>
                </a:solidFill>
                <a:latin typeface="Book Antiqua" pitchFamily="18" charset="0"/>
              </a:rPr>
              <a:t>protected</a:t>
            </a:r>
          </a:p>
          <a:p>
            <a:r>
              <a:rPr lang="en-US" dirty="0">
                <a:solidFill>
                  <a:srgbClr val="002060"/>
                </a:solidFill>
                <a:latin typeface="Book Antiqua" pitchFamily="18" charset="0"/>
              </a:rPr>
              <a:t>static </a:t>
            </a:r>
          </a:p>
          <a:p>
            <a:r>
              <a:rPr lang="en-US" dirty="0">
                <a:solidFill>
                  <a:srgbClr val="002060"/>
                </a:solidFill>
                <a:latin typeface="Book Antiqua" pitchFamily="18" charset="0"/>
              </a:rPr>
              <a:t>const</a:t>
            </a:r>
          </a:p>
          <a:p>
            <a:r>
              <a:rPr lang="en-US" dirty="0">
                <a:solidFill>
                  <a:srgbClr val="002060"/>
                </a:solidFill>
                <a:latin typeface="Book Antiqua" pitchFamily="18" charset="0"/>
              </a:rPr>
              <a:t>abstract </a:t>
            </a:r>
          </a:p>
          <a:p>
            <a:pPr>
              <a:buNone/>
            </a:pPr>
            <a:endParaRPr lang="en-US" dirty="0">
              <a:solidFill>
                <a:srgbClr val="002060"/>
              </a:solidFill>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56</a:t>
            </a:fld>
            <a:endParaRPr lang="en-I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a:t>
            </a:r>
          </a:p>
        </p:txBody>
      </p:sp>
      <p:sp>
        <p:nvSpPr>
          <p:cNvPr id="3" name="Content Placeholder 2"/>
          <p:cNvSpPr>
            <a:spLocks noGrp="1"/>
          </p:cNvSpPr>
          <p:nvPr>
            <p:ph idx="1"/>
          </p:nvPr>
        </p:nvSpPr>
        <p:spPr>
          <a:xfrm>
            <a:off x="179512" y="1052736"/>
            <a:ext cx="8229600" cy="4525963"/>
          </a:xfrm>
        </p:spPr>
        <p:txBody>
          <a:bodyPr/>
          <a:lstStyle/>
          <a:p>
            <a:endParaRPr lang="en-US" sz="2000" dirty="0">
              <a:solidFill>
                <a:srgbClr val="0000FF"/>
              </a:solidFill>
              <a:latin typeface="Book Antiqua" pitchFamily="18" charset="0"/>
            </a:endParaRPr>
          </a:p>
          <a:p>
            <a:r>
              <a:rPr lang="en-US" dirty="0">
                <a:solidFill>
                  <a:srgbClr val="002060"/>
                </a:solidFill>
                <a:latin typeface="Book Antiqua" pitchFamily="18" charset="0"/>
              </a:rPr>
              <a:t>A class, method, constructor, interface ,variable  declared public can be accessed from any where</a:t>
            </a:r>
          </a:p>
          <a:p>
            <a:endParaRPr lang="en-US" sz="2000" dirty="0">
              <a:solidFill>
                <a:srgbClr val="0000FF"/>
              </a:solidFill>
              <a:latin typeface="Book Antiqua" pitchFamily="18" charset="0"/>
            </a:endParaRPr>
          </a:p>
          <a:p>
            <a:pPr>
              <a:buNone/>
            </a:pPr>
            <a:endParaRPr lang="en-US" sz="2000" dirty="0">
              <a:solidFill>
                <a:srgbClr val="0000FF"/>
              </a:solidFill>
              <a:latin typeface="Book Antiqua" pitchFamily="18" charset="0"/>
            </a:endParaRPr>
          </a:p>
          <a:p>
            <a:pPr>
              <a:buNone/>
            </a:pPr>
            <a:endParaRPr lang="en-US" dirty="0"/>
          </a:p>
        </p:txBody>
      </p:sp>
      <p:sp>
        <p:nvSpPr>
          <p:cNvPr id="4" name="Rectangle 3"/>
          <p:cNvSpPr/>
          <p:nvPr/>
        </p:nvSpPr>
        <p:spPr>
          <a:xfrm>
            <a:off x="381000" y="2209800"/>
            <a:ext cx="6400800" cy="1569660"/>
          </a:xfrm>
          <a:prstGeom prst="rect">
            <a:avLst/>
          </a:prstGeom>
        </p:spPr>
        <p:txBody>
          <a:bodyPr wrap="square">
            <a:spAutoFit/>
          </a:bodyPr>
          <a:lstStyle/>
          <a:p>
            <a:pPr>
              <a:buNone/>
            </a:pPr>
            <a:endParaRPr lang="en-US" dirty="0">
              <a:solidFill>
                <a:srgbClr val="0000FF"/>
              </a:solidFill>
              <a:latin typeface="Book Antiqua" pitchFamily="18" charset="0"/>
            </a:endParaRPr>
          </a:p>
          <a:p>
            <a:endParaRPr lang="en-US" dirty="0">
              <a:solidFill>
                <a:srgbClr val="002060"/>
              </a:solidFill>
              <a:latin typeface="Book Antiqua" pitchFamily="18" charset="0"/>
            </a:endParaRPr>
          </a:p>
          <a:p>
            <a:r>
              <a:rPr lang="en-US" dirty="0">
                <a:solidFill>
                  <a:srgbClr val="002060"/>
                </a:solidFill>
                <a:latin typeface="Book Antiqua" pitchFamily="18" charset="0"/>
              </a:rPr>
              <a:t>         </a:t>
            </a:r>
            <a:r>
              <a:rPr lang="en-US" sz="2400" dirty="0">
                <a:solidFill>
                  <a:srgbClr val="002060"/>
                </a:solidFill>
                <a:latin typeface="Book Antiqua" pitchFamily="18" charset="0"/>
              </a:rPr>
              <a:t>public static void main() { // ... } </a:t>
            </a:r>
          </a:p>
          <a:p>
            <a:endParaRPr lang="en-US" dirty="0">
              <a:solidFill>
                <a:srgbClr val="002060"/>
              </a:solidFill>
              <a:latin typeface="Book Antiqua" pitchFamily="18" charset="0"/>
            </a:endParaRPr>
          </a:p>
          <a:p>
            <a:pPr>
              <a:buNone/>
            </a:pPr>
            <a:r>
              <a:rPr lang="en-US" dirty="0">
                <a:solidFill>
                  <a:srgbClr val="002060"/>
                </a:solidFill>
                <a:latin typeface="Book Antiqua" pitchFamily="18" charset="0"/>
              </a:rPr>
              <a:t> </a:t>
            </a:r>
          </a:p>
        </p:txBody>
      </p:sp>
      <p:sp>
        <p:nvSpPr>
          <p:cNvPr id="5" name="Slide Number Placeholder 4"/>
          <p:cNvSpPr>
            <a:spLocks noGrp="1"/>
          </p:cNvSpPr>
          <p:nvPr>
            <p:ph type="sldNum" sz="quarter" idx="12"/>
          </p:nvPr>
        </p:nvSpPr>
        <p:spPr/>
        <p:txBody>
          <a:bodyPr/>
          <a:lstStyle/>
          <a:p>
            <a:fld id="{0CD13243-3D31-4DD5-8512-B28F7F2A6CD3}" type="slidenum">
              <a:rPr lang="en-IN" smtClean="0"/>
              <a:pPr/>
              <a:t>57</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a:t>
            </a:r>
          </a:p>
        </p:txBody>
      </p:sp>
      <p:sp>
        <p:nvSpPr>
          <p:cNvPr id="3" name="Content Placeholder 2"/>
          <p:cNvSpPr>
            <a:spLocks noGrp="1"/>
          </p:cNvSpPr>
          <p:nvPr>
            <p:ph idx="1"/>
          </p:nvPr>
        </p:nvSpPr>
        <p:spPr>
          <a:xfrm>
            <a:off x="323528" y="1124744"/>
            <a:ext cx="8229600" cy="4525963"/>
          </a:xfrm>
        </p:spPr>
        <p:txBody>
          <a:bodyPr>
            <a:normAutofit/>
          </a:bodyPr>
          <a:lstStyle/>
          <a:p>
            <a:endParaRPr lang="en-US" sz="2000" dirty="0">
              <a:solidFill>
                <a:srgbClr val="0000FF"/>
              </a:solidFill>
              <a:latin typeface="Book Antiqua" pitchFamily="18" charset="0"/>
            </a:endParaRPr>
          </a:p>
          <a:p>
            <a:r>
              <a:rPr lang="en-US" dirty="0">
                <a:solidFill>
                  <a:srgbClr val="002060"/>
                </a:solidFill>
                <a:latin typeface="Book Antiqua" pitchFamily="18" charset="0"/>
              </a:rPr>
              <a:t>Private methods, variables and constructors can be accessed only within class </a:t>
            </a:r>
          </a:p>
          <a:p>
            <a:r>
              <a:rPr lang="en-US" dirty="0">
                <a:solidFill>
                  <a:srgbClr val="002060"/>
                </a:solidFill>
                <a:latin typeface="Book Antiqua" pitchFamily="18" charset="0"/>
              </a:rPr>
              <a:t>Class and interfaces cannot be private</a:t>
            </a:r>
          </a:p>
          <a:p>
            <a:r>
              <a:rPr lang="en-US" dirty="0">
                <a:solidFill>
                  <a:srgbClr val="002060"/>
                </a:solidFill>
                <a:latin typeface="Book Antiqua" pitchFamily="18" charset="0"/>
              </a:rPr>
              <a:t>Private variables can be accessed outside the class using  properties of  the class </a:t>
            </a:r>
          </a:p>
          <a:p>
            <a:r>
              <a:rPr lang="en-US" dirty="0">
                <a:solidFill>
                  <a:srgbClr val="002060"/>
                </a:solidFill>
                <a:latin typeface="Book Antiqua" pitchFamily="18" charset="0"/>
              </a:rPr>
              <a:t>Data hiding can be achieved  using private modifier</a:t>
            </a:r>
          </a:p>
          <a:p>
            <a:pPr>
              <a:buBlip>
                <a:blip r:embed="rId3"/>
              </a:buBlip>
            </a:pPr>
            <a:endParaRPr lang="en-US" sz="1800"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58</a:t>
            </a:fld>
            <a:endParaRPr lang="en-I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a:t>
            </a:r>
          </a:p>
        </p:txBody>
      </p:sp>
      <p:sp>
        <p:nvSpPr>
          <p:cNvPr id="3" name="Content Placeholder 2"/>
          <p:cNvSpPr>
            <a:spLocks noGrp="1"/>
          </p:cNvSpPr>
          <p:nvPr>
            <p:ph idx="1"/>
          </p:nvPr>
        </p:nvSpPr>
        <p:spPr>
          <a:xfrm>
            <a:off x="323528" y="1196752"/>
            <a:ext cx="8229600" cy="4525963"/>
          </a:xfrm>
        </p:spPr>
        <p:txBody>
          <a:bodyPr>
            <a:normAutofit/>
          </a:bodyPr>
          <a:lstStyle/>
          <a:p>
            <a:pPr>
              <a:buNone/>
            </a:pPr>
            <a:r>
              <a:rPr lang="en-US" sz="2000" b="1" dirty="0">
                <a:solidFill>
                  <a:srgbClr val="002060"/>
                </a:solidFill>
                <a:latin typeface="Book Antiqua" pitchFamily="18" charset="0"/>
              </a:rPr>
              <a:t> </a:t>
            </a:r>
          </a:p>
          <a:p>
            <a:r>
              <a:rPr lang="en-US" dirty="0">
                <a:solidFill>
                  <a:srgbClr val="002060"/>
                </a:solidFill>
                <a:latin typeface="Book Antiqua" pitchFamily="18" charset="0"/>
              </a:rPr>
              <a:t>static variables</a:t>
            </a:r>
          </a:p>
          <a:p>
            <a:r>
              <a:rPr lang="en-US" dirty="0">
                <a:solidFill>
                  <a:srgbClr val="002060"/>
                </a:solidFill>
                <a:latin typeface="Book Antiqua" pitchFamily="18" charset="0"/>
              </a:rPr>
              <a:t>static methods</a:t>
            </a:r>
          </a:p>
          <a:p>
            <a:r>
              <a:rPr lang="en-US" dirty="0">
                <a:solidFill>
                  <a:srgbClr val="002060"/>
                </a:solidFill>
                <a:latin typeface="Book Antiqua" pitchFamily="18" charset="0"/>
              </a:rPr>
              <a:t>static blocks</a:t>
            </a:r>
          </a:p>
          <a:p>
            <a:endParaRPr lang="en-US"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59</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838200"/>
          </a:xfrm>
        </p:spPr>
        <p:txBody>
          <a:bodyPr>
            <a:normAutofit/>
          </a:bodyPr>
          <a:lstStyle/>
          <a:p>
            <a:r>
              <a:rPr lang="en-US" dirty="0"/>
              <a:t>What Is An Object ? </a:t>
            </a:r>
          </a:p>
        </p:txBody>
      </p:sp>
      <p:pic>
        <p:nvPicPr>
          <p:cNvPr id="4" name="Content Placeholder 3"/>
          <p:cNvPicPr>
            <a:picLocks noGrp="1" noChangeAspect="1" noChangeArrowheads="1"/>
          </p:cNvPicPr>
          <p:nvPr>
            <p:ph idx="1"/>
          </p:nvPr>
        </p:nvPicPr>
        <p:blipFill>
          <a:blip r:embed="rId3" cstate="print"/>
          <a:srcRect/>
          <a:stretch>
            <a:fillRect/>
          </a:stretch>
        </p:blipFill>
        <p:spPr>
          <a:xfrm>
            <a:off x="827584" y="1524000"/>
            <a:ext cx="7351713" cy="5334000"/>
          </a:xfrm>
        </p:spPr>
      </p:pic>
      <p:sp>
        <p:nvSpPr>
          <p:cNvPr id="5" name="TextBox 4"/>
          <p:cNvSpPr txBox="1"/>
          <p:nvPr/>
        </p:nvSpPr>
        <p:spPr>
          <a:xfrm>
            <a:off x="179512" y="980728"/>
            <a:ext cx="48006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a:solidFill>
                  <a:srgbClr val="002060"/>
                </a:solidFill>
                <a:latin typeface="Book Antiqua" pitchFamily="18" charset="0"/>
              </a:rPr>
              <a:t>Identify Difference </a:t>
            </a:r>
            <a:endParaRPr lang="en-IN" b="1" dirty="0">
              <a:solidFill>
                <a:srgbClr val="002060"/>
              </a:solidFill>
              <a:latin typeface="Book Antiqua" pitchFamily="18" charset="0"/>
            </a:endParaRPr>
          </a:p>
        </p:txBody>
      </p:sp>
      <p:sp>
        <p:nvSpPr>
          <p:cNvPr id="6" name="Slide Number Placeholder 5"/>
          <p:cNvSpPr>
            <a:spLocks noGrp="1"/>
          </p:cNvSpPr>
          <p:nvPr>
            <p:ph type="sldNum" sz="quarter" idx="12"/>
          </p:nvPr>
        </p:nvSpPr>
        <p:spPr/>
        <p:txBody>
          <a:bodyPr/>
          <a:lstStyle/>
          <a:p>
            <a:fld id="{0CD13243-3D31-4DD5-8512-B28F7F2A6CD3}" type="slidenum">
              <a:rPr lang="en-IN" smtClean="0"/>
              <a:pPr/>
              <a:t>6</a:t>
            </a:fld>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variables</a:t>
            </a:r>
          </a:p>
        </p:txBody>
      </p:sp>
      <p:sp>
        <p:nvSpPr>
          <p:cNvPr id="3" name="Content Placeholder 2"/>
          <p:cNvSpPr>
            <a:spLocks noGrp="1"/>
          </p:cNvSpPr>
          <p:nvPr>
            <p:ph idx="1"/>
          </p:nvPr>
        </p:nvSpPr>
        <p:spPr>
          <a:xfrm>
            <a:off x="251520" y="1124744"/>
            <a:ext cx="8496944" cy="4968552"/>
          </a:xfrm>
        </p:spPr>
        <p:txBody>
          <a:bodyPr>
            <a:normAutofit/>
          </a:bodyPr>
          <a:lstStyle/>
          <a:p>
            <a:r>
              <a:rPr lang="en-US" dirty="0">
                <a:solidFill>
                  <a:srgbClr val="002060"/>
                </a:solidFill>
                <a:latin typeface="Book Antiqua" pitchFamily="18" charset="0"/>
              </a:rPr>
              <a:t>Variable which belongs to the class and not to object(instance)</a:t>
            </a:r>
          </a:p>
          <a:p>
            <a:r>
              <a:rPr lang="en-US" dirty="0">
                <a:solidFill>
                  <a:srgbClr val="002060"/>
                </a:solidFill>
                <a:latin typeface="Book Antiqua" pitchFamily="18" charset="0"/>
              </a:rPr>
              <a:t>Also called as class variables </a:t>
            </a:r>
          </a:p>
          <a:p>
            <a:r>
              <a:rPr lang="en-US" dirty="0">
                <a:solidFill>
                  <a:srgbClr val="002060"/>
                </a:solidFill>
                <a:latin typeface="Book Antiqua" pitchFamily="18" charset="0"/>
              </a:rPr>
              <a:t>Static variables are initialized only once , at the start of the execution  </a:t>
            </a:r>
          </a:p>
          <a:p>
            <a:r>
              <a:rPr lang="en-US" dirty="0">
                <a:solidFill>
                  <a:srgbClr val="002060"/>
                </a:solidFill>
                <a:latin typeface="Book Antiqua" pitchFamily="18" charset="0"/>
              </a:rPr>
              <a:t>A single copy  shared by all instances of the class</a:t>
            </a:r>
          </a:p>
          <a:p>
            <a:r>
              <a:rPr lang="en-US" dirty="0">
                <a:solidFill>
                  <a:srgbClr val="002060"/>
                </a:solidFill>
                <a:latin typeface="Book Antiqua" pitchFamily="18" charset="0"/>
              </a:rPr>
              <a:t>A static variable can be accessed directly by the class name and doesn’t need any object</a:t>
            </a:r>
          </a:p>
          <a:p>
            <a:pPr>
              <a:buBlip>
                <a:blip r:embed="rId3"/>
              </a:buBlip>
            </a:pPr>
            <a:endParaRPr lang="en-US" sz="1800" dirty="0">
              <a:solidFill>
                <a:srgbClr val="002060"/>
              </a:solidFill>
              <a:latin typeface="Book Antiqua" pitchFamily="18" charset="0"/>
            </a:endParaRPr>
          </a:p>
          <a:p>
            <a:pPr>
              <a:buNone/>
            </a:pPr>
            <a:r>
              <a:rPr lang="en-US" sz="2600" dirty="0">
                <a:solidFill>
                  <a:srgbClr val="002060"/>
                </a:solidFill>
                <a:latin typeface="Book Antiqua" pitchFamily="18" charset="0"/>
              </a:rPr>
              <a:t>Syntax : &lt;class-name&gt;</a:t>
            </a:r>
            <a:r>
              <a:rPr lang="en-US" b="1" dirty="0">
                <a:solidFill>
                  <a:srgbClr val="002060"/>
                </a:solidFill>
                <a:latin typeface="Book Antiqua" pitchFamily="18" charset="0"/>
              </a:rPr>
              <a:t>.</a:t>
            </a:r>
            <a:r>
              <a:rPr lang="en-US" sz="2600" dirty="0">
                <a:solidFill>
                  <a:srgbClr val="002060"/>
                </a:solidFill>
                <a:latin typeface="Book Antiqua" pitchFamily="18" charset="0"/>
              </a:rPr>
              <a:t>&lt;variable-name&gt;</a:t>
            </a:r>
          </a:p>
          <a:p>
            <a:pPr>
              <a:buNone/>
            </a:pPr>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60</a:t>
            </a:fld>
            <a:endParaRPr lang="en-I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a:t>
            </a:r>
          </a:p>
        </p:txBody>
      </p:sp>
      <p:sp>
        <p:nvSpPr>
          <p:cNvPr id="3" name="Content Placeholder 2"/>
          <p:cNvSpPr>
            <a:spLocks noGrp="1"/>
          </p:cNvSpPr>
          <p:nvPr>
            <p:ph idx="1"/>
          </p:nvPr>
        </p:nvSpPr>
        <p:spPr>
          <a:xfrm>
            <a:off x="251520" y="980728"/>
            <a:ext cx="8229600" cy="4525963"/>
          </a:xfrm>
        </p:spPr>
        <p:txBody>
          <a:bodyPr>
            <a:normAutofit/>
          </a:bodyPr>
          <a:lstStyle/>
          <a:p>
            <a:endParaRPr lang="en-US" sz="2000" dirty="0">
              <a:solidFill>
                <a:srgbClr val="0000FF"/>
              </a:solidFill>
              <a:latin typeface="Book Antiqua" pitchFamily="18" charset="0"/>
            </a:endParaRPr>
          </a:p>
          <a:p>
            <a:r>
              <a:rPr lang="en-US" dirty="0">
                <a:solidFill>
                  <a:srgbClr val="002060"/>
                </a:solidFill>
                <a:latin typeface="Book Antiqua" pitchFamily="18" charset="0"/>
              </a:rPr>
              <a:t>Constant  variables cannot be reassigned </a:t>
            </a:r>
          </a:p>
          <a:p>
            <a:r>
              <a:rPr lang="en-US" dirty="0">
                <a:solidFill>
                  <a:srgbClr val="002060"/>
                </a:solidFill>
                <a:latin typeface="Book Antiqua" pitchFamily="18" charset="0"/>
              </a:rPr>
              <a:t>Constant variables declared using const keyword</a:t>
            </a:r>
          </a:p>
          <a:p>
            <a:r>
              <a:rPr lang="en-US" dirty="0"/>
              <a:t>C</a:t>
            </a:r>
            <a:r>
              <a:rPr lang="en-US" dirty="0">
                <a:solidFill>
                  <a:srgbClr val="002060"/>
                </a:solidFill>
                <a:latin typeface="Book Antiqua" pitchFamily="18" charset="0"/>
              </a:rPr>
              <a:t>onst variables must be initialized during declaration</a:t>
            </a:r>
          </a:p>
          <a:p>
            <a:pPr>
              <a:buNone/>
            </a:pPr>
            <a:endParaRPr lang="en-US" sz="1800" dirty="0">
              <a:solidFill>
                <a:srgbClr val="002060"/>
              </a:solidFill>
              <a:latin typeface="Book Antiqua" pitchFamily="18" charset="0"/>
            </a:endParaRPr>
          </a:p>
          <a:p>
            <a:pPr>
              <a:buNone/>
            </a:pPr>
            <a:endParaRPr lang="en-US" sz="2000" dirty="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61</a:t>
            </a:fld>
            <a:endParaRPr lang="en-I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3" name="Content Placeholder 2"/>
          <p:cNvSpPr>
            <a:spLocks noGrp="1"/>
          </p:cNvSpPr>
          <p:nvPr>
            <p:ph idx="1"/>
          </p:nvPr>
        </p:nvSpPr>
        <p:spPr>
          <a:xfrm>
            <a:off x="323528" y="1052736"/>
            <a:ext cx="8229600" cy="4525963"/>
          </a:xfrm>
        </p:spPr>
        <p:txBody>
          <a:bodyPr>
            <a:noAutofit/>
          </a:bodyPr>
          <a:lstStyle/>
          <a:p>
            <a:endParaRPr lang="en-US" sz="2000" dirty="0">
              <a:solidFill>
                <a:srgbClr val="0000FF"/>
              </a:solidFill>
              <a:latin typeface="Book Antiqua" pitchFamily="18" charset="0"/>
            </a:endParaRPr>
          </a:p>
          <a:p>
            <a:r>
              <a:rPr lang="en-US" dirty="0">
                <a:solidFill>
                  <a:srgbClr val="002060"/>
                </a:solidFill>
                <a:latin typeface="Book Antiqua" pitchFamily="18" charset="0"/>
              </a:rPr>
              <a:t>Methods with same name but with different parameters present in a class </a:t>
            </a:r>
            <a:r>
              <a:rPr lang="en-US" dirty="0"/>
              <a:t>are</a:t>
            </a:r>
            <a:r>
              <a:rPr lang="en-US" dirty="0">
                <a:solidFill>
                  <a:srgbClr val="002060"/>
                </a:solidFill>
                <a:latin typeface="Book Antiqua" pitchFamily="18" charset="0"/>
              </a:rPr>
              <a:t> called method overloading</a:t>
            </a:r>
          </a:p>
          <a:p>
            <a:endParaRPr lang="en-US" sz="1800" dirty="0">
              <a:solidFill>
                <a:srgbClr val="002060"/>
              </a:solidFill>
              <a:latin typeface="Book Antiqua" pitchFamily="18" charset="0"/>
            </a:endParaRPr>
          </a:p>
          <a:p>
            <a:pPr>
              <a:buNone/>
            </a:pPr>
            <a:r>
              <a:rPr lang="en-US" sz="2400" dirty="0">
                <a:solidFill>
                  <a:srgbClr val="002060"/>
                </a:solidFill>
                <a:latin typeface="Book Antiqua" pitchFamily="18" charset="0"/>
              </a:rPr>
              <a:t>Different :</a:t>
            </a:r>
            <a:r>
              <a:rPr lang="en-US" sz="1800" dirty="0">
                <a:solidFill>
                  <a:srgbClr val="002060"/>
                </a:solidFill>
                <a:latin typeface="Book Antiqua" pitchFamily="18" charset="0"/>
              </a:rPr>
              <a:t/>
            </a:r>
            <a:br>
              <a:rPr lang="en-US" sz="1800" dirty="0">
                <a:solidFill>
                  <a:srgbClr val="002060"/>
                </a:solidFill>
                <a:latin typeface="Book Antiqua" pitchFamily="18" charset="0"/>
              </a:rPr>
            </a:br>
            <a:endParaRPr lang="en-US" sz="1800" dirty="0">
              <a:solidFill>
                <a:srgbClr val="002060"/>
              </a:solidFill>
              <a:latin typeface="Book Antiqua" pitchFamily="18" charset="0"/>
            </a:endParaRPr>
          </a:p>
          <a:p>
            <a:pPr lvl="1"/>
            <a:r>
              <a:rPr lang="en-US" dirty="0">
                <a:solidFill>
                  <a:srgbClr val="002060"/>
                </a:solidFill>
                <a:latin typeface="Book Antiqua" pitchFamily="18" charset="0"/>
              </a:rPr>
              <a:t>Data types</a:t>
            </a:r>
          </a:p>
          <a:p>
            <a:pPr lvl="1"/>
            <a:r>
              <a:rPr lang="en-US" dirty="0">
                <a:solidFill>
                  <a:srgbClr val="002060"/>
                </a:solidFill>
                <a:latin typeface="Book Antiqua" pitchFamily="18" charset="0"/>
              </a:rPr>
              <a:t>number of parameters</a:t>
            </a:r>
          </a:p>
          <a:p>
            <a:pPr lvl="1"/>
            <a:r>
              <a:rPr lang="en-US" dirty="0">
                <a:solidFill>
                  <a:srgbClr val="002060"/>
                </a:solidFill>
                <a:latin typeface="Book Antiqua" pitchFamily="18" charset="0"/>
              </a:rPr>
              <a:t>Sequence of Parameters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62</a:t>
            </a:fld>
            <a:endParaRPr lang="en-I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 </a:t>
            </a:r>
            <a:endParaRPr lang="en-IN" dirty="0"/>
          </a:p>
        </p:txBody>
      </p:sp>
      <p:sp>
        <p:nvSpPr>
          <p:cNvPr id="3" name="Content Placeholder 2"/>
          <p:cNvSpPr>
            <a:spLocks noGrp="1"/>
          </p:cNvSpPr>
          <p:nvPr>
            <p:ph idx="1"/>
          </p:nvPr>
        </p:nvSpPr>
        <p:spPr>
          <a:xfrm>
            <a:off x="0" y="762000"/>
            <a:ext cx="9029696" cy="5791200"/>
          </a:xfrm>
        </p:spPr>
        <p:txBody>
          <a:bodyPr>
            <a:normAutofit/>
          </a:bodyPr>
          <a:lstStyle/>
          <a:p>
            <a:pPr>
              <a:buNone/>
            </a:pPr>
            <a:endParaRPr lang="en-US" sz="2000" b="1" dirty="0">
              <a:solidFill>
                <a:srgbClr val="002060"/>
              </a:solidFill>
              <a:latin typeface="Book Antiqua" pitchFamily="18" charset="0"/>
            </a:endParaRPr>
          </a:p>
          <a:p>
            <a:pPr>
              <a:buNone/>
            </a:pPr>
            <a:r>
              <a:rPr lang="en-US" sz="2400" dirty="0">
                <a:solidFill>
                  <a:srgbClr val="002060"/>
                </a:solidFill>
                <a:latin typeface="Book Antiqua" pitchFamily="18" charset="0"/>
              </a:rPr>
              <a:t>Example:</a:t>
            </a:r>
          </a:p>
          <a:p>
            <a:pPr>
              <a:buNone/>
            </a:pPr>
            <a:endParaRPr lang="en-US" sz="2400" dirty="0">
              <a:solidFill>
                <a:srgbClr val="002060"/>
              </a:solidFill>
              <a:latin typeface="Book Antiqua" pitchFamily="18" charset="0"/>
            </a:endParaRPr>
          </a:p>
          <a:p>
            <a:pPr lvl="1">
              <a:buNone/>
            </a:pPr>
            <a:r>
              <a:rPr lang="en-US" dirty="0">
                <a:solidFill>
                  <a:srgbClr val="002060"/>
                </a:solidFill>
                <a:latin typeface="Book Antiqua" pitchFamily="18" charset="0"/>
              </a:rPr>
              <a:t> public class ArithmeticOperation</a:t>
            </a:r>
          </a:p>
          <a:p>
            <a:pPr lvl="1">
              <a:buNone/>
            </a:pPr>
            <a:r>
              <a:rPr lang="en-US" dirty="0">
                <a:solidFill>
                  <a:srgbClr val="002060"/>
                </a:solidFill>
                <a:latin typeface="Book Antiqua" pitchFamily="18" charset="0"/>
              </a:rPr>
              <a:t>{</a:t>
            </a:r>
          </a:p>
          <a:p>
            <a:pPr lvl="1">
              <a:buNone/>
            </a:pPr>
            <a:r>
              <a:rPr lang="en-US" dirty="0">
                <a:solidFill>
                  <a:srgbClr val="002060"/>
                </a:solidFill>
                <a:latin typeface="Book Antiqua" pitchFamily="18" charset="0"/>
              </a:rPr>
              <a:t>public void add( int  a,int b){//}</a:t>
            </a:r>
          </a:p>
          <a:p>
            <a:pPr lvl="1">
              <a:buNone/>
            </a:pPr>
            <a:r>
              <a:rPr lang="en-US" dirty="0">
                <a:solidFill>
                  <a:srgbClr val="002060"/>
                </a:solidFill>
                <a:latin typeface="Book Antiqua" pitchFamily="18" charset="0"/>
              </a:rPr>
              <a:t>public void add(float a,float b){//}</a:t>
            </a:r>
          </a:p>
          <a:p>
            <a:pPr lvl="1">
              <a:buNone/>
            </a:pPr>
            <a:r>
              <a:rPr lang="en-US" dirty="0">
                <a:solidFill>
                  <a:srgbClr val="002060"/>
                </a:solidFill>
                <a:latin typeface="Book Antiqua" pitchFamily="18" charset="0"/>
              </a:rPr>
              <a:t>public void add( int  a,float b){//}</a:t>
            </a:r>
          </a:p>
          <a:p>
            <a:pPr lvl="1">
              <a:buNone/>
            </a:pPr>
            <a:r>
              <a:rPr lang="en-US" dirty="0">
                <a:solidFill>
                  <a:srgbClr val="002060"/>
                </a:solidFill>
                <a:latin typeface="Book Antiqua" pitchFamily="18" charset="0"/>
              </a:rPr>
              <a:t>public void add(float a,int b){//}</a:t>
            </a:r>
          </a:p>
          <a:p>
            <a:pPr lvl="1">
              <a:buNone/>
            </a:pPr>
            <a:r>
              <a:rPr lang="en-US" dirty="0">
                <a:solidFill>
                  <a:srgbClr val="002060"/>
                </a:solidFill>
                <a:latin typeface="Book Antiqua" pitchFamily="18" charset="0"/>
              </a:rPr>
              <a:t>public void add( int a,int b,int c){//}</a:t>
            </a:r>
          </a:p>
          <a:p>
            <a:pPr lvl="1">
              <a:buNone/>
            </a:pPr>
            <a:r>
              <a:rPr lang="en-US" dirty="0">
                <a:solidFill>
                  <a:srgbClr val="002060"/>
                </a:solidFill>
                <a:latin typeface="Book Antiqua" pitchFamily="18" charset="0"/>
              </a:rPr>
              <a: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63</a:t>
            </a:fld>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protected</a:t>
            </a:r>
          </a:p>
        </p:txBody>
      </p:sp>
      <p:sp>
        <p:nvSpPr>
          <p:cNvPr id="3" name="Content Placeholder 2"/>
          <p:cNvSpPr>
            <a:spLocks noGrp="1"/>
          </p:cNvSpPr>
          <p:nvPr>
            <p:ph idx="1"/>
          </p:nvPr>
        </p:nvSpPr>
        <p:spPr>
          <a:xfrm>
            <a:off x="179512" y="1052736"/>
            <a:ext cx="8712968" cy="5112568"/>
          </a:xfrm>
        </p:spPr>
        <p:txBody>
          <a:bodyPr>
            <a:normAutofit/>
          </a:bodyPr>
          <a:lstStyle/>
          <a:p>
            <a:endParaRPr lang="en-US" sz="2000" dirty="0">
              <a:solidFill>
                <a:srgbClr val="0000FF"/>
              </a:solidFill>
              <a:latin typeface="Book Antiqua" pitchFamily="18" charset="0"/>
            </a:endParaRPr>
          </a:p>
          <a:p>
            <a:r>
              <a:rPr lang="en-US" dirty="0">
                <a:solidFill>
                  <a:srgbClr val="002060"/>
                </a:solidFill>
                <a:latin typeface="Book Antiqua" pitchFamily="18" charset="0"/>
              </a:rPr>
              <a:t>Variables, methods and constructors declared as protected can be accessed only in derived classes</a:t>
            </a:r>
          </a:p>
          <a:p>
            <a:endParaRPr lang="en-US" dirty="0">
              <a:solidFill>
                <a:srgbClr val="002060"/>
              </a:solidFill>
              <a:latin typeface="Book Antiqua" pitchFamily="18" charset="0"/>
            </a:endParaRPr>
          </a:p>
          <a:p>
            <a:r>
              <a:rPr lang="en-US" dirty="0">
                <a:solidFill>
                  <a:srgbClr val="002060"/>
                </a:solidFill>
                <a:latin typeface="Book Antiqua" pitchFamily="18" charset="0"/>
              </a:rPr>
              <a:t>The protected access modifier cannot be applied to class and interfaces </a:t>
            </a:r>
          </a:p>
          <a:p>
            <a:endParaRPr lang="en-US" dirty="0">
              <a:solidFill>
                <a:srgbClr val="002060"/>
              </a:solidFill>
              <a:latin typeface="Book Antiqua" pitchFamily="18" charset="0"/>
            </a:endParaRPr>
          </a:p>
          <a:p>
            <a:r>
              <a:rPr lang="en-US" dirty="0">
                <a:solidFill>
                  <a:srgbClr val="002060"/>
                </a:solidFill>
                <a:latin typeface="Book Antiqua" pitchFamily="18" charset="0"/>
              </a:rPr>
              <a:t>Methods and fields in an interface cannot be declared protected</a:t>
            </a:r>
          </a:p>
          <a:p>
            <a:pPr>
              <a:buNone/>
            </a:pPr>
            <a:endParaRPr lang="en-US" sz="2000" dirty="0">
              <a:solidFill>
                <a:srgbClr val="0000FF"/>
              </a:solidFill>
              <a:latin typeface="Book Antiqua" pitchFamily="18" charset="0"/>
            </a:endParaRP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64</a:t>
            </a:fld>
            <a:endParaRPr lang="en-I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5884.jpg"/>
          <p:cNvPicPr>
            <a:picLocks noChangeAspect="1"/>
          </p:cNvPicPr>
          <p:nvPr/>
        </p:nvPicPr>
        <p:blipFill>
          <a:blip r:embed="rId3" cstate="print"/>
          <a:stretch>
            <a:fillRect/>
          </a:stretch>
        </p:blipFill>
        <p:spPr>
          <a:xfrm>
            <a:off x="304800" y="914400"/>
            <a:ext cx="8458200" cy="5105400"/>
          </a:xfrm>
          <a:prstGeom prst="rect">
            <a:avLst/>
          </a:prstGeom>
        </p:spPr>
      </p:pic>
      <p:sp>
        <p:nvSpPr>
          <p:cNvPr id="3" name="Slide Number Placeholder 2"/>
          <p:cNvSpPr>
            <a:spLocks noGrp="1"/>
          </p:cNvSpPr>
          <p:nvPr>
            <p:ph type="sldNum" sz="quarter" idx="12"/>
          </p:nvPr>
        </p:nvSpPr>
        <p:spPr/>
        <p:txBody>
          <a:bodyPr/>
          <a:lstStyle/>
          <a:p>
            <a:fld id="{0CD13243-3D31-4DD5-8512-B28F7F2A6CD3}" type="slidenum">
              <a:rPr lang="en-IN" smtClean="0"/>
              <a:pPr/>
              <a:t>65</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Objects in a Dice Game</a:t>
            </a:r>
            <a:endParaRPr lang="en-IN" dirty="0"/>
          </a:p>
        </p:txBody>
      </p:sp>
      <p:pic>
        <p:nvPicPr>
          <p:cNvPr id="4" name="Picture 3"/>
          <p:cNvPicPr>
            <a:picLocks noChangeAspect="1" noChangeArrowheads="1"/>
          </p:cNvPicPr>
          <p:nvPr/>
        </p:nvPicPr>
        <p:blipFill>
          <a:blip r:embed="rId3" cstate="print"/>
          <a:srcRect l="10846" t="18134" r="18381" b="11922"/>
          <a:stretch>
            <a:fillRect/>
          </a:stretch>
        </p:blipFill>
        <p:spPr bwMode="auto">
          <a:xfrm>
            <a:off x="3203848" y="2636912"/>
            <a:ext cx="2847975" cy="1889125"/>
          </a:xfrm>
          <a:prstGeom prst="rect">
            <a:avLst/>
          </a:prstGeom>
          <a:noFill/>
          <a:ln w="9360">
            <a:noFill/>
            <a:round/>
            <a:headEnd/>
            <a:tailEnd/>
          </a:ln>
        </p:spPr>
      </p:pic>
      <p:sp>
        <p:nvSpPr>
          <p:cNvPr id="5" name="Rectangle 4"/>
          <p:cNvSpPr>
            <a:spLocks noChangeArrowheads="1"/>
          </p:cNvSpPr>
          <p:nvPr/>
        </p:nvSpPr>
        <p:spPr bwMode="auto">
          <a:xfrm>
            <a:off x="2846388" y="2133600"/>
            <a:ext cx="4024312" cy="2700338"/>
          </a:xfrm>
          <a:prstGeom prst="rect">
            <a:avLst/>
          </a:prstGeom>
          <a:noFill/>
          <a:ln w="9360">
            <a:noFill/>
            <a:round/>
            <a:headEnd/>
            <a:tailEnd/>
          </a:ln>
          <a:effectLst/>
        </p:spPr>
        <p:txBody>
          <a:bodyPr wrap="none" anchor="ctr"/>
          <a:lstStyle/>
          <a:p>
            <a:pPr fontAlgn="auto">
              <a:spcBef>
                <a:spcPts val="0"/>
              </a:spcBef>
              <a:spcAft>
                <a:spcPts val="0"/>
              </a:spcAft>
              <a:defRPr/>
            </a:pPr>
            <a:endParaRPr lang="en-US" sz="1800" b="0" kern="0" dirty="0">
              <a:solidFill>
                <a:sysClr val="windowText" lastClr="000000"/>
              </a:solidFill>
              <a:latin typeface="Verdana" pitchFamily="34" charset="0"/>
            </a:endParaRPr>
          </a:p>
        </p:txBody>
      </p:sp>
      <p:grpSp>
        <p:nvGrpSpPr>
          <p:cNvPr id="6" name="Group 12"/>
          <p:cNvGrpSpPr>
            <a:grpSpLocks/>
          </p:cNvGrpSpPr>
          <p:nvPr/>
        </p:nvGrpSpPr>
        <p:grpSpPr bwMode="auto">
          <a:xfrm>
            <a:off x="3552825" y="3914773"/>
            <a:ext cx="2152686" cy="816064"/>
            <a:chOff x="3552668" y="3914931"/>
            <a:chExt cx="2152986" cy="815515"/>
          </a:xfrm>
        </p:grpSpPr>
        <p:sp>
          <p:nvSpPr>
            <p:cNvPr id="7" name="TextBox 10"/>
            <p:cNvSpPr txBox="1">
              <a:spLocks noChangeArrowheads="1"/>
            </p:cNvSpPr>
            <p:nvPr/>
          </p:nvSpPr>
          <p:spPr bwMode="auto">
            <a:xfrm>
              <a:off x="3552668" y="4392120"/>
              <a:ext cx="745821" cy="338326"/>
            </a:xfrm>
            <a:prstGeom prst="rect">
              <a:avLst/>
            </a:prstGeom>
            <a:noFill/>
            <a:ln w="9525">
              <a:noFill/>
              <a:miter lim="800000"/>
              <a:headEnd/>
              <a:tailEnd/>
            </a:ln>
          </p:spPr>
          <p:txBody>
            <a:bodyPr wrap="none">
              <a:spAutoFit/>
            </a:bodyPr>
            <a:lstStyle/>
            <a:p>
              <a:r>
                <a:rPr lang="en-US" sz="1600" b="0" dirty="0">
                  <a:solidFill>
                    <a:srgbClr val="002060"/>
                  </a:solidFill>
                  <a:latin typeface="Book Antiqua" pitchFamily="18" charset="0"/>
                </a:rPr>
                <a:t>Dice 1</a:t>
              </a:r>
            </a:p>
          </p:txBody>
        </p:sp>
        <p:sp>
          <p:nvSpPr>
            <p:cNvPr id="8" name="TextBox 11"/>
            <p:cNvSpPr txBox="1">
              <a:spLocks noChangeArrowheads="1"/>
            </p:cNvSpPr>
            <p:nvPr/>
          </p:nvSpPr>
          <p:spPr bwMode="auto">
            <a:xfrm>
              <a:off x="4889291" y="3914931"/>
              <a:ext cx="816363" cy="369083"/>
            </a:xfrm>
            <a:prstGeom prst="rect">
              <a:avLst/>
            </a:prstGeom>
            <a:noFill/>
            <a:ln w="9525">
              <a:noFill/>
              <a:miter lim="800000"/>
              <a:headEnd/>
              <a:tailEnd/>
            </a:ln>
          </p:spPr>
          <p:txBody>
            <a:bodyPr wrap="none">
              <a:spAutoFit/>
            </a:bodyPr>
            <a:lstStyle/>
            <a:p>
              <a:r>
                <a:rPr lang="en-US" b="0" dirty="0">
                  <a:solidFill>
                    <a:srgbClr val="002060"/>
                  </a:solidFill>
                  <a:latin typeface="Book Antiqua" pitchFamily="18" charset="0"/>
                </a:rPr>
                <a:t>Dice 2</a:t>
              </a:r>
            </a:p>
          </p:txBody>
        </p:sp>
      </p:grpSp>
      <p:grpSp>
        <p:nvGrpSpPr>
          <p:cNvPr id="9" name="Group 19"/>
          <p:cNvGrpSpPr>
            <a:grpSpLocks/>
          </p:cNvGrpSpPr>
          <p:nvPr/>
        </p:nvGrpSpPr>
        <p:grpSpPr bwMode="auto">
          <a:xfrm>
            <a:off x="976948" y="1993265"/>
            <a:ext cx="1116013" cy="3640944"/>
            <a:chOff x="991848" y="1978800"/>
            <a:chExt cx="1116051" cy="3639435"/>
          </a:xfrm>
        </p:grpSpPr>
        <p:pic>
          <p:nvPicPr>
            <p:cNvPr id="10" name="Picture 9" descr="Student icon 1.png"/>
            <p:cNvPicPr>
              <a:picLocks noChangeAspect="1"/>
            </p:cNvPicPr>
            <p:nvPr/>
          </p:nvPicPr>
          <p:blipFill>
            <a:blip r:embed="rId4" cstate="print"/>
            <a:stretch>
              <a:fillRect/>
            </a:stretch>
          </p:blipFill>
          <p:spPr>
            <a:xfrm>
              <a:off x="1069638" y="1978800"/>
              <a:ext cx="1038261" cy="3200661"/>
            </a:xfrm>
            <a:prstGeom prst="rect">
              <a:avLst/>
            </a:prstGeom>
            <a:effectLst>
              <a:outerShdw blurRad="63500" sx="102000" sy="102000" algn="ctr" rotWithShape="0">
                <a:prstClr val="black">
                  <a:alpha val="40000"/>
                </a:prstClr>
              </a:outerShdw>
            </a:effectLst>
          </p:spPr>
        </p:pic>
        <p:sp>
          <p:nvSpPr>
            <p:cNvPr id="11" name="TextBox 15"/>
            <p:cNvSpPr txBox="1">
              <a:spLocks noChangeArrowheads="1"/>
            </p:cNvSpPr>
            <p:nvPr/>
          </p:nvSpPr>
          <p:spPr bwMode="auto">
            <a:xfrm>
              <a:off x="991848" y="5249056"/>
              <a:ext cx="1010247" cy="369179"/>
            </a:xfrm>
            <a:prstGeom prst="rect">
              <a:avLst/>
            </a:prstGeom>
            <a:noFill/>
            <a:ln w="9525">
              <a:noFill/>
              <a:miter lim="800000"/>
              <a:headEnd/>
              <a:tailEnd/>
            </a:ln>
          </p:spPr>
          <p:txBody>
            <a:bodyPr wrap="none">
              <a:spAutoFit/>
            </a:bodyPr>
            <a:lstStyle/>
            <a:p>
              <a:r>
                <a:rPr lang="en-US" b="0" dirty="0">
                  <a:solidFill>
                    <a:srgbClr val="002060"/>
                  </a:solidFill>
                  <a:latin typeface="Book Antiqua" pitchFamily="18" charset="0"/>
                </a:rPr>
                <a:t>Player 1</a:t>
              </a:r>
            </a:p>
          </p:txBody>
        </p:sp>
      </p:grpSp>
      <p:grpSp>
        <p:nvGrpSpPr>
          <p:cNvPr id="12" name="Group 20"/>
          <p:cNvGrpSpPr>
            <a:grpSpLocks/>
          </p:cNvGrpSpPr>
          <p:nvPr/>
        </p:nvGrpSpPr>
        <p:grpSpPr bwMode="auto">
          <a:xfrm>
            <a:off x="7035800" y="2036763"/>
            <a:ext cx="1131887" cy="3582356"/>
            <a:chOff x="7035384" y="2008682"/>
            <a:chExt cx="1131926" cy="3582210"/>
          </a:xfrm>
        </p:grpSpPr>
        <p:pic>
          <p:nvPicPr>
            <p:cNvPr id="13" name="Picture 12" descr="Student 2.png"/>
            <p:cNvPicPr>
              <a:picLocks noChangeAspect="1"/>
            </p:cNvPicPr>
            <p:nvPr/>
          </p:nvPicPr>
          <p:blipFill>
            <a:blip r:embed="rId5" cstate="print"/>
            <a:stretch>
              <a:fillRect/>
            </a:stretch>
          </p:blipFill>
          <p:spPr>
            <a:xfrm>
              <a:off x="7129049" y="2008682"/>
              <a:ext cx="1038261" cy="3200270"/>
            </a:xfrm>
            <a:prstGeom prst="rect">
              <a:avLst/>
            </a:prstGeom>
            <a:effectLst>
              <a:outerShdw blurRad="63500" sx="102000" sy="102000" algn="ctr" rotWithShape="0">
                <a:prstClr val="black">
                  <a:alpha val="40000"/>
                </a:prstClr>
              </a:outerShdw>
            </a:effectLst>
          </p:spPr>
        </p:pic>
        <p:sp>
          <p:nvSpPr>
            <p:cNvPr id="14" name="TextBox 16"/>
            <p:cNvSpPr txBox="1">
              <a:spLocks noChangeArrowheads="1"/>
            </p:cNvSpPr>
            <p:nvPr/>
          </p:nvSpPr>
          <p:spPr bwMode="auto">
            <a:xfrm>
              <a:off x="7035384" y="5221575"/>
              <a:ext cx="1010248" cy="369317"/>
            </a:xfrm>
            <a:prstGeom prst="rect">
              <a:avLst/>
            </a:prstGeom>
            <a:noFill/>
            <a:ln w="9525">
              <a:noFill/>
              <a:miter lim="800000"/>
              <a:headEnd/>
              <a:tailEnd/>
            </a:ln>
          </p:spPr>
          <p:txBody>
            <a:bodyPr wrap="none">
              <a:spAutoFit/>
            </a:bodyPr>
            <a:lstStyle/>
            <a:p>
              <a:r>
                <a:rPr lang="en-US" b="0" dirty="0">
                  <a:solidFill>
                    <a:srgbClr val="002060"/>
                  </a:solidFill>
                  <a:latin typeface="Book Antiqua" pitchFamily="18" charset="0"/>
                </a:rPr>
                <a:t>Player 2</a:t>
              </a:r>
            </a:p>
          </p:txBody>
        </p:sp>
      </p:grpSp>
      <p:sp>
        <p:nvSpPr>
          <p:cNvPr id="16" name="Slide Number Placeholder 15"/>
          <p:cNvSpPr>
            <a:spLocks noGrp="1"/>
          </p:cNvSpPr>
          <p:nvPr>
            <p:ph type="sldNum" sz="quarter" idx="12"/>
          </p:nvPr>
        </p:nvSpPr>
        <p:spPr/>
        <p:txBody>
          <a:bodyPr/>
          <a:lstStyle/>
          <a:p>
            <a:fld id="{0CD13243-3D31-4DD5-8512-B28F7F2A6CD3}"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class?</a:t>
            </a:r>
          </a:p>
        </p:txBody>
      </p:sp>
      <p:pic>
        <p:nvPicPr>
          <p:cNvPr id="5" name="Picture 23" descr="question-mark.jpg"/>
          <p:cNvPicPr>
            <a:picLocks noChangeAspect="1"/>
          </p:cNvPicPr>
          <p:nvPr/>
        </p:nvPicPr>
        <p:blipFill>
          <a:blip r:embed="rId3" cstate="print"/>
          <a:srcRect l="13043" r="10435" b="7718"/>
          <a:stretch>
            <a:fillRect/>
          </a:stretch>
        </p:blipFill>
        <p:spPr bwMode="auto">
          <a:xfrm>
            <a:off x="3131840" y="1196752"/>
            <a:ext cx="1546824" cy="1600200"/>
          </a:xfrm>
          <a:prstGeom prst="rect">
            <a:avLst/>
          </a:prstGeom>
          <a:noFill/>
          <a:ln w="9525">
            <a:noFill/>
            <a:miter lim="800000"/>
            <a:headEnd/>
            <a:tailEnd/>
          </a:ln>
        </p:spPr>
      </p:pic>
      <p:sp>
        <p:nvSpPr>
          <p:cNvPr id="7" name="Rectangle 2"/>
          <p:cNvSpPr>
            <a:spLocks noChangeArrowheads="1"/>
          </p:cNvSpPr>
          <p:nvPr/>
        </p:nvSpPr>
        <p:spPr bwMode="auto">
          <a:xfrm>
            <a:off x="323528" y="3140968"/>
            <a:ext cx="8424936" cy="2088232"/>
          </a:xfrm>
          <a:prstGeom prst="rect">
            <a:avLst/>
          </a:prstGeom>
          <a:solidFill>
            <a:schemeClr val="bg1"/>
          </a:solidFill>
          <a:ln w="12700">
            <a:noFill/>
            <a:miter lim="800000"/>
            <a:headEnd/>
            <a:tailEnd/>
          </a:ln>
        </p:spPr>
        <p:txBody>
          <a:bodyPr tIns="91440" bIns="91440" anchor="ctr"/>
          <a:lstStyle/>
          <a:p>
            <a:pPr algn="just">
              <a:lnSpc>
                <a:spcPts val="2500"/>
              </a:lnSpc>
              <a:buClr>
                <a:srgbClr val="292929"/>
              </a:buClr>
              <a:buBlip>
                <a:blip r:embed="rId4"/>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noProof="1">
                <a:solidFill>
                  <a:srgbClr val="002060"/>
                </a:solidFill>
                <a:latin typeface="Book Antiqua" pitchFamily="18" charset="0"/>
              </a:rPr>
              <a:t>A class describes an object</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800" noProof="1">
              <a:solidFill>
                <a:srgbClr val="002060"/>
              </a:solidFill>
              <a:latin typeface="Book Antiqua" pitchFamily="18" charset="0"/>
            </a:endParaRPr>
          </a:p>
          <a:p>
            <a:pPr algn="just">
              <a:lnSpc>
                <a:spcPts val="2500"/>
              </a:lnSpc>
              <a:buClr>
                <a:srgbClr val="292929"/>
              </a:buClr>
              <a:buBlip>
                <a:blip r:embed="rId4"/>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noProof="1">
                <a:solidFill>
                  <a:srgbClr val="002060"/>
                </a:solidFill>
                <a:latin typeface="Book Antiqua" pitchFamily="18" charset="0"/>
              </a:rPr>
              <a:t>Class is a blueprint of an object</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800" noProof="1">
              <a:solidFill>
                <a:srgbClr val="002060"/>
              </a:solidFill>
              <a:latin typeface="Book Antiqua" pitchFamily="18" charset="0"/>
            </a:endParaRPr>
          </a:p>
          <a:p>
            <a:pPr algn="just">
              <a:lnSpc>
                <a:spcPts val="2500"/>
              </a:lnSpc>
              <a:buClr>
                <a:srgbClr val="292929"/>
              </a:buClr>
              <a:buBlip>
                <a:blip r:embed="rId4"/>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b="0" noProof="1">
                <a:solidFill>
                  <a:srgbClr val="002060"/>
                </a:solidFill>
                <a:latin typeface="Book Antiqua" pitchFamily="18" charset="0"/>
              </a:rPr>
              <a:t>A Class is a Collection of Datamembers and </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noProof="1">
                <a:solidFill>
                  <a:srgbClr val="002060"/>
                </a:solidFill>
                <a:latin typeface="Book Antiqua" pitchFamily="18" charset="0"/>
              </a:rPr>
              <a:t>   </a:t>
            </a:r>
            <a:r>
              <a:rPr lang="en-US" sz="2800" b="0" noProof="1">
                <a:solidFill>
                  <a:srgbClr val="002060"/>
                </a:solidFill>
                <a:latin typeface="Book Antiqua" pitchFamily="18" charset="0"/>
              </a:rPr>
              <a:t>member functions</a:t>
            </a:r>
          </a:p>
        </p:txBody>
      </p:sp>
      <p:sp>
        <p:nvSpPr>
          <p:cNvPr id="6" name="Slide Number Placeholder 5"/>
          <p:cNvSpPr>
            <a:spLocks noGrp="1"/>
          </p:cNvSpPr>
          <p:nvPr>
            <p:ph type="sldNum" sz="quarter" idx="12"/>
          </p:nvPr>
        </p:nvSpPr>
        <p:spPr/>
        <p:txBody>
          <a:bodyPr/>
          <a:lstStyle/>
          <a:p>
            <a:fld id="{0CD13243-3D31-4DD5-8512-B28F7F2A6CD3}" type="slidenum">
              <a:rPr lang="en-IN" smtClean="0"/>
              <a:pPr/>
              <a:t>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 calcmode="lin" valueType="num">
                                      <p:cBhvr additive="base">
                                        <p:cTn id="23"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4" name="Rectangle 2"/>
          <p:cNvSpPr>
            <a:spLocks noGrp="1" noChangeArrowheads="1"/>
          </p:cNvSpPr>
          <p:nvPr>
            <p:ph idx="1"/>
          </p:nvPr>
        </p:nvSpPr>
        <p:spPr bwMode="auto">
          <a:xfrm>
            <a:off x="179512" y="1268760"/>
            <a:ext cx="8130104" cy="2590800"/>
          </a:xfrm>
          <a:prstGeom prst="rect">
            <a:avLst/>
          </a:prstGeom>
          <a:solidFill>
            <a:schemeClr val="bg1"/>
          </a:solidFill>
          <a:ln w="12700">
            <a:noFill/>
            <a:miter lim="800000"/>
            <a:headEnd/>
            <a:tailEnd/>
          </a:ln>
        </p:spPr>
        <p:txBody>
          <a:bodyPr tIns="91440" bIns="91440" anchor="ctr">
            <a:normAutofit/>
          </a:bodyPr>
          <a:lstStyle/>
          <a:p>
            <a:pPr eaLnBrk="0" hangingPunct="0">
              <a:lnSpc>
                <a:spcPts val="25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noProof="1">
                <a:solidFill>
                  <a:srgbClr val="002060"/>
                </a:solidFill>
                <a:latin typeface="Book Antiqua" pitchFamily="18" charset="0"/>
                <a:cs typeface="Times New Roman" pitchFamily="18" charset="0"/>
              </a:rPr>
              <a:t>List out the properties &amp; behaviors of Player class</a:t>
            </a:r>
          </a:p>
          <a:p>
            <a:pPr eaLnBrk="0" hangingPunct="0">
              <a:lnSpc>
                <a:spcPts val="25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1800" noProof="1">
              <a:solidFill>
                <a:srgbClr val="002060"/>
              </a:solidFill>
              <a:latin typeface="Book Antiqua" pitchFamily="18" charset="0"/>
              <a:cs typeface="Times New Roman" pitchFamily="18" charset="0"/>
            </a:endParaRPr>
          </a:p>
          <a:p>
            <a:pPr eaLnBrk="0" hangingPunct="0">
              <a:lnSpc>
                <a:spcPts val="25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800" noProof="1">
                <a:solidFill>
                  <a:srgbClr val="002060"/>
                </a:solidFill>
                <a:latin typeface="Book Antiqua" pitchFamily="18" charset="0"/>
                <a:cs typeface="Times New Roman" pitchFamily="18" charset="0"/>
              </a:rPr>
              <a:t>    </a:t>
            </a:r>
            <a:r>
              <a:rPr lang="en-US" sz="2400" noProof="1">
                <a:solidFill>
                  <a:srgbClr val="002060"/>
                </a:solidFill>
                <a:latin typeface="Book Antiqua" pitchFamily="18" charset="0"/>
                <a:cs typeface="Times New Roman" pitchFamily="18" charset="0"/>
              </a:rPr>
              <a:t>Hint : </a:t>
            </a:r>
          </a:p>
          <a:p>
            <a:pPr eaLnBrk="0" hangingPunct="0">
              <a:lnSpc>
                <a:spcPts val="25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noProof="1">
                <a:solidFill>
                  <a:srgbClr val="002060"/>
                </a:solidFill>
                <a:latin typeface="Book Antiqua" pitchFamily="18" charset="0"/>
                <a:cs typeface="Times New Roman" pitchFamily="18" charset="0"/>
              </a:rPr>
              <a:t>What is interesting about player?</a:t>
            </a:r>
          </a:p>
          <a:p>
            <a:pPr eaLnBrk="0" hangingPunct="0">
              <a:lnSpc>
                <a:spcPts val="25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noProof="1">
                <a:solidFill>
                  <a:srgbClr val="002060"/>
                </a:solidFill>
                <a:latin typeface="Book Antiqua" pitchFamily="18" charset="0"/>
                <a:cs typeface="Times New Roman" pitchFamily="18" charset="0"/>
              </a:rPr>
              <a:t>What does a player do?</a:t>
            </a:r>
          </a:p>
        </p:txBody>
      </p:sp>
      <p:sp>
        <p:nvSpPr>
          <p:cNvPr id="5" name="Slide Number Placeholder 4"/>
          <p:cNvSpPr>
            <a:spLocks noGrp="1"/>
          </p:cNvSpPr>
          <p:nvPr>
            <p:ph type="sldNum" sz="quarter" idx="12"/>
          </p:nvPr>
        </p:nvSpPr>
        <p:spPr/>
        <p:txBody>
          <a:bodyPr/>
          <a:lstStyle/>
          <a:p>
            <a:fld id="{0CD13243-3D31-4DD5-8512-B28F7F2A6CD3}" type="slidenum">
              <a:rPr lang="en-IN" smtClean="0"/>
              <a:pPr/>
              <a:t>9</a:t>
            </a:fld>
            <a:endParaRPr lang="en-IN"/>
          </a:p>
        </p:txBody>
      </p:sp>
    </p:spTree>
  </p:cSld>
  <p:clrMapOvr>
    <a:masterClrMapping/>
  </p:clrMapOvr>
</p:sld>
</file>

<file path=ppt/theme/theme1.xml><?xml version="1.0" encoding="utf-8"?>
<a:theme xmlns:a="http://schemas.openxmlformats.org/drawingml/2006/main" name="Trendz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TrendzIT Template</Template>
  <TotalTime>604</TotalTime>
  <Words>2171</Words>
  <Application>Microsoft Office PowerPoint</Application>
  <PresentationFormat>On-screen Show (4:3)</PresentationFormat>
  <Paragraphs>789</Paragraphs>
  <Slides>65</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Microsoft YaHei</vt:lpstr>
      <vt:lpstr>Arial</vt:lpstr>
      <vt:lpstr>Book Antiqua</vt:lpstr>
      <vt:lpstr>Calibri</vt:lpstr>
      <vt:lpstr>Courier New</vt:lpstr>
      <vt:lpstr>Times New Roman</vt:lpstr>
      <vt:lpstr>Verdana</vt:lpstr>
      <vt:lpstr>Wingdings</vt:lpstr>
      <vt:lpstr>TrendzIT Template</vt:lpstr>
      <vt:lpstr>Object Oriented Programming </vt:lpstr>
      <vt:lpstr>Overview</vt:lpstr>
      <vt:lpstr>PowerPoint Presentation</vt:lpstr>
      <vt:lpstr>What is an Object?</vt:lpstr>
      <vt:lpstr>What Is An Object ?</vt:lpstr>
      <vt:lpstr>What Is An Object ? </vt:lpstr>
      <vt:lpstr>Identify Objects in a Dice Game</vt:lpstr>
      <vt:lpstr>What is a class?</vt:lpstr>
      <vt:lpstr>Classes and Objects:</vt:lpstr>
      <vt:lpstr>Classes and Objects</vt:lpstr>
      <vt:lpstr>Classes and Objects  </vt:lpstr>
      <vt:lpstr>Classes and Objects </vt:lpstr>
      <vt:lpstr>Classes and Objects</vt:lpstr>
      <vt:lpstr>Classes and Objects</vt:lpstr>
      <vt:lpstr>Classes and Objects</vt:lpstr>
      <vt:lpstr>Defining a class</vt:lpstr>
      <vt:lpstr>Creating Objects</vt:lpstr>
      <vt:lpstr>Example of Product Class</vt:lpstr>
      <vt:lpstr>Class Members</vt:lpstr>
      <vt:lpstr>Data Member Declaration</vt:lpstr>
      <vt:lpstr>Data Member Declaration</vt:lpstr>
      <vt:lpstr>Creating Object</vt:lpstr>
      <vt:lpstr>Method Declaration</vt:lpstr>
      <vt:lpstr>Method Declaration contd…</vt:lpstr>
      <vt:lpstr>Method Declaration contd…</vt:lpstr>
      <vt:lpstr>Method Calling</vt:lpstr>
      <vt:lpstr>Calling Methods contd…</vt:lpstr>
      <vt:lpstr>Calling Methods contd…</vt:lpstr>
      <vt:lpstr>PowerPoint Presentation</vt:lpstr>
      <vt:lpstr>Abstraction</vt:lpstr>
      <vt:lpstr>Examples of Abstraction</vt:lpstr>
      <vt:lpstr>Example</vt:lpstr>
      <vt:lpstr>Encapsulation</vt:lpstr>
      <vt:lpstr>Encapsulation</vt:lpstr>
      <vt:lpstr>Encapsulation</vt:lpstr>
      <vt:lpstr>Encapsulation</vt:lpstr>
      <vt:lpstr>Inheritance</vt:lpstr>
      <vt:lpstr>Is-A</vt:lpstr>
      <vt:lpstr>Inheritance</vt:lpstr>
      <vt:lpstr>Inheritance </vt:lpstr>
      <vt:lpstr>Inheritance</vt:lpstr>
      <vt:lpstr>Polymorphism</vt:lpstr>
      <vt:lpstr>Polymorphism</vt:lpstr>
      <vt:lpstr>Constructors</vt:lpstr>
      <vt:lpstr>Constructors contd…</vt:lpstr>
      <vt:lpstr>Constructors contd…</vt:lpstr>
      <vt:lpstr>Constructors contd…</vt:lpstr>
      <vt:lpstr>this keyword:</vt:lpstr>
      <vt:lpstr>this keyword contd…</vt:lpstr>
      <vt:lpstr>Constructor Overloading</vt:lpstr>
      <vt:lpstr>Default Constructor</vt:lpstr>
      <vt:lpstr>Types of methods</vt:lpstr>
      <vt:lpstr>Static Method</vt:lpstr>
      <vt:lpstr>Instance Method </vt:lpstr>
      <vt:lpstr>Abstract method</vt:lpstr>
      <vt:lpstr>Access Modifiers</vt:lpstr>
      <vt:lpstr>public</vt:lpstr>
      <vt:lpstr>private</vt:lpstr>
      <vt:lpstr>static</vt:lpstr>
      <vt:lpstr>Static variables</vt:lpstr>
      <vt:lpstr>constant</vt:lpstr>
      <vt:lpstr>Method overloading</vt:lpstr>
      <vt:lpstr>Method Overloading </vt:lpstr>
      <vt:lpstr>protected</vt:lpstr>
      <vt:lpstr>PowerPoint Presentation</vt:lpstr>
    </vt:vector>
  </TitlesOfParts>
  <Company>Trendz Information Technologies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Rajbir</dc:creator>
  <cp:lastModifiedBy>pcuser</cp:lastModifiedBy>
  <cp:revision>125</cp:revision>
  <dcterms:created xsi:type="dcterms:W3CDTF">2013-05-31T08:17:09Z</dcterms:created>
  <dcterms:modified xsi:type="dcterms:W3CDTF">2019-10-15T10:42:26Z</dcterms:modified>
</cp:coreProperties>
</file>