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E565212-8100-4A71-AE0C-111F840FA5C7}">
          <p14:sldIdLst/>
        </p14:section>
        <p14:section name="Untitled Section" id="{4BADB946-2CBE-456E-9AAF-766EC95F262E}">
          <p14:sldIdLst>
            <p14:sldId id="257"/>
            <p14:sldId id="258"/>
            <p14:sldId id="259"/>
            <p14:sldId id="260"/>
            <p14:sldId id="261"/>
            <p14:sldId id="262"/>
            <p14:sldId id="263"/>
            <p14:sldId id="264"/>
            <p14:sldId id="265"/>
            <p14:sldId id="266"/>
            <p14:sldId id="267"/>
            <p14:sldId id="268"/>
            <p14:sldId id="269"/>
            <p14:sldId id="270"/>
            <p14:sldId id="271"/>
            <p14:sldId id="272"/>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3/24/2024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3/24/2024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9.xml"/><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i.org/10.1371/journal.pone.0277878" TargetMode="External"/><Relationship Id="rId7" Type="http://schemas.openxmlformats.org/officeDocument/2006/relationships/image" Target="../media/image3.jpeg"/><Relationship Id="rId2" Type="http://schemas.openxmlformats.org/officeDocument/2006/relationships/hyperlink" Target="https://journals.plos.org/plosone/article?id=10.1371/journal.pone.0277878" TargetMode="External"/><Relationship Id="rId1" Type="http://schemas.openxmlformats.org/officeDocument/2006/relationships/slideLayout" Target="../slideLayouts/slideLayout2.xml"/><Relationship Id="rId6" Type="http://schemas.openxmlformats.org/officeDocument/2006/relationships/hyperlink" Target="https://medium.com/analytics-vidhya/sentiment-analysis-on-covid-19-tweets-502c29482a1c" TargetMode="External"/><Relationship Id="rId5" Type="http://schemas.openxmlformats.org/officeDocument/2006/relationships/hyperlink" Target="https://journals.plos.org/plosone/article?id=10.1371/journal.pone.0239441" TargetMode="External"/><Relationship Id="rId4" Type="http://schemas.openxmlformats.org/officeDocument/2006/relationships/hyperlink" Target="https://www.frontiersin.org/articles/10.3389/fcomm.2021.732399/full"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4.xml"/><Relationship Id="rId5" Type="http://schemas.openxmlformats.org/officeDocument/2006/relationships/image" Target="../media/image3.jpe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9.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7E981-A071-34D7-C657-D3E1B3D816AD}"/>
              </a:ext>
            </a:extLst>
          </p:cNvPr>
          <p:cNvSpPr>
            <a:spLocks noGrp="1"/>
          </p:cNvSpPr>
          <p:nvPr>
            <p:ph type="title"/>
          </p:nvPr>
        </p:nvSpPr>
        <p:spPr>
          <a:xfrm>
            <a:off x="1026367" y="139960"/>
            <a:ext cx="10161037" cy="2034074"/>
          </a:xfrm>
        </p:spPr>
        <p:txBody>
          <a:bodyPr>
            <a:normAutofit/>
          </a:bodyPr>
          <a:lstStyle/>
          <a:p>
            <a:r>
              <a:rPr lang="en-US" sz="6600" dirty="0">
                <a:solidFill>
                  <a:schemeClr val="tx1">
                    <a:lumMod val="95000"/>
                  </a:schemeClr>
                </a:solidFill>
              </a:rPr>
              <a:t>    CAPSTONE PROJECT </a:t>
            </a:r>
            <a:endParaRPr lang="en-IN" sz="6600" dirty="0">
              <a:solidFill>
                <a:schemeClr val="tx1">
                  <a:lumMod val="95000"/>
                </a:schemeClr>
              </a:solidFill>
            </a:endParaRPr>
          </a:p>
        </p:txBody>
      </p:sp>
      <p:sp>
        <p:nvSpPr>
          <p:cNvPr id="8" name="Text Placeholder 7">
            <a:extLst>
              <a:ext uri="{FF2B5EF4-FFF2-40B4-BE49-F238E27FC236}">
                <a16:creationId xmlns:a16="http://schemas.microsoft.com/office/drawing/2014/main" id="{B1B196C9-1C5C-CD7A-3FA1-4ECAA2738C31}"/>
              </a:ext>
            </a:extLst>
          </p:cNvPr>
          <p:cNvSpPr>
            <a:spLocks noGrp="1"/>
          </p:cNvSpPr>
          <p:nvPr>
            <p:ph type="body" sz="half" idx="13"/>
          </p:nvPr>
        </p:nvSpPr>
        <p:spPr>
          <a:xfrm>
            <a:off x="1735494" y="2071398"/>
            <a:ext cx="9906002" cy="2034074"/>
          </a:xfrm>
        </p:spPr>
        <p:txBody>
          <a:bodyPr>
            <a:normAutofit/>
          </a:bodyPr>
          <a:lstStyle/>
          <a:p>
            <a:r>
              <a:rPr lang="en-IN" sz="3200" b="0" i="0" u="none" strike="noStrike" dirty="0">
                <a:solidFill>
                  <a:srgbClr val="1C1C25"/>
                </a:solidFill>
                <a:effectLst/>
                <a:latin typeface="Calibri" panose="020F0502020204030204" pitchFamily="34" charset="0"/>
              </a:rPr>
              <a:t>      Coronavirus Tweet Sentiment Analysis </a:t>
            </a:r>
          </a:p>
          <a:p>
            <a:endParaRPr lang="en-IN" dirty="0"/>
          </a:p>
        </p:txBody>
      </p:sp>
      <p:sp>
        <p:nvSpPr>
          <p:cNvPr id="13" name="TextBox 3">
            <a:extLst>
              <a:ext uri="{FF2B5EF4-FFF2-40B4-BE49-F238E27FC236}">
                <a16:creationId xmlns:a16="http://schemas.microsoft.com/office/drawing/2014/main" id="{09C1EE10-CC2F-F489-1182-AB7FCEC69790}"/>
              </a:ext>
            </a:extLst>
          </p:cNvPr>
          <p:cNvSpPr txBox="1">
            <a:spLocks noGrp="1"/>
          </p:cNvSpPr>
          <p:nvPr>
            <p:ph type="body" sz="half" idx="2"/>
          </p:nvPr>
        </p:nvSpPr>
        <p:spPr>
          <a:xfrm>
            <a:off x="7296538" y="4105472"/>
            <a:ext cx="4895461" cy="1920462"/>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chemeClr val="tx1">
                    <a:lumMod val="95000"/>
                  </a:schemeClr>
                </a:solidFill>
                <a:latin typeface="Arial" pitchFamily="34" charset="0"/>
                <a:cs typeface="Arial" pitchFamily="34" charset="0"/>
              </a:rPr>
              <a:t>Presented By:</a:t>
            </a:r>
          </a:p>
          <a:p>
            <a:r>
              <a:rPr lang="en-US" sz="2000" b="1" dirty="0">
                <a:solidFill>
                  <a:schemeClr val="tx1">
                    <a:lumMod val="95000"/>
                  </a:schemeClr>
                </a:solidFill>
                <a:latin typeface="Arial" pitchFamily="34" charset="0"/>
                <a:cs typeface="Arial" pitchFamily="34" charset="0"/>
              </a:rPr>
              <a:t>EDE POOJITHA</a:t>
            </a:r>
            <a:endParaRPr lang="en-US" sz="2000" b="1" dirty="0">
              <a:solidFill>
                <a:schemeClr val="tx1">
                  <a:lumMod val="95000"/>
                </a:schemeClr>
              </a:solidFill>
              <a:latin typeface="Arial"/>
              <a:cs typeface="Arial"/>
            </a:endParaRPr>
          </a:p>
          <a:p>
            <a:r>
              <a:rPr lang="en-US" sz="2000" b="1" dirty="0" err="1">
                <a:solidFill>
                  <a:schemeClr val="tx1">
                    <a:lumMod val="95000"/>
                  </a:schemeClr>
                </a:solidFill>
                <a:latin typeface="Arial"/>
                <a:cs typeface="Arial"/>
              </a:rPr>
              <a:t>Vkr</a:t>
            </a:r>
            <a:r>
              <a:rPr lang="en-US" sz="2000" b="1" dirty="0">
                <a:solidFill>
                  <a:schemeClr val="tx1">
                    <a:lumMod val="95000"/>
                  </a:schemeClr>
                </a:solidFill>
                <a:latin typeface="Arial"/>
                <a:cs typeface="Arial"/>
              </a:rPr>
              <a:t> </a:t>
            </a:r>
            <a:r>
              <a:rPr lang="en-US" sz="2000" b="1" dirty="0" err="1">
                <a:solidFill>
                  <a:schemeClr val="tx1">
                    <a:lumMod val="95000"/>
                  </a:schemeClr>
                </a:solidFill>
                <a:latin typeface="Arial"/>
                <a:cs typeface="Arial"/>
              </a:rPr>
              <a:t>Vnb</a:t>
            </a:r>
            <a:r>
              <a:rPr lang="en-US" sz="2000" b="1" dirty="0">
                <a:solidFill>
                  <a:schemeClr val="tx1">
                    <a:lumMod val="95000"/>
                  </a:schemeClr>
                </a:solidFill>
                <a:latin typeface="Arial"/>
                <a:cs typeface="Arial"/>
              </a:rPr>
              <a:t> &amp; </a:t>
            </a:r>
            <a:r>
              <a:rPr lang="en-US" sz="2000" b="1" dirty="0" err="1">
                <a:solidFill>
                  <a:schemeClr val="tx1">
                    <a:lumMod val="95000"/>
                  </a:schemeClr>
                </a:solidFill>
                <a:latin typeface="Arial"/>
                <a:cs typeface="Arial"/>
              </a:rPr>
              <a:t>Agk</a:t>
            </a:r>
            <a:r>
              <a:rPr lang="en-US" sz="2000" b="1" dirty="0">
                <a:solidFill>
                  <a:schemeClr val="tx1">
                    <a:lumMod val="95000"/>
                  </a:schemeClr>
                </a:solidFill>
                <a:latin typeface="Arial"/>
                <a:cs typeface="Arial"/>
              </a:rPr>
              <a:t> college of engineering</a:t>
            </a:r>
          </a:p>
          <a:p>
            <a:r>
              <a:rPr lang="en-US" sz="2000" b="1" dirty="0">
                <a:solidFill>
                  <a:schemeClr val="tx1">
                    <a:lumMod val="95000"/>
                  </a:schemeClr>
                </a:solidFill>
                <a:latin typeface="Arial"/>
                <a:cs typeface="Arial"/>
              </a:rPr>
              <a:t>CSE</a:t>
            </a:r>
          </a:p>
        </p:txBody>
      </p:sp>
      <p:pic>
        <p:nvPicPr>
          <p:cNvPr id="3" name="Picture 2" descr="Image result for edunet foundation logo">
            <a:extLst>
              <a:ext uri="{FF2B5EF4-FFF2-40B4-BE49-F238E27FC236}">
                <a16:creationId xmlns:a16="http://schemas.microsoft.com/office/drawing/2014/main" id="{027E4F73-E7F6-3618-4BAC-B289D8FAE3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7411" y="6475444"/>
            <a:ext cx="1144589" cy="382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6567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69854-C3E8-53F1-8F05-E14343553D01}"/>
              </a:ext>
            </a:extLst>
          </p:cNvPr>
          <p:cNvSpPr>
            <a:spLocks noGrp="1"/>
          </p:cNvSpPr>
          <p:nvPr>
            <p:ph type="title"/>
          </p:nvPr>
        </p:nvSpPr>
        <p:spPr>
          <a:xfrm>
            <a:off x="192980" y="0"/>
            <a:ext cx="6786554" cy="1226916"/>
          </a:xfrm>
        </p:spPr>
        <p:txBody>
          <a:bodyPr>
            <a:noAutofit/>
          </a:bodyPr>
          <a:lstStyle/>
          <a:p>
            <a:r>
              <a:rPr lang="en-US" sz="4000" dirty="0">
                <a:solidFill>
                  <a:schemeClr val="bg1">
                    <a:lumMod val="75000"/>
                    <a:lumOff val="25000"/>
                  </a:schemeClr>
                </a:solidFill>
              </a:rPr>
              <a:t>Performance metrics of classification models</a:t>
            </a:r>
            <a:endParaRPr lang="en-IN" sz="4000" dirty="0">
              <a:solidFill>
                <a:schemeClr val="bg1">
                  <a:lumMod val="75000"/>
                  <a:lumOff val="25000"/>
                </a:schemeClr>
              </a:solidFill>
            </a:endParaRPr>
          </a:p>
        </p:txBody>
      </p:sp>
      <p:pic>
        <p:nvPicPr>
          <p:cNvPr id="6" name="Picture 5">
            <a:extLst>
              <a:ext uri="{FF2B5EF4-FFF2-40B4-BE49-F238E27FC236}">
                <a16:creationId xmlns:a16="http://schemas.microsoft.com/office/drawing/2014/main" id="{4FED76B2-F163-38B3-A292-379548E0AE2A}"/>
              </a:ext>
            </a:extLst>
          </p:cNvPr>
          <p:cNvPicPr>
            <a:picLocks noChangeAspect="1"/>
          </p:cNvPicPr>
          <p:nvPr/>
        </p:nvPicPr>
        <p:blipFill>
          <a:blip r:embed="rId2"/>
          <a:stretch>
            <a:fillRect/>
          </a:stretch>
        </p:blipFill>
        <p:spPr>
          <a:xfrm>
            <a:off x="648182" y="1493134"/>
            <a:ext cx="6201439" cy="4558671"/>
          </a:xfrm>
          <a:prstGeom prst="rect">
            <a:avLst/>
          </a:prstGeom>
        </p:spPr>
      </p:pic>
      <p:pic>
        <p:nvPicPr>
          <p:cNvPr id="5126" name="Picture 6" descr="See related image detail. Demystifying ‘Confusion Matrix’ Confusion – Towards Data Science">
            <a:extLst>
              <a:ext uri="{FF2B5EF4-FFF2-40B4-BE49-F238E27FC236}">
                <a16:creationId xmlns:a16="http://schemas.microsoft.com/office/drawing/2014/main" id="{C2C69836-A513-163A-80B0-4AE555C69C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1144" y="1138335"/>
            <a:ext cx="4094624" cy="367626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edunet foundation logo">
            <a:extLst>
              <a:ext uri="{FF2B5EF4-FFF2-40B4-BE49-F238E27FC236}">
                <a16:creationId xmlns:a16="http://schemas.microsoft.com/office/drawing/2014/main" id="{10AA7CCB-12CF-29A9-DE4F-0AFF1F422C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47411" y="6475444"/>
            <a:ext cx="1144589" cy="382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7712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6E7CE35-B4B4-1D68-4E73-7DD46E84EB8A}"/>
              </a:ext>
            </a:extLst>
          </p:cNvPr>
          <p:cNvSpPr>
            <a:spLocks noGrp="1"/>
          </p:cNvSpPr>
          <p:nvPr>
            <p:ph type="ctrTitle"/>
          </p:nvPr>
        </p:nvSpPr>
        <p:spPr>
          <a:xfrm>
            <a:off x="401216" y="-177282"/>
            <a:ext cx="9405257" cy="1539551"/>
          </a:xfrm>
        </p:spPr>
        <p:txBody>
          <a:bodyPr>
            <a:normAutofit/>
          </a:bodyPr>
          <a:lstStyle/>
          <a:p>
            <a:r>
              <a:rPr lang="en-US" sz="4000" b="1" dirty="0">
                <a:solidFill>
                  <a:schemeClr val="bg1">
                    <a:lumMod val="75000"/>
                    <a:lumOff val="25000"/>
                  </a:schemeClr>
                </a:solidFill>
                <a:latin typeface="Arial"/>
                <a:ea typeface="+mn-lt"/>
                <a:cs typeface="Arial"/>
              </a:rPr>
              <a:t>Result</a:t>
            </a:r>
            <a:br>
              <a:rPr lang="en-US" sz="4000" b="1" dirty="0">
                <a:solidFill>
                  <a:schemeClr val="bg1">
                    <a:lumMod val="75000"/>
                    <a:lumOff val="25000"/>
                  </a:schemeClr>
                </a:solidFill>
                <a:latin typeface="Arial"/>
                <a:ea typeface="+mn-lt"/>
                <a:cs typeface="Arial"/>
              </a:rPr>
            </a:br>
            <a:endParaRPr lang="en-IN" sz="4000" dirty="0">
              <a:solidFill>
                <a:schemeClr val="bg1">
                  <a:lumMod val="75000"/>
                  <a:lumOff val="25000"/>
                </a:schemeClr>
              </a:solidFill>
            </a:endParaRPr>
          </a:p>
        </p:txBody>
      </p:sp>
      <p:sp>
        <p:nvSpPr>
          <p:cNvPr id="6" name="Subtitle 5">
            <a:extLst>
              <a:ext uri="{FF2B5EF4-FFF2-40B4-BE49-F238E27FC236}">
                <a16:creationId xmlns:a16="http://schemas.microsoft.com/office/drawing/2014/main" id="{0DFA37A5-4619-2AE1-8765-0B194E9AD9CE}"/>
              </a:ext>
            </a:extLst>
          </p:cNvPr>
          <p:cNvSpPr>
            <a:spLocks noGrp="1"/>
          </p:cNvSpPr>
          <p:nvPr>
            <p:ph type="subTitle" idx="1"/>
          </p:nvPr>
        </p:nvSpPr>
        <p:spPr/>
        <p:txBody>
          <a:bodyPr/>
          <a:lstStyle/>
          <a:p>
            <a:endParaRPr lang="en-IN" dirty="0"/>
          </a:p>
        </p:txBody>
      </p:sp>
      <p:pic>
        <p:nvPicPr>
          <p:cNvPr id="8" name="Picture 7">
            <a:extLst>
              <a:ext uri="{FF2B5EF4-FFF2-40B4-BE49-F238E27FC236}">
                <a16:creationId xmlns:a16="http://schemas.microsoft.com/office/drawing/2014/main" id="{2BA7941C-D806-5201-DB38-41FD24C0864B}"/>
              </a:ext>
            </a:extLst>
          </p:cNvPr>
          <p:cNvPicPr>
            <a:picLocks noChangeAspect="1"/>
          </p:cNvPicPr>
          <p:nvPr/>
        </p:nvPicPr>
        <p:blipFill>
          <a:blip r:embed="rId2"/>
          <a:stretch>
            <a:fillRect/>
          </a:stretch>
        </p:blipFill>
        <p:spPr>
          <a:xfrm>
            <a:off x="214604" y="811764"/>
            <a:ext cx="11700588" cy="5775648"/>
          </a:xfrm>
          <a:prstGeom prst="rect">
            <a:avLst/>
          </a:prstGeom>
        </p:spPr>
      </p:pic>
      <p:pic>
        <p:nvPicPr>
          <p:cNvPr id="2" name="Picture 2" descr="Image result for edunet foundation logo">
            <a:extLst>
              <a:ext uri="{FF2B5EF4-FFF2-40B4-BE49-F238E27FC236}">
                <a16:creationId xmlns:a16="http://schemas.microsoft.com/office/drawing/2014/main" id="{954DE1F6-9EA0-C3A9-F594-6418110269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7411" y="6475444"/>
            <a:ext cx="1144589" cy="382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5239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458FB-9272-400E-191B-D364921279AA}"/>
              </a:ext>
            </a:extLst>
          </p:cNvPr>
          <p:cNvSpPr>
            <a:spLocks noGrp="1"/>
          </p:cNvSpPr>
          <p:nvPr>
            <p:ph type="title"/>
          </p:nvPr>
        </p:nvSpPr>
        <p:spPr>
          <a:xfrm>
            <a:off x="681135" y="0"/>
            <a:ext cx="10366276" cy="1558212"/>
          </a:xfrm>
        </p:spPr>
        <p:txBody>
          <a:bodyPr>
            <a:normAutofit/>
          </a:bodyPr>
          <a:lstStyle/>
          <a:p>
            <a:r>
              <a:rPr lang="en-IN" sz="4000" dirty="0">
                <a:solidFill>
                  <a:schemeClr val="bg1">
                    <a:lumMod val="75000"/>
                    <a:lumOff val="25000"/>
                  </a:schemeClr>
                </a:solidFill>
              </a:rPr>
              <a:t>Conclusion</a:t>
            </a:r>
          </a:p>
        </p:txBody>
      </p:sp>
      <p:sp>
        <p:nvSpPr>
          <p:cNvPr id="3" name="Content Placeholder 2">
            <a:extLst>
              <a:ext uri="{FF2B5EF4-FFF2-40B4-BE49-F238E27FC236}">
                <a16:creationId xmlns:a16="http://schemas.microsoft.com/office/drawing/2014/main" id="{F8DA4F2B-3D80-64B9-7F35-468107A90349}"/>
              </a:ext>
            </a:extLst>
          </p:cNvPr>
          <p:cNvSpPr>
            <a:spLocks noGrp="1"/>
          </p:cNvSpPr>
          <p:nvPr>
            <p:ph idx="1"/>
          </p:nvPr>
        </p:nvSpPr>
        <p:spPr>
          <a:xfrm>
            <a:off x="569168" y="1278294"/>
            <a:ext cx="10478244" cy="4512907"/>
          </a:xfrm>
        </p:spPr>
        <p:txBody>
          <a:bodyPr>
            <a:noAutofit/>
          </a:bodyPr>
          <a:lstStyle/>
          <a:p>
            <a:r>
              <a:rPr lang="en-US" sz="2000" dirty="0"/>
              <a:t>We applied 5 models namely, Logistic Regression with Grid Search CV, Decision Tree Classifier, XG Boost, KNN, and SVM Classifier for both Count </a:t>
            </a:r>
            <a:r>
              <a:rPr lang="en-US" sz="2000" dirty="0" err="1"/>
              <a:t>VectorAnd</a:t>
            </a:r>
            <a:r>
              <a:rPr lang="en-US" sz="2000" dirty="0"/>
              <a:t> TF ID Vectorization techniques.</a:t>
            </a:r>
          </a:p>
          <a:p>
            <a:r>
              <a:rPr lang="en-US" sz="2000" dirty="0"/>
              <a:t> We conclude that the machine is generating the best results for the Logistic Regression with Grid Search CV (count vectorizer) model with an Accuracy of 78.28% followed by the Logistic Regression with Grid Search CV (TF/ID vectorizer) model with an Accuracy of 77.43%. </a:t>
            </a:r>
          </a:p>
          <a:p>
            <a:r>
              <a:rPr lang="en-US" sz="2000" dirty="0"/>
              <a:t>Also, we observed that no overfitting is seen for the data, and we can deploy this model. </a:t>
            </a:r>
          </a:p>
          <a:p>
            <a:r>
              <a:rPr lang="en-US" sz="2000" dirty="0"/>
              <a:t>The sentiments of future tweets can be easily predicted using this model. </a:t>
            </a:r>
          </a:p>
          <a:p>
            <a:r>
              <a:rPr lang="en-US" sz="2000" dirty="0"/>
              <a:t> Even being in the unprecedented situation of CoVid-19, people's positive sentiments outnumbered negative sentiments. However, negative sentiments also has a significant chunk which various Government agencies, NGOs, etc. can use to help boost the morale of the people and then in future repeat the analysis and comparing it with the present sentimental analysis to gauge the impact of the initiatives on the ground. </a:t>
            </a:r>
            <a:endParaRPr lang="en-IN" sz="2000" dirty="0"/>
          </a:p>
        </p:txBody>
      </p:sp>
      <p:pic>
        <p:nvPicPr>
          <p:cNvPr id="4" name="Picture 2" descr="Image result for edunet foundation logo">
            <a:extLst>
              <a:ext uri="{FF2B5EF4-FFF2-40B4-BE49-F238E27FC236}">
                <a16:creationId xmlns:a16="http://schemas.microsoft.com/office/drawing/2014/main" id="{7C1A49C9-A0FF-C528-B37E-9D7FACBA7A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7411" y="6475444"/>
            <a:ext cx="1144589" cy="382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8805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3AB6B-335B-CDC6-1B26-FEF0E41B182C}"/>
              </a:ext>
            </a:extLst>
          </p:cNvPr>
          <p:cNvSpPr>
            <a:spLocks noGrp="1"/>
          </p:cNvSpPr>
          <p:nvPr>
            <p:ph type="title"/>
          </p:nvPr>
        </p:nvSpPr>
        <p:spPr>
          <a:xfrm>
            <a:off x="1141413" y="270588"/>
            <a:ext cx="9905998" cy="1408922"/>
          </a:xfrm>
        </p:spPr>
        <p:txBody>
          <a:bodyPr/>
          <a:lstStyle/>
          <a:p>
            <a:r>
              <a:rPr lang="en-US" sz="3600" b="1" dirty="0">
                <a:latin typeface="Arial"/>
                <a:ea typeface="+mn-lt"/>
                <a:cs typeface="Arial"/>
              </a:rPr>
              <a:t>Future Scope</a:t>
            </a:r>
            <a:br>
              <a:rPr lang="en-US" sz="3600" b="1" dirty="0">
                <a:latin typeface="Arial"/>
                <a:ea typeface="+mn-lt"/>
                <a:cs typeface="Arial"/>
              </a:rPr>
            </a:br>
            <a:endParaRPr lang="en-IN" dirty="0"/>
          </a:p>
        </p:txBody>
      </p:sp>
      <p:sp>
        <p:nvSpPr>
          <p:cNvPr id="3" name="Content Placeholder 2">
            <a:extLst>
              <a:ext uri="{FF2B5EF4-FFF2-40B4-BE49-F238E27FC236}">
                <a16:creationId xmlns:a16="http://schemas.microsoft.com/office/drawing/2014/main" id="{927D4E81-2539-EBB4-F69D-C88D4A200C94}"/>
              </a:ext>
            </a:extLst>
          </p:cNvPr>
          <p:cNvSpPr>
            <a:spLocks noGrp="1"/>
          </p:cNvSpPr>
          <p:nvPr>
            <p:ph idx="1"/>
          </p:nvPr>
        </p:nvSpPr>
        <p:spPr>
          <a:xfrm>
            <a:off x="1116529" y="2006891"/>
            <a:ext cx="9905999" cy="3541714"/>
          </a:xfrm>
        </p:spPr>
        <p:txBody>
          <a:bodyPr/>
          <a:lstStyle/>
          <a:p>
            <a:r>
              <a:rPr lang="en-US" b="1" i="0" dirty="0">
                <a:solidFill>
                  <a:srgbClr val="111111"/>
                </a:solidFill>
                <a:effectLst/>
                <a:latin typeface="-apple-system"/>
              </a:rPr>
              <a:t>Coronavirus Tweet Sentiment Analysis</a:t>
            </a:r>
            <a:r>
              <a:rPr lang="en-US" b="0" i="0" dirty="0">
                <a:solidFill>
                  <a:srgbClr val="111111"/>
                </a:solidFill>
                <a:effectLst/>
                <a:latin typeface="-apple-system"/>
              </a:rPr>
              <a:t> includes data collection, preprocessing, feature extraction, and sentiment classification. It also involves machine learning models, temporal analysis, geospatial insights, topic-specific sentiment exploration, visualization, and causal inference like</a:t>
            </a:r>
            <a:endParaRPr lang="en-US" dirty="0"/>
          </a:p>
          <a:p>
            <a:r>
              <a:rPr lang="en-US" dirty="0"/>
              <a:t>Text preprocessing.</a:t>
            </a:r>
          </a:p>
          <a:p>
            <a:r>
              <a:rPr lang="en-US" dirty="0"/>
              <a:t>Vectorization. </a:t>
            </a:r>
          </a:p>
          <a:p>
            <a:r>
              <a:rPr lang="en-US" dirty="0"/>
              <a:t> Model Training and performance improvement. </a:t>
            </a:r>
            <a:endParaRPr lang="en-IN" dirty="0"/>
          </a:p>
        </p:txBody>
      </p:sp>
      <p:pic>
        <p:nvPicPr>
          <p:cNvPr id="4" name="Picture 2" descr="Image result for edunet foundation logo">
            <a:extLst>
              <a:ext uri="{FF2B5EF4-FFF2-40B4-BE49-F238E27FC236}">
                <a16:creationId xmlns:a16="http://schemas.microsoft.com/office/drawing/2014/main" id="{0F30BA44-661F-C359-BEE1-C2EDFAD73C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7411" y="6475444"/>
            <a:ext cx="1144589" cy="382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990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9CB18-66FD-7171-70D2-7B22C5D62BE4}"/>
              </a:ext>
            </a:extLst>
          </p:cNvPr>
          <p:cNvSpPr>
            <a:spLocks noGrp="1"/>
          </p:cNvSpPr>
          <p:nvPr>
            <p:ph type="title"/>
          </p:nvPr>
        </p:nvSpPr>
        <p:spPr>
          <a:xfrm>
            <a:off x="1141413" y="326572"/>
            <a:ext cx="9905998" cy="1390262"/>
          </a:xfrm>
        </p:spPr>
        <p:txBody>
          <a:bodyPr/>
          <a:lstStyle/>
          <a:p>
            <a:r>
              <a:rPr lang="en-US" sz="4000" b="1" dirty="0">
                <a:solidFill>
                  <a:schemeClr val="bg1">
                    <a:lumMod val="75000"/>
                    <a:lumOff val="25000"/>
                  </a:schemeClr>
                </a:solidFill>
                <a:latin typeface="Arial"/>
                <a:ea typeface="+mn-lt"/>
                <a:cs typeface="Arial"/>
              </a:rPr>
              <a:t>References</a:t>
            </a:r>
            <a:br>
              <a:rPr lang="en-US" dirty="0">
                <a:latin typeface="Arial"/>
                <a:cs typeface="Arial"/>
              </a:rPr>
            </a:br>
            <a:endParaRPr lang="en-IN" dirty="0"/>
          </a:p>
        </p:txBody>
      </p:sp>
      <p:sp>
        <p:nvSpPr>
          <p:cNvPr id="3" name="Content Placeholder 2">
            <a:extLst>
              <a:ext uri="{FF2B5EF4-FFF2-40B4-BE49-F238E27FC236}">
                <a16:creationId xmlns:a16="http://schemas.microsoft.com/office/drawing/2014/main" id="{849BF75F-6DC3-97E0-0722-0C8015214814}"/>
              </a:ext>
            </a:extLst>
          </p:cNvPr>
          <p:cNvSpPr>
            <a:spLocks noGrp="1"/>
          </p:cNvSpPr>
          <p:nvPr>
            <p:ph idx="1"/>
          </p:nvPr>
        </p:nvSpPr>
        <p:spPr>
          <a:xfrm>
            <a:off x="1141413" y="1651519"/>
            <a:ext cx="10055322" cy="4683968"/>
          </a:xfrm>
        </p:spPr>
        <p:txBody>
          <a:bodyPr>
            <a:normAutofit fontScale="85000" lnSpcReduction="20000"/>
          </a:bodyPr>
          <a:lstStyle/>
          <a:p>
            <a:pPr algn="l">
              <a:buFont typeface="+mj-lt"/>
              <a:buAutoNum type="arabicPeriod"/>
            </a:pPr>
            <a:r>
              <a:rPr lang="en-US" b="1" i="0" dirty="0">
                <a:solidFill>
                  <a:srgbClr val="111111"/>
                </a:solidFill>
                <a:effectLst/>
                <a:latin typeface="-apple-system"/>
              </a:rPr>
              <a:t>Sentiment analysis and causal learning of COVID-19 tweets prior to the rollout of vaccines</a:t>
            </a:r>
            <a:r>
              <a:rPr lang="en-US" b="0" i="0" dirty="0">
                <a:solidFill>
                  <a:srgbClr val="111111"/>
                </a:solidFill>
                <a:effectLst/>
                <a:latin typeface="-apple-system"/>
              </a:rPr>
              <a:t>:</a:t>
            </a:r>
          </a:p>
          <a:p>
            <a:pPr marL="742950" lvl="1" indent="-285750" algn="l">
              <a:buFont typeface="+mj-lt"/>
              <a:buAutoNum type="arabicPeriod"/>
            </a:pPr>
            <a:r>
              <a:rPr lang="en-US" b="0" i="0" dirty="0">
                <a:solidFill>
                  <a:srgbClr val="111111"/>
                </a:solidFill>
                <a:effectLst/>
                <a:latin typeface="-apple-system"/>
              </a:rPr>
              <a:t>Zhang Q, Yi GY, Chen L-P, He W (2023).</a:t>
            </a:r>
          </a:p>
          <a:p>
            <a:pPr marL="742950" lvl="1" indent="-285750" algn="l">
              <a:buFont typeface="+mj-lt"/>
              <a:buAutoNum type="arabicPeriod"/>
            </a:pPr>
            <a:r>
              <a:rPr lang="en-US" b="0" i="0" dirty="0">
                <a:solidFill>
                  <a:srgbClr val="111111"/>
                </a:solidFill>
                <a:effectLst/>
                <a:latin typeface="-apple-system"/>
              </a:rPr>
              <a:t>Published in </a:t>
            </a:r>
            <a:r>
              <a:rPr lang="en-US" b="0" i="1" dirty="0" err="1">
                <a:solidFill>
                  <a:srgbClr val="111111"/>
                </a:solidFill>
                <a:effectLst/>
                <a:latin typeface="-apple-system"/>
              </a:rPr>
              <a:t>PLoS</a:t>
            </a:r>
            <a:r>
              <a:rPr lang="en-US" b="0" i="1" dirty="0">
                <a:solidFill>
                  <a:srgbClr val="111111"/>
                </a:solidFill>
                <a:effectLst/>
                <a:latin typeface="-apple-system"/>
              </a:rPr>
              <a:t> ONE</a:t>
            </a:r>
            <a:r>
              <a:rPr lang="en-US" b="0" i="0" dirty="0">
                <a:solidFill>
                  <a:srgbClr val="111111"/>
                </a:solidFill>
                <a:effectLst/>
                <a:latin typeface="-apple-system"/>
              </a:rPr>
              <a:t>.</a:t>
            </a:r>
          </a:p>
          <a:p>
            <a:pPr marL="742950" lvl="1" indent="-285750" algn="l">
              <a:buFont typeface="+mj-lt"/>
              <a:buAutoNum type="arabicPeriod"/>
            </a:pPr>
            <a:r>
              <a:rPr lang="en-US" b="0" i="0" dirty="0">
                <a:solidFill>
                  <a:srgbClr val="111111"/>
                </a:solidFill>
                <a:effectLst/>
                <a:latin typeface="-apple-system"/>
                <a:hlinkClick r:id="rId2"/>
              </a:rPr>
              <a:t>Available at: </a:t>
            </a:r>
            <a:r>
              <a:rPr lang="en-US" b="0" i="0" u="none" strike="noStrike" dirty="0">
                <a:solidFill>
                  <a:srgbClr val="111111"/>
                </a:solidFill>
                <a:effectLst/>
                <a:latin typeface="inherit"/>
                <a:hlinkClick r:id="rId3"/>
              </a:rPr>
              <a:t>Sentiment analysis and causal learning of COVID-19 tweets prior to the rollout of vaccines</a:t>
            </a:r>
            <a:r>
              <a:rPr lang="en-US" b="0" i="0" baseline="30000" dirty="0">
                <a:solidFill>
                  <a:srgbClr val="111111"/>
                </a:solidFill>
                <a:effectLst/>
                <a:latin typeface="-apple-system"/>
                <a:hlinkClick r:id="rId2"/>
              </a:rPr>
              <a:t>1</a:t>
            </a:r>
            <a:r>
              <a:rPr lang="en-US" b="0" i="0" dirty="0">
                <a:solidFill>
                  <a:srgbClr val="111111"/>
                </a:solidFill>
                <a:effectLst/>
                <a:latin typeface="-apple-system"/>
              </a:rPr>
              <a:t>.</a:t>
            </a:r>
          </a:p>
          <a:p>
            <a:pPr algn="l">
              <a:buFont typeface="+mj-lt"/>
              <a:buAutoNum type="arabicPeriod"/>
            </a:pPr>
            <a:r>
              <a:rPr lang="en-US" b="1" i="0" dirty="0">
                <a:solidFill>
                  <a:srgbClr val="111111"/>
                </a:solidFill>
                <a:effectLst/>
                <a:latin typeface="-apple-system"/>
              </a:rPr>
              <a:t>National Leaders’ Usage of Twitter in Response to COVID-19: A Sentiment Analysis</a:t>
            </a:r>
            <a:r>
              <a:rPr lang="en-US" b="0" i="0" dirty="0">
                <a:solidFill>
                  <a:srgbClr val="111111"/>
                </a:solidFill>
                <a:effectLst/>
                <a:latin typeface="-apple-system"/>
              </a:rPr>
              <a:t>:</a:t>
            </a:r>
          </a:p>
          <a:p>
            <a:pPr marL="742950" lvl="1" indent="-285750" algn="l">
              <a:buFont typeface="+mj-lt"/>
              <a:buAutoNum type="arabicPeriod"/>
            </a:pPr>
            <a:r>
              <a:rPr lang="en-US" b="0" i="0" dirty="0">
                <a:solidFill>
                  <a:srgbClr val="111111"/>
                </a:solidFill>
                <a:effectLst/>
                <a:latin typeface="-apple-system"/>
              </a:rPr>
              <a:t>Examines how world leaders framed COVID-19 on Twitter.</a:t>
            </a:r>
          </a:p>
          <a:p>
            <a:pPr marL="742950" lvl="1" indent="-285750" algn="l">
              <a:buFont typeface="+mj-lt"/>
              <a:buAutoNum type="arabicPeriod"/>
            </a:pPr>
            <a:r>
              <a:rPr lang="en-US" b="0" i="0" dirty="0">
                <a:solidFill>
                  <a:srgbClr val="111111"/>
                </a:solidFill>
                <a:effectLst/>
                <a:latin typeface="-apple-system"/>
                <a:hlinkClick r:id="rId2"/>
              </a:rPr>
              <a:t>Available at: </a:t>
            </a:r>
            <a:r>
              <a:rPr lang="en-US" b="0" i="0" u="none" strike="noStrike" dirty="0">
                <a:solidFill>
                  <a:srgbClr val="111111"/>
                </a:solidFill>
                <a:effectLst/>
                <a:latin typeface="inherit"/>
                <a:hlinkClick r:id="rId4"/>
              </a:rPr>
              <a:t>National Leaders’ Usage of Twitter in Response to COVID-19: A Sentiment Analysis</a:t>
            </a:r>
            <a:r>
              <a:rPr lang="en-US" b="0" i="0" baseline="30000" dirty="0">
                <a:solidFill>
                  <a:srgbClr val="111111"/>
                </a:solidFill>
                <a:effectLst/>
                <a:latin typeface="-apple-system"/>
                <a:hlinkClick r:id="rId4"/>
              </a:rPr>
              <a:t>2</a:t>
            </a:r>
            <a:r>
              <a:rPr lang="en-US" b="0" i="0" dirty="0">
                <a:solidFill>
                  <a:srgbClr val="111111"/>
                </a:solidFill>
                <a:effectLst/>
                <a:latin typeface="-apple-system"/>
              </a:rPr>
              <a:t>.</a:t>
            </a:r>
          </a:p>
          <a:p>
            <a:pPr algn="l">
              <a:buFont typeface="+mj-lt"/>
              <a:buAutoNum type="arabicPeriod"/>
            </a:pPr>
            <a:r>
              <a:rPr lang="en-US" b="1" i="0" dirty="0">
                <a:solidFill>
                  <a:srgbClr val="111111"/>
                </a:solidFill>
                <a:effectLst/>
                <a:latin typeface="-apple-system"/>
              </a:rPr>
              <a:t>Public discourse and sentiment during the COVID-19 pandemic</a:t>
            </a:r>
            <a:r>
              <a:rPr lang="en-US" b="0" i="0" dirty="0">
                <a:solidFill>
                  <a:srgbClr val="111111"/>
                </a:solidFill>
                <a:effectLst/>
                <a:latin typeface="-apple-system"/>
              </a:rPr>
              <a:t>:</a:t>
            </a:r>
          </a:p>
          <a:p>
            <a:pPr marL="742950" lvl="1" indent="-285750" algn="l">
              <a:buFont typeface="+mj-lt"/>
              <a:buAutoNum type="arabicPeriod"/>
            </a:pPr>
            <a:r>
              <a:rPr lang="en-US" b="0" i="0" dirty="0">
                <a:solidFill>
                  <a:srgbClr val="111111"/>
                </a:solidFill>
                <a:effectLst/>
                <a:latin typeface="-apple-system"/>
              </a:rPr>
              <a:t>Analyzes Twitter users’ discourse and psychological reactions to COVID-19.</a:t>
            </a:r>
          </a:p>
          <a:p>
            <a:pPr marL="742950" lvl="1" indent="-285750" algn="l">
              <a:buFont typeface="+mj-lt"/>
              <a:buAutoNum type="arabicPeriod"/>
            </a:pPr>
            <a:r>
              <a:rPr lang="en-US" b="0" i="0" dirty="0">
                <a:solidFill>
                  <a:srgbClr val="111111"/>
                </a:solidFill>
                <a:effectLst/>
                <a:latin typeface="-apple-system"/>
                <a:hlinkClick r:id="rId2"/>
              </a:rPr>
              <a:t>Available at: </a:t>
            </a:r>
            <a:r>
              <a:rPr lang="en-US" b="0" i="0" u="none" strike="noStrike" dirty="0">
                <a:solidFill>
                  <a:srgbClr val="111111"/>
                </a:solidFill>
                <a:effectLst/>
                <a:latin typeface="inherit"/>
                <a:hlinkClick r:id="rId5"/>
              </a:rPr>
              <a:t>Public discourse and sentiment during the COVID-19 pandemic</a:t>
            </a:r>
            <a:r>
              <a:rPr lang="en-US" b="0" i="0" baseline="30000" dirty="0">
                <a:solidFill>
                  <a:srgbClr val="111111"/>
                </a:solidFill>
                <a:effectLst/>
                <a:latin typeface="-apple-system"/>
                <a:hlinkClick r:id="rId5"/>
              </a:rPr>
              <a:t>3</a:t>
            </a:r>
            <a:r>
              <a:rPr lang="en-US" b="0" i="0" dirty="0">
                <a:solidFill>
                  <a:srgbClr val="111111"/>
                </a:solidFill>
                <a:effectLst/>
                <a:latin typeface="-apple-system"/>
              </a:rPr>
              <a:t>.</a:t>
            </a:r>
          </a:p>
          <a:p>
            <a:pPr algn="l">
              <a:buFont typeface="+mj-lt"/>
              <a:buAutoNum type="arabicPeriod"/>
            </a:pPr>
            <a:r>
              <a:rPr lang="en-US" b="1" i="0" dirty="0">
                <a:solidFill>
                  <a:srgbClr val="111111"/>
                </a:solidFill>
                <a:effectLst/>
                <a:latin typeface="-apple-system"/>
              </a:rPr>
              <a:t>Sentiment Analysis on Covid-19 Tweets</a:t>
            </a:r>
            <a:r>
              <a:rPr lang="en-US" b="0" i="0" dirty="0">
                <a:solidFill>
                  <a:srgbClr val="111111"/>
                </a:solidFill>
                <a:effectLst/>
                <a:latin typeface="-apple-system"/>
              </a:rPr>
              <a:t>:</a:t>
            </a:r>
          </a:p>
          <a:p>
            <a:pPr marL="742950" lvl="1" indent="-285750" algn="l">
              <a:buFont typeface="+mj-lt"/>
              <a:buAutoNum type="arabicPeriod"/>
            </a:pPr>
            <a:r>
              <a:rPr lang="en-US" b="0" i="0" dirty="0">
                <a:solidFill>
                  <a:srgbClr val="111111"/>
                </a:solidFill>
                <a:effectLst/>
                <a:latin typeface="-apple-system"/>
              </a:rPr>
              <a:t>Provides insights into sentiment analysis using COVID-19 tweet data.</a:t>
            </a:r>
          </a:p>
          <a:p>
            <a:pPr marL="742950" lvl="1" indent="-285750" algn="l">
              <a:buFont typeface="+mj-lt"/>
              <a:buAutoNum type="arabicPeriod"/>
            </a:pPr>
            <a:r>
              <a:rPr lang="en-US" b="0" i="0" dirty="0">
                <a:solidFill>
                  <a:srgbClr val="111111"/>
                </a:solidFill>
                <a:effectLst/>
                <a:latin typeface="-apple-system"/>
                <a:hlinkClick r:id="rId2"/>
              </a:rPr>
              <a:t>Available at: </a:t>
            </a:r>
            <a:r>
              <a:rPr lang="en-US" b="0" i="0" u="none" strike="noStrike" dirty="0">
                <a:solidFill>
                  <a:srgbClr val="111111"/>
                </a:solidFill>
                <a:effectLst/>
                <a:latin typeface="inherit"/>
                <a:hlinkClick r:id="rId6"/>
              </a:rPr>
              <a:t>Sentiment Analysis on Covid-19 Tweets</a:t>
            </a:r>
            <a:endParaRPr lang="en-US" b="0" i="0" dirty="0">
              <a:solidFill>
                <a:srgbClr val="111111"/>
              </a:solidFill>
              <a:effectLst/>
              <a:latin typeface="-apple-system"/>
            </a:endParaRPr>
          </a:p>
        </p:txBody>
      </p:sp>
      <p:pic>
        <p:nvPicPr>
          <p:cNvPr id="4" name="Picture 2" descr="Image result for edunet foundation logo">
            <a:extLst>
              <a:ext uri="{FF2B5EF4-FFF2-40B4-BE49-F238E27FC236}">
                <a16:creationId xmlns:a16="http://schemas.microsoft.com/office/drawing/2014/main" id="{9BD7BF1C-1299-9E72-AE83-602FD8C8B81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047411" y="6475444"/>
            <a:ext cx="1144589" cy="382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2283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70B58-8DED-D89C-E994-A305922F61DF}"/>
              </a:ext>
            </a:extLst>
          </p:cNvPr>
          <p:cNvSpPr>
            <a:spLocks noGrp="1"/>
          </p:cNvSpPr>
          <p:nvPr>
            <p:ph type="title"/>
          </p:nvPr>
        </p:nvSpPr>
        <p:spPr>
          <a:xfrm>
            <a:off x="1300479" y="81280"/>
            <a:ext cx="9746931" cy="1148080"/>
          </a:xfrm>
        </p:spPr>
        <p:txBody>
          <a:bodyPr>
            <a:normAutofit/>
          </a:bodyPr>
          <a:lstStyle/>
          <a:p>
            <a:r>
              <a:rPr lang="en-US" sz="4000" dirty="0">
                <a:solidFill>
                  <a:schemeClr val="bg1">
                    <a:lumMod val="75000"/>
                    <a:lumOff val="25000"/>
                  </a:schemeClr>
                </a:solidFill>
              </a:rPr>
              <a:t>COURSE CERTIFICATE 1</a:t>
            </a:r>
            <a:endParaRPr lang="en-IN" sz="4000" dirty="0">
              <a:solidFill>
                <a:schemeClr val="bg1">
                  <a:lumMod val="75000"/>
                  <a:lumOff val="25000"/>
                </a:schemeClr>
              </a:solidFill>
            </a:endParaRPr>
          </a:p>
        </p:txBody>
      </p:sp>
      <p:pic>
        <p:nvPicPr>
          <p:cNvPr id="9" name="Content Placeholder 8">
            <a:extLst>
              <a:ext uri="{FF2B5EF4-FFF2-40B4-BE49-F238E27FC236}">
                <a16:creationId xmlns:a16="http://schemas.microsoft.com/office/drawing/2014/main" id="{73AC13BB-9305-F924-CEFD-5604E6BFD384}"/>
              </a:ext>
            </a:extLst>
          </p:cNvPr>
          <p:cNvPicPr>
            <a:picLocks noGrp="1" noChangeAspect="1"/>
          </p:cNvPicPr>
          <p:nvPr>
            <p:ph idx="1"/>
          </p:nvPr>
        </p:nvPicPr>
        <p:blipFill>
          <a:blip r:embed="rId2"/>
          <a:stretch>
            <a:fillRect/>
          </a:stretch>
        </p:blipFill>
        <p:spPr>
          <a:xfrm>
            <a:off x="1412240" y="1229360"/>
            <a:ext cx="8564880" cy="5415280"/>
          </a:xfrm>
        </p:spPr>
      </p:pic>
      <p:pic>
        <p:nvPicPr>
          <p:cNvPr id="3" name="Picture 2" descr="Image result for edunet foundation logo">
            <a:extLst>
              <a:ext uri="{FF2B5EF4-FFF2-40B4-BE49-F238E27FC236}">
                <a16:creationId xmlns:a16="http://schemas.microsoft.com/office/drawing/2014/main" id="{186D7700-86BA-255E-FB38-0FAC29F23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7411" y="6475444"/>
            <a:ext cx="1144589" cy="382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5878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C0F3E-18A0-53AC-127D-B76E036C97EC}"/>
              </a:ext>
            </a:extLst>
          </p:cNvPr>
          <p:cNvSpPr>
            <a:spLocks noGrp="1"/>
          </p:cNvSpPr>
          <p:nvPr>
            <p:ph type="title"/>
          </p:nvPr>
        </p:nvSpPr>
        <p:spPr>
          <a:xfrm>
            <a:off x="1402081" y="-143482"/>
            <a:ext cx="9646918" cy="1403322"/>
          </a:xfrm>
        </p:spPr>
        <p:txBody>
          <a:bodyPr>
            <a:normAutofit/>
          </a:bodyPr>
          <a:lstStyle/>
          <a:p>
            <a:r>
              <a:rPr lang="en-US" sz="4000" dirty="0">
                <a:solidFill>
                  <a:schemeClr val="bg1">
                    <a:lumMod val="75000"/>
                    <a:lumOff val="25000"/>
                  </a:schemeClr>
                </a:solidFill>
              </a:rPr>
              <a:t>COURSE CERTIFICATE 2</a:t>
            </a:r>
            <a:endParaRPr lang="en-IN" sz="4000" dirty="0"/>
          </a:p>
        </p:txBody>
      </p:sp>
      <p:pic>
        <p:nvPicPr>
          <p:cNvPr id="5" name="Content Placeholder 4">
            <a:extLst>
              <a:ext uri="{FF2B5EF4-FFF2-40B4-BE49-F238E27FC236}">
                <a16:creationId xmlns:a16="http://schemas.microsoft.com/office/drawing/2014/main" id="{19A41E4B-A830-D7B6-C0F7-C0B503F10676}"/>
              </a:ext>
            </a:extLst>
          </p:cNvPr>
          <p:cNvPicPr>
            <a:picLocks noGrp="1" noChangeAspect="1"/>
          </p:cNvPicPr>
          <p:nvPr>
            <p:ph idx="1"/>
          </p:nvPr>
        </p:nvPicPr>
        <p:blipFill>
          <a:blip r:embed="rId2"/>
          <a:stretch>
            <a:fillRect/>
          </a:stretch>
        </p:blipFill>
        <p:spPr>
          <a:xfrm>
            <a:off x="1402080" y="1168400"/>
            <a:ext cx="8676640" cy="5537200"/>
          </a:xfrm>
        </p:spPr>
      </p:pic>
      <p:pic>
        <p:nvPicPr>
          <p:cNvPr id="3" name="Picture 2" descr="Image result for edunet foundation logo">
            <a:extLst>
              <a:ext uri="{FF2B5EF4-FFF2-40B4-BE49-F238E27FC236}">
                <a16:creationId xmlns:a16="http://schemas.microsoft.com/office/drawing/2014/main" id="{07147D59-6B1F-D287-CC77-4162AE4A0A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7411" y="6475444"/>
            <a:ext cx="1144589" cy="382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5232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3D857A-B0E9-902E-CB60-A5B0B5934C41}"/>
              </a:ext>
            </a:extLst>
          </p:cNvPr>
          <p:cNvSpPr>
            <a:spLocks noGrp="1"/>
          </p:cNvSpPr>
          <p:nvPr>
            <p:ph idx="1"/>
          </p:nvPr>
        </p:nvSpPr>
        <p:spPr>
          <a:xfrm>
            <a:off x="1141412" y="1310640"/>
            <a:ext cx="9905999" cy="4480561"/>
          </a:xfrm>
        </p:spPr>
        <p:txBody>
          <a:bodyPr>
            <a:normAutofit/>
          </a:bodyPr>
          <a:lstStyle/>
          <a:p>
            <a:pPr marL="0" indent="0">
              <a:buNone/>
            </a:pPr>
            <a:r>
              <a:rPr lang="en-US" sz="5400" dirty="0"/>
              <a:t>                   </a:t>
            </a:r>
          </a:p>
          <a:p>
            <a:pPr marL="0" indent="0">
              <a:buNone/>
            </a:pPr>
            <a:r>
              <a:rPr lang="en-US" sz="6000" dirty="0"/>
              <a:t>             </a:t>
            </a:r>
            <a:r>
              <a:rPr lang="en-US" sz="6000" dirty="0">
                <a:solidFill>
                  <a:schemeClr val="bg1">
                    <a:lumMod val="65000"/>
                    <a:lumOff val="35000"/>
                  </a:schemeClr>
                </a:solidFill>
              </a:rPr>
              <a:t>THANK YOU</a:t>
            </a:r>
            <a:endParaRPr lang="en-IN" sz="6000" dirty="0">
              <a:solidFill>
                <a:schemeClr val="bg1">
                  <a:lumMod val="65000"/>
                  <a:lumOff val="35000"/>
                </a:schemeClr>
              </a:solidFill>
            </a:endParaRPr>
          </a:p>
        </p:txBody>
      </p:sp>
      <p:pic>
        <p:nvPicPr>
          <p:cNvPr id="2" name="Picture 2" descr="Image result for edunet foundation logo">
            <a:extLst>
              <a:ext uri="{FF2B5EF4-FFF2-40B4-BE49-F238E27FC236}">
                <a16:creationId xmlns:a16="http://schemas.microsoft.com/office/drawing/2014/main" id="{1B3D045B-84D1-C4B3-B399-081E688664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7411" y="6475444"/>
            <a:ext cx="1144589" cy="382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3276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BF60D81-52EE-55F9-4F8C-FC9741AFE896}"/>
              </a:ext>
            </a:extLst>
          </p:cNvPr>
          <p:cNvSpPr>
            <a:spLocks noGrp="1"/>
          </p:cNvSpPr>
          <p:nvPr>
            <p:ph type="title"/>
          </p:nvPr>
        </p:nvSpPr>
        <p:spPr>
          <a:xfrm>
            <a:off x="730865" y="403914"/>
            <a:ext cx="10316546" cy="1478570"/>
          </a:xfrm>
        </p:spPr>
        <p:txBody>
          <a:bodyPr/>
          <a:lstStyle/>
          <a:p>
            <a:r>
              <a:rPr lang="en-US" b="1" dirty="0">
                <a:solidFill>
                  <a:srgbClr val="002060"/>
                </a:solidFill>
                <a:latin typeface="Arial" panose="020B0604020202020204" pitchFamily="34" charset="0"/>
                <a:cs typeface="Arial" panose="020B0604020202020204" pitchFamily="34" charset="0"/>
              </a:rPr>
              <a:t>OUTLINE</a:t>
            </a:r>
            <a:endParaRPr lang="en-IN" dirty="0"/>
          </a:p>
        </p:txBody>
      </p:sp>
      <p:sp>
        <p:nvSpPr>
          <p:cNvPr id="8" name="Title 1">
            <a:extLst>
              <a:ext uri="{FF2B5EF4-FFF2-40B4-BE49-F238E27FC236}">
                <a16:creationId xmlns:a16="http://schemas.microsoft.com/office/drawing/2014/main" id="{49FFEB4C-F209-4AE7-AA2B-B3C26CE2C51D}"/>
              </a:ext>
            </a:extLst>
          </p:cNvPr>
          <p:cNvSpPr>
            <a:spLocks noGrp="1"/>
          </p:cNvSpPr>
          <p:nvPr>
            <p:ph idx="1"/>
          </p:nvPr>
        </p:nvSpPr>
        <p:spPr>
          <a:xfrm>
            <a:off x="730865" y="1658143"/>
            <a:ext cx="9905999" cy="354171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b="1" dirty="0">
              <a:solidFill>
                <a:srgbClr val="002060"/>
              </a:solidFill>
              <a:latin typeface="Arial" panose="020B0604020202020204" pitchFamily="34" charset="0"/>
              <a:cs typeface="Arial" panose="020B0604020202020204" pitchFamily="34" charset="0"/>
            </a:endParaRPr>
          </a:p>
          <a:p>
            <a:endParaRPr lang="en-US" b="1" dirty="0">
              <a:solidFill>
                <a:srgbClr val="002060"/>
              </a:solidFill>
              <a:latin typeface="Arial" panose="020B0604020202020204" pitchFamily="34" charset="0"/>
              <a:cs typeface="Arial" panose="020B0604020202020204" pitchFamily="34" charset="0"/>
            </a:endParaRPr>
          </a:p>
        </p:txBody>
      </p:sp>
      <p:sp>
        <p:nvSpPr>
          <p:cNvPr id="9" name="Content Placeholder 2">
            <a:extLst>
              <a:ext uri="{FF2B5EF4-FFF2-40B4-BE49-F238E27FC236}">
                <a16:creationId xmlns:a16="http://schemas.microsoft.com/office/drawing/2014/main" id="{B2678641-EEA3-4EC4-BF39-4075B0C120E8}"/>
              </a:ext>
            </a:extLst>
          </p:cNvPr>
          <p:cNvSpPr>
            <a:spLocks noGrp="1"/>
          </p:cNvSpPr>
          <p:nvPr/>
        </p:nvSpPr>
        <p:spPr>
          <a:xfrm>
            <a:off x="586490" y="1492898"/>
            <a:ext cx="11019020" cy="5075853"/>
          </a:xfrm>
          <a:prstGeom prst="rect">
            <a:avLst/>
          </a:prstGeom>
        </p:spPr>
        <p:txBody>
          <a:bodyPr vert="horz" lIns="91440" tIns="45720" rIns="91440" bIns="45720" rtlCol="0" anchor="t">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Statement</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Calibri"/>
              </a:rPr>
              <a:t>System </a:t>
            </a:r>
            <a:r>
              <a:rPr lang="en-US" sz="2000" b="1" dirty="0">
                <a:latin typeface="Arial"/>
                <a:ea typeface="+mn-lt"/>
                <a:cs typeface="+mn-lt"/>
              </a:rPr>
              <a:t>Development Approach</a:t>
            </a:r>
            <a:r>
              <a:rPr lang="en-US" sz="2000" dirty="0">
                <a:latin typeface="Arial"/>
                <a:ea typeface="+mn-lt"/>
                <a:cs typeface="+mn-lt"/>
              </a:rPr>
              <a:t> </a:t>
            </a:r>
            <a:endParaRPr lang="en-US" dirty="0">
              <a:latin typeface="Arial"/>
              <a:ea typeface="+mn-lt"/>
              <a:cs typeface="+mn-lt"/>
            </a:endParaRPr>
          </a:p>
          <a:p>
            <a:r>
              <a:rPr lang="en-US" sz="2000" b="1" dirty="0">
                <a:latin typeface="Arial"/>
                <a:ea typeface="+mn-lt"/>
                <a:cs typeface="+mn-lt"/>
              </a:rPr>
              <a:t>Algorithm &amp; Deployment  </a:t>
            </a:r>
            <a:endParaRPr lang="en-US" dirty="0">
              <a:latin typeface="Arial"/>
              <a:cs typeface="Calibri"/>
            </a:endParaRPr>
          </a:p>
          <a:p>
            <a:r>
              <a:rPr lang="en-US" sz="2000" b="1" dirty="0">
                <a:latin typeface="Arial"/>
                <a:ea typeface="+mn-lt"/>
                <a:cs typeface="Arial"/>
              </a:rPr>
              <a:t>Result</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endParaRPr lang="en-US" dirty="0">
              <a:latin typeface="Arial"/>
              <a:cs typeface="Arial"/>
            </a:endParaRPr>
          </a:p>
          <a:p>
            <a:endParaRPr lang="en-US" dirty="0">
              <a:latin typeface="Arial"/>
              <a:cs typeface="Arial"/>
            </a:endParaRPr>
          </a:p>
        </p:txBody>
      </p:sp>
      <p:pic>
        <p:nvPicPr>
          <p:cNvPr id="3" name="Picture 2" descr="Image result for edunet foundation logo">
            <a:extLst>
              <a:ext uri="{FF2B5EF4-FFF2-40B4-BE49-F238E27FC236}">
                <a16:creationId xmlns:a16="http://schemas.microsoft.com/office/drawing/2014/main" id="{70A9712B-CA6E-EF6D-6F18-A144B03AE1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7411" y="6475444"/>
            <a:ext cx="1144589" cy="382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189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BA1DCFF0-5237-4F36-F68F-5E289E9D087F}"/>
              </a:ext>
            </a:extLst>
          </p:cNvPr>
          <p:cNvGraphicFramePr>
            <a:graphicFrameLocks noGrp="1"/>
          </p:cNvGraphicFramePr>
          <p:nvPr>
            <p:ph idx="1"/>
            <p:extLst>
              <p:ext uri="{D42A27DB-BD31-4B8C-83A1-F6EECF244321}">
                <p14:modId xmlns:p14="http://schemas.microsoft.com/office/powerpoint/2010/main" val="3396924935"/>
              </p:ext>
            </p:extLst>
          </p:nvPr>
        </p:nvGraphicFramePr>
        <p:xfrm>
          <a:off x="1141413" y="895350"/>
          <a:ext cx="9688512" cy="3667125"/>
        </p:xfrm>
        <a:graphic>
          <a:graphicData uri="http://schemas.openxmlformats.org/drawingml/2006/table">
            <a:tbl>
              <a:tblPr/>
              <a:tblGrid>
                <a:gridCol w="9688512">
                  <a:extLst>
                    <a:ext uri="{9D8B030D-6E8A-4147-A177-3AD203B41FA5}">
                      <a16:colId xmlns:a16="http://schemas.microsoft.com/office/drawing/2014/main" val="2253511211"/>
                    </a:ext>
                  </a:extLst>
                </a:gridCol>
              </a:tblGrid>
              <a:tr h="3667125">
                <a:tc>
                  <a:txBody>
                    <a:bodyPr/>
                    <a:lstStyle/>
                    <a:p>
                      <a:pPr algn="l" fontAlgn="b"/>
                      <a:r>
                        <a:rPr lang="en-US" sz="3200" b="0" i="0" u="none" strike="noStrike" dirty="0">
                          <a:solidFill>
                            <a:schemeClr val="tx2">
                              <a:lumMod val="40000"/>
                              <a:lumOff val="60000"/>
                            </a:schemeClr>
                          </a:solidFill>
                          <a:effectLst/>
                          <a:latin typeface="Calibri" panose="020F0502020204030204" pitchFamily="34" charset="0"/>
                        </a:rPr>
                        <a:t>This challenge asks us to build a classification model to predict the sentiment of COVID-19 </a:t>
                      </a:r>
                      <a:r>
                        <a:rPr lang="en-US" sz="3200" b="0" i="0" u="none" strike="noStrike" dirty="0" err="1">
                          <a:solidFill>
                            <a:schemeClr val="tx2">
                              <a:lumMod val="40000"/>
                              <a:lumOff val="60000"/>
                            </a:schemeClr>
                          </a:solidFill>
                          <a:effectLst/>
                          <a:latin typeface="Calibri" panose="020F0502020204030204" pitchFamily="34" charset="0"/>
                        </a:rPr>
                        <a:t>tweets.The</a:t>
                      </a:r>
                      <a:r>
                        <a:rPr lang="en-US" sz="3200" b="0" i="0" u="none" strike="noStrike" dirty="0">
                          <a:solidFill>
                            <a:schemeClr val="tx2">
                              <a:lumMod val="40000"/>
                              <a:lumOff val="60000"/>
                            </a:schemeClr>
                          </a:solidFill>
                          <a:effectLst/>
                          <a:latin typeface="Calibri" panose="020F0502020204030204" pitchFamily="34" charset="0"/>
                        </a:rPr>
                        <a:t> tweets have been pulled from Twitter and manual tagging has been done then. The names and usernames have been given codes to avoid any privacy concerns. </a:t>
                      </a:r>
                    </a:p>
                  </a:txBody>
                  <a:tcPr marL="7620" marR="7620" marT="7620" anchor="b">
                    <a:lnL>
                      <a:noFill/>
                    </a:lnL>
                    <a:lnR>
                      <a:noFill/>
                    </a:lnR>
                    <a:lnT>
                      <a:noFill/>
                    </a:lnT>
                    <a:lnB>
                      <a:noFill/>
                    </a:lnB>
                    <a:noFill/>
                  </a:tcPr>
                </a:tc>
                <a:extLst>
                  <a:ext uri="{0D108BD9-81ED-4DB2-BD59-A6C34878D82A}">
                    <a16:rowId xmlns:a16="http://schemas.microsoft.com/office/drawing/2014/main" val="1101470997"/>
                  </a:ext>
                </a:extLst>
              </a:tr>
            </a:tbl>
          </a:graphicData>
        </a:graphic>
      </p:graphicFrame>
      <p:sp>
        <p:nvSpPr>
          <p:cNvPr id="4" name="Content Placeholder 2">
            <a:extLst>
              <a:ext uri="{FF2B5EF4-FFF2-40B4-BE49-F238E27FC236}">
                <a16:creationId xmlns:a16="http://schemas.microsoft.com/office/drawing/2014/main" id="{B2678641-EEA3-4EC4-BF39-4075B0C120E8}"/>
              </a:ext>
            </a:extLst>
          </p:cNvPr>
          <p:cNvSpPr>
            <a:spLocks noGrp="1"/>
          </p:cNvSpPr>
          <p:nvPr>
            <p:ph type="title"/>
          </p:nvPr>
        </p:nvSpPr>
        <p:spPr>
          <a:prstGeom prst="rect">
            <a:avLst/>
          </a:prstGeom>
        </p:spPr>
        <p:txBody>
          <a:bodyPr vert="horz" lIns="91440" tIns="45720" rIns="91440" bIns="45720" rtlCol="0" anchor="t">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000" b="1" dirty="0">
                <a:latin typeface="Arial"/>
                <a:ea typeface="+mn-lt"/>
                <a:cs typeface="Arial"/>
              </a:rPr>
              <a:t>  </a:t>
            </a:r>
            <a:br>
              <a:rPr lang="en-US" dirty="0">
                <a:latin typeface="Arial"/>
                <a:cs typeface="Arial"/>
              </a:rPr>
            </a:br>
            <a:r>
              <a:rPr lang="en-US" sz="4000" b="1" dirty="0">
                <a:solidFill>
                  <a:schemeClr val="bg2">
                    <a:lumMod val="75000"/>
                  </a:schemeClr>
                </a:solidFill>
                <a:latin typeface="Arial"/>
                <a:ea typeface="+mn-lt"/>
                <a:cs typeface="Arial"/>
              </a:rPr>
              <a:t>Problem Statement</a:t>
            </a:r>
            <a:endParaRPr lang="en-US" sz="4000" dirty="0">
              <a:solidFill>
                <a:schemeClr val="bg2">
                  <a:lumMod val="75000"/>
                </a:schemeClr>
              </a:solidFill>
              <a:latin typeface="Arial"/>
              <a:cs typeface="Arial"/>
            </a:endParaRPr>
          </a:p>
        </p:txBody>
      </p:sp>
      <p:pic>
        <p:nvPicPr>
          <p:cNvPr id="3" name="Picture 2" descr="Image result for edunet foundation logo">
            <a:extLst>
              <a:ext uri="{FF2B5EF4-FFF2-40B4-BE49-F238E27FC236}">
                <a16:creationId xmlns:a16="http://schemas.microsoft.com/office/drawing/2014/main" id="{C771F743-B3A1-0B67-6E93-115D3F82B1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7411" y="6475444"/>
            <a:ext cx="1144589" cy="382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9738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EB80B-F143-3D99-C1FF-E0D2BDA2A9A7}"/>
              </a:ext>
            </a:extLst>
          </p:cNvPr>
          <p:cNvSpPr>
            <a:spLocks noGrp="1"/>
          </p:cNvSpPr>
          <p:nvPr>
            <p:ph type="title"/>
          </p:nvPr>
        </p:nvSpPr>
        <p:spPr>
          <a:xfrm>
            <a:off x="1141413" y="-380999"/>
            <a:ext cx="11183937" cy="2478088"/>
          </a:xfrm>
        </p:spPr>
        <p:txBody>
          <a:bodyPr>
            <a:normAutofit/>
          </a:bodyPr>
          <a:lstStyle/>
          <a:p>
            <a:r>
              <a:rPr lang="en-US" sz="4000" b="1" dirty="0">
                <a:solidFill>
                  <a:schemeClr val="bg2">
                    <a:lumMod val="75000"/>
                  </a:schemeClr>
                </a:solidFill>
                <a:latin typeface="Arial"/>
                <a:ea typeface="+mn-lt"/>
                <a:cs typeface="Arial"/>
              </a:rPr>
              <a:t> Proposed SOLUTION</a:t>
            </a:r>
            <a:endParaRPr lang="en-IN" sz="4000" dirty="0"/>
          </a:p>
        </p:txBody>
      </p:sp>
      <p:sp>
        <p:nvSpPr>
          <p:cNvPr id="3" name="Content Placeholder 2">
            <a:extLst>
              <a:ext uri="{FF2B5EF4-FFF2-40B4-BE49-F238E27FC236}">
                <a16:creationId xmlns:a16="http://schemas.microsoft.com/office/drawing/2014/main" id="{52A0AC53-27DA-EA1A-5DF2-F6EF207698A4}"/>
              </a:ext>
            </a:extLst>
          </p:cNvPr>
          <p:cNvSpPr>
            <a:spLocks noGrp="1"/>
          </p:cNvSpPr>
          <p:nvPr>
            <p:ph idx="1"/>
          </p:nvPr>
        </p:nvSpPr>
        <p:spPr>
          <a:xfrm>
            <a:off x="1141412" y="1285875"/>
            <a:ext cx="9905999" cy="4505326"/>
          </a:xfrm>
        </p:spPr>
        <p:txBody>
          <a:bodyPr>
            <a:noAutofit/>
          </a:bodyPr>
          <a:lstStyle/>
          <a:p>
            <a:pPr algn="l">
              <a:buFont typeface="+mj-lt"/>
              <a:buAutoNum type="arabicPeriod"/>
            </a:pPr>
            <a:r>
              <a:rPr lang="en-US" sz="1200" b="1" i="0" dirty="0">
                <a:solidFill>
                  <a:srgbClr val="111111"/>
                </a:solidFill>
                <a:effectLst/>
                <a:latin typeface="-apple-system"/>
              </a:rPr>
              <a:t>Data Preprocessing</a:t>
            </a:r>
            <a:r>
              <a:rPr lang="en-US" sz="1200" b="0" i="0" dirty="0">
                <a:solidFill>
                  <a:srgbClr val="111111"/>
                </a:solidFill>
                <a:effectLst/>
                <a:latin typeface="-apple-system"/>
              </a:rPr>
              <a:t>:</a:t>
            </a:r>
          </a:p>
          <a:p>
            <a:pPr marL="742950" lvl="1" indent="-285750" algn="l">
              <a:buFont typeface="+mj-lt"/>
              <a:buAutoNum type="arabicPeriod"/>
            </a:pPr>
            <a:r>
              <a:rPr lang="en-US" sz="1200" b="0" i="0" dirty="0">
                <a:solidFill>
                  <a:srgbClr val="111111"/>
                </a:solidFill>
                <a:effectLst/>
                <a:latin typeface="-apple-system"/>
              </a:rPr>
              <a:t>Clean the text data by removing noise (punctuation, special characters, numbers).</a:t>
            </a:r>
          </a:p>
          <a:p>
            <a:pPr marL="742950" lvl="1" indent="-285750" algn="l">
              <a:buFont typeface="+mj-lt"/>
              <a:buAutoNum type="arabicPeriod"/>
            </a:pPr>
            <a:r>
              <a:rPr lang="en-US" sz="1200" b="0" i="0" dirty="0">
                <a:solidFill>
                  <a:srgbClr val="111111"/>
                </a:solidFill>
                <a:effectLst/>
                <a:latin typeface="-apple-system"/>
              </a:rPr>
              <a:t>Eliminate Twitter handles (@user) and links.</a:t>
            </a:r>
          </a:p>
          <a:p>
            <a:pPr marL="742950" lvl="1" indent="-285750" algn="l">
              <a:buFont typeface="+mj-lt"/>
              <a:buAutoNum type="arabicPeriod"/>
            </a:pPr>
            <a:r>
              <a:rPr lang="en-US" sz="1200" b="0" i="0" dirty="0">
                <a:solidFill>
                  <a:srgbClr val="111111"/>
                </a:solidFill>
                <a:effectLst/>
                <a:latin typeface="-apple-system"/>
              </a:rPr>
              <a:t>Remove common hashtags like #coronavirus and #covid-19, which appear across all sentiments.</a:t>
            </a:r>
          </a:p>
          <a:p>
            <a:pPr marL="742950" lvl="1" indent="-285750" algn="l">
              <a:buFont typeface="+mj-lt"/>
              <a:buAutoNum type="arabicPeriod"/>
            </a:pPr>
            <a:r>
              <a:rPr lang="en-US" sz="1200" b="0" i="0" dirty="0">
                <a:solidFill>
                  <a:srgbClr val="111111"/>
                </a:solidFill>
                <a:effectLst/>
                <a:latin typeface="-apple-system"/>
              </a:rPr>
              <a:t>Stop words (e.g., “is,” “an,” “the”) can be removed.</a:t>
            </a:r>
          </a:p>
          <a:p>
            <a:pPr marL="742950" lvl="1" indent="-285750" algn="l">
              <a:buFont typeface="+mj-lt"/>
              <a:buAutoNum type="arabicPeriod"/>
            </a:pPr>
            <a:r>
              <a:rPr lang="en-US" sz="1200" b="0" i="0" dirty="0">
                <a:solidFill>
                  <a:srgbClr val="111111"/>
                </a:solidFill>
                <a:effectLst/>
                <a:latin typeface="-apple-system"/>
              </a:rPr>
              <a:t>Apply stemming to reduce words to their root form.</a:t>
            </a:r>
          </a:p>
          <a:p>
            <a:pPr algn="l">
              <a:buFont typeface="+mj-lt"/>
              <a:buAutoNum type="arabicPeriod"/>
            </a:pPr>
            <a:r>
              <a:rPr lang="en-US" sz="1200" b="1" i="0" dirty="0">
                <a:solidFill>
                  <a:srgbClr val="111111"/>
                </a:solidFill>
                <a:effectLst/>
                <a:latin typeface="-apple-system"/>
              </a:rPr>
              <a:t>Feature Extraction</a:t>
            </a:r>
            <a:r>
              <a:rPr lang="en-US" sz="1200" b="0" i="0" dirty="0">
                <a:solidFill>
                  <a:srgbClr val="111111"/>
                </a:solidFill>
                <a:effectLst/>
                <a:latin typeface="-apple-system"/>
              </a:rPr>
              <a:t>:</a:t>
            </a:r>
          </a:p>
          <a:p>
            <a:pPr marL="742950" lvl="1" indent="-285750" algn="l">
              <a:buFont typeface="+mj-lt"/>
              <a:buAutoNum type="arabicPeriod"/>
            </a:pPr>
            <a:r>
              <a:rPr lang="en-US" sz="1200" b="0" i="0" dirty="0">
                <a:solidFill>
                  <a:srgbClr val="111111"/>
                </a:solidFill>
                <a:effectLst/>
                <a:latin typeface="-apple-system"/>
              </a:rPr>
              <a:t>Extract relevant features from the preprocessed text data.</a:t>
            </a:r>
          </a:p>
          <a:p>
            <a:pPr marL="742950" lvl="1" indent="-285750" algn="l">
              <a:buFont typeface="+mj-lt"/>
              <a:buAutoNum type="arabicPeriod"/>
            </a:pPr>
            <a:r>
              <a:rPr lang="en-US" sz="1200" b="0" i="0" dirty="0">
                <a:solidFill>
                  <a:srgbClr val="111111"/>
                </a:solidFill>
                <a:effectLst/>
                <a:latin typeface="-apple-system"/>
              </a:rPr>
              <a:t>Consider techniques like TF-IDF (Term Frequency-Inverse Document Frequency) or word embeddings (e.g., Word2Vec, </a:t>
            </a:r>
            <a:r>
              <a:rPr lang="en-US" sz="1200" b="0" i="0" dirty="0" err="1">
                <a:solidFill>
                  <a:srgbClr val="111111"/>
                </a:solidFill>
                <a:effectLst/>
                <a:latin typeface="-apple-system"/>
              </a:rPr>
              <a:t>GloVe</a:t>
            </a:r>
            <a:r>
              <a:rPr lang="en-US" sz="1200" b="0" i="0" dirty="0">
                <a:solidFill>
                  <a:srgbClr val="111111"/>
                </a:solidFill>
                <a:effectLst/>
                <a:latin typeface="-apple-system"/>
              </a:rPr>
              <a:t>).</a:t>
            </a:r>
          </a:p>
          <a:p>
            <a:pPr marL="742950" lvl="1" indent="-285750" algn="l">
              <a:buFont typeface="+mj-lt"/>
              <a:buAutoNum type="arabicPeriod"/>
            </a:pPr>
            <a:r>
              <a:rPr lang="en-US" sz="1200" b="0" i="0" dirty="0">
                <a:solidFill>
                  <a:srgbClr val="111111"/>
                </a:solidFill>
                <a:effectLst/>
                <a:latin typeface="-apple-system"/>
              </a:rPr>
              <a:t>These features will serve as input to the classification model.</a:t>
            </a:r>
          </a:p>
          <a:p>
            <a:pPr algn="l">
              <a:buFont typeface="+mj-lt"/>
              <a:buAutoNum type="arabicPeriod"/>
            </a:pPr>
            <a:r>
              <a:rPr lang="en-US" sz="1200" b="1" i="0" dirty="0">
                <a:solidFill>
                  <a:srgbClr val="111111"/>
                </a:solidFill>
                <a:effectLst/>
                <a:latin typeface="-apple-system"/>
              </a:rPr>
              <a:t>Model Selection and Training</a:t>
            </a:r>
            <a:r>
              <a:rPr lang="en-US" sz="1200" b="0" i="0" dirty="0">
                <a:solidFill>
                  <a:srgbClr val="111111"/>
                </a:solidFill>
                <a:effectLst/>
                <a:latin typeface="-apple-system"/>
              </a:rPr>
              <a:t>:</a:t>
            </a:r>
          </a:p>
          <a:p>
            <a:pPr marL="742950" lvl="1" indent="-285750" algn="l">
              <a:buFont typeface="+mj-lt"/>
              <a:buAutoNum type="arabicPeriod"/>
            </a:pPr>
            <a:r>
              <a:rPr lang="en-US" sz="1200" b="0" i="0" dirty="0">
                <a:solidFill>
                  <a:srgbClr val="111111"/>
                </a:solidFill>
                <a:effectLst/>
                <a:latin typeface="-apple-system"/>
              </a:rPr>
              <a:t>Experiment with various machine learning (ML) models.</a:t>
            </a:r>
          </a:p>
          <a:p>
            <a:pPr marL="742950" lvl="1" indent="-285750" algn="l">
              <a:buFont typeface="+mj-lt"/>
              <a:buAutoNum type="arabicPeriod"/>
            </a:pPr>
            <a:r>
              <a:rPr lang="en-US" sz="1200" b="0" i="0" dirty="0">
                <a:solidFill>
                  <a:srgbClr val="111111"/>
                </a:solidFill>
                <a:effectLst/>
                <a:latin typeface="-apple-system"/>
              </a:rPr>
              <a:t>Evaluate performance using metrics like accuracy, precision, recall, and F1-score.</a:t>
            </a:r>
          </a:p>
          <a:p>
            <a:pPr marL="742950" lvl="1" indent="-285750" algn="l">
              <a:buFont typeface="+mj-lt"/>
              <a:buAutoNum type="arabicPeriod"/>
            </a:pPr>
            <a:r>
              <a:rPr lang="en-US" sz="1200" b="0" i="0" dirty="0">
                <a:solidFill>
                  <a:srgbClr val="111111"/>
                </a:solidFill>
                <a:effectLst/>
                <a:latin typeface="-apple-system"/>
              </a:rPr>
              <a:t>ML classifiers: Logistic Regression, Random Forest, Support Vector Machines.</a:t>
            </a:r>
          </a:p>
          <a:p>
            <a:pPr marL="742950" lvl="1" indent="-285750">
              <a:buFont typeface="+mj-lt"/>
              <a:buAutoNum type="arabicPeriod"/>
            </a:pPr>
            <a:r>
              <a:rPr lang="en-IN" sz="1200" dirty="0">
                <a:solidFill>
                  <a:schemeClr val="bg1">
                    <a:lumMod val="95000"/>
                    <a:lumOff val="5000"/>
                  </a:schemeClr>
                </a:solidFill>
              </a:rPr>
              <a:t>Importing Libraries &amp; Data Inspection</a:t>
            </a:r>
            <a:endParaRPr lang="en-US" sz="1200" b="0" i="0" dirty="0">
              <a:solidFill>
                <a:schemeClr val="bg1">
                  <a:lumMod val="95000"/>
                  <a:lumOff val="5000"/>
                </a:schemeClr>
              </a:solidFill>
              <a:effectLst/>
              <a:latin typeface="-apple-system"/>
            </a:endParaRPr>
          </a:p>
          <a:p>
            <a:pPr algn="l">
              <a:buFont typeface="+mj-lt"/>
              <a:buAutoNum type="arabicPeriod"/>
            </a:pPr>
            <a:r>
              <a:rPr lang="en-US" sz="1200" b="1" i="0" dirty="0">
                <a:solidFill>
                  <a:schemeClr val="bg1">
                    <a:lumMod val="95000"/>
                    <a:lumOff val="5000"/>
                  </a:schemeClr>
                </a:solidFill>
                <a:effectLst/>
                <a:latin typeface="-apple-system"/>
              </a:rPr>
              <a:t>Sentiment Classification</a:t>
            </a:r>
            <a:r>
              <a:rPr lang="en-US" sz="1200" b="0" i="0" dirty="0">
                <a:solidFill>
                  <a:schemeClr val="bg1">
                    <a:lumMod val="95000"/>
                    <a:lumOff val="5000"/>
                  </a:schemeClr>
                </a:solidFill>
                <a:effectLst/>
                <a:latin typeface="-apple-system"/>
              </a:rPr>
              <a:t>:</a:t>
            </a:r>
          </a:p>
          <a:p>
            <a:pPr marL="742950" lvl="1" indent="-285750" algn="l">
              <a:buFont typeface="+mj-lt"/>
              <a:buAutoNum type="arabicPeriod"/>
            </a:pPr>
            <a:r>
              <a:rPr lang="en-US" sz="1200" b="0" i="0" dirty="0">
                <a:solidFill>
                  <a:srgbClr val="111111"/>
                </a:solidFill>
                <a:effectLst/>
                <a:latin typeface="-apple-system"/>
              </a:rPr>
              <a:t>Categorize tweets into positive, negative, or neutral sentiment classes.</a:t>
            </a:r>
          </a:p>
          <a:p>
            <a:pPr marL="742950" lvl="1" indent="-285750" algn="l">
              <a:buFont typeface="+mj-lt"/>
              <a:buAutoNum type="arabicPeriod"/>
            </a:pPr>
            <a:r>
              <a:rPr lang="en-US" sz="1200" b="0" i="0" dirty="0">
                <a:solidFill>
                  <a:srgbClr val="111111"/>
                </a:solidFill>
                <a:effectLst/>
                <a:latin typeface="-apple-system"/>
              </a:rPr>
              <a:t>Early detection of COVID-19 sentiments allows better understanding and handling of the pandemic.</a:t>
            </a:r>
          </a:p>
          <a:p>
            <a:endParaRPr lang="en-IN" sz="1200" dirty="0"/>
          </a:p>
        </p:txBody>
      </p:sp>
      <p:pic>
        <p:nvPicPr>
          <p:cNvPr id="5" name="Picture 2" descr="Image result for edunet foundation logo">
            <a:extLst>
              <a:ext uri="{FF2B5EF4-FFF2-40B4-BE49-F238E27FC236}">
                <a16:creationId xmlns:a16="http://schemas.microsoft.com/office/drawing/2014/main" id="{3327FA2B-D54A-6748-4EF8-5C529C00DC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7411" y="6475444"/>
            <a:ext cx="1144589" cy="382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0949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1D0F5-65DF-4CD7-C562-18D243B35717}"/>
              </a:ext>
            </a:extLst>
          </p:cNvPr>
          <p:cNvSpPr>
            <a:spLocks noGrp="1"/>
          </p:cNvSpPr>
          <p:nvPr>
            <p:ph type="title"/>
          </p:nvPr>
        </p:nvSpPr>
        <p:spPr/>
        <p:txBody>
          <a:bodyPr>
            <a:normAutofit/>
          </a:bodyPr>
          <a:lstStyle/>
          <a:p>
            <a:r>
              <a:rPr lang="en-US" sz="4000" b="1" dirty="0">
                <a:solidFill>
                  <a:schemeClr val="bg1">
                    <a:lumMod val="95000"/>
                    <a:lumOff val="5000"/>
                  </a:schemeClr>
                </a:solidFill>
                <a:latin typeface="Arial"/>
                <a:ea typeface="+mn-lt"/>
                <a:cs typeface="Calibri"/>
              </a:rPr>
              <a:t>System </a:t>
            </a:r>
            <a:r>
              <a:rPr lang="en-US" sz="4000" b="1" dirty="0">
                <a:solidFill>
                  <a:schemeClr val="bg1">
                    <a:lumMod val="95000"/>
                    <a:lumOff val="5000"/>
                  </a:schemeClr>
                </a:solidFill>
                <a:latin typeface="Arial"/>
                <a:ea typeface="+mn-lt"/>
                <a:cs typeface="+mn-lt"/>
              </a:rPr>
              <a:t>Development Approach</a:t>
            </a:r>
            <a:r>
              <a:rPr lang="en-US" sz="4000" dirty="0">
                <a:solidFill>
                  <a:schemeClr val="bg1">
                    <a:lumMod val="95000"/>
                    <a:lumOff val="5000"/>
                  </a:schemeClr>
                </a:solidFill>
                <a:latin typeface="Arial"/>
                <a:ea typeface="+mn-lt"/>
                <a:cs typeface="+mn-lt"/>
              </a:rPr>
              <a:t> </a:t>
            </a:r>
            <a:br>
              <a:rPr lang="en-US" sz="4000" dirty="0">
                <a:solidFill>
                  <a:schemeClr val="bg1">
                    <a:lumMod val="95000"/>
                    <a:lumOff val="5000"/>
                  </a:schemeClr>
                </a:solidFill>
                <a:latin typeface="Arial"/>
                <a:ea typeface="+mn-lt"/>
                <a:cs typeface="+mn-lt"/>
              </a:rPr>
            </a:br>
            <a:endParaRPr lang="en-IN" sz="4000" dirty="0">
              <a:solidFill>
                <a:schemeClr val="bg1">
                  <a:lumMod val="95000"/>
                  <a:lumOff val="5000"/>
                </a:schemeClr>
              </a:solidFill>
            </a:endParaRPr>
          </a:p>
        </p:txBody>
      </p:sp>
      <p:sp>
        <p:nvSpPr>
          <p:cNvPr id="3" name="Content Placeholder 2">
            <a:extLst>
              <a:ext uri="{FF2B5EF4-FFF2-40B4-BE49-F238E27FC236}">
                <a16:creationId xmlns:a16="http://schemas.microsoft.com/office/drawing/2014/main" id="{7ACB574C-FB40-385E-D65A-57335091D99D}"/>
              </a:ext>
            </a:extLst>
          </p:cNvPr>
          <p:cNvSpPr>
            <a:spLocks noGrp="1"/>
          </p:cNvSpPr>
          <p:nvPr>
            <p:ph idx="1"/>
          </p:nvPr>
        </p:nvSpPr>
        <p:spPr>
          <a:xfrm>
            <a:off x="1141412" y="1791478"/>
            <a:ext cx="9905999" cy="3999723"/>
          </a:xfrm>
        </p:spPr>
        <p:txBody>
          <a:bodyPr>
            <a:normAutofit/>
          </a:bodyPr>
          <a:lstStyle/>
          <a:p>
            <a:pPr marL="0" indent="0">
              <a:buNone/>
            </a:pPr>
            <a:r>
              <a:rPr lang="en-IN" dirty="0">
                <a:solidFill>
                  <a:schemeClr val="accent4">
                    <a:lumMod val="75000"/>
                  </a:schemeClr>
                </a:solidFill>
              </a:rPr>
              <a:t>Importing Libraries &amp; Data Inspection </a:t>
            </a:r>
          </a:p>
          <a:p>
            <a:r>
              <a:rPr lang="en-IN" dirty="0"/>
              <a:t> Pandas – Manipulation of tabular data in </a:t>
            </a:r>
            <a:r>
              <a:rPr lang="en-IN" dirty="0" err="1"/>
              <a:t>Dataframes</a:t>
            </a:r>
            <a:r>
              <a:rPr lang="en-IN" dirty="0"/>
              <a:t> </a:t>
            </a:r>
          </a:p>
          <a:p>
            <a:r>
              <a:rPr lang="en-IN" dirty="0"/>
              <a:t> </a:t>
            </a:r>
            <a:r>
              <a:rPr lang="en-IN" dirty="0" err="1"/>
              <a:t>Numpy</a:t>
            </a:r>
            <a:r>
              <a:rPr lang="en-IN" dirty="0"/>
              <a:t> – Mathematical operations on arrays </a:t>
            </a:r>
          </a:p>
          <a:p>
            <a:r>
              <a:rPr lang="en-IN" dirty="0"/>
              <a:t> Matplotlib – Visualization </a:t>
            </a:r>
          </a:p>
          <a:p>
            <a:r>
              <a:rPr lang="en-IN" dirty="0"/>
              <a:t> Seaborn – Visualization • </a:t>
            </a:r>
            <a:r>
              <a:rPr lang="en-IN" dirty="0" err="1"/>
              <a:t>Sklearn</a:t>
            </a:r>
            <a:r>
              <a:rPr lang="en-IN" dirty="0"/>
              <a:t> – Data </a:t>
            </a:r>
            <a:r>
              <a:rPr lang="en-IN" dirty="0" err="1"/>
              <a:t>Modeling</a:t>
            </a:r>
            <a:r>
              <a:rPr lang="en-IN" dirty="0"/>
              <a:t> </a:t>
            </a:r>
          </a:p>
          <a:p>
            <a:r>
              <a:rPr lang="en-IN" dirty="0" err="1"/>
              <a:t>Nltk</a:t>
            </a:r>
            <a:r>
              <a:rPr lang="en-IN" dirty="0"/>
              <a:t> – Pre Processing / Feature Engineering </a:t>
            </a:r>
          </a:p>
          <a:p>
            <a:r>
              <a:rPr lang="en-IN" dirty="0"/>
              <a:t> </a:t>
            </a:r>
            <a:r>
              <a:rPr lang="en-IN" dirty="0" err="1"/>
              <a:t>WordCloud</a:t>
            </a:r>
            <a:r>
              <a:rPr lang="en-IN" dirty="0"/>
              <a:t> – Visualization</a:t>
            </a:r>
          </a:p>
        </p:txBody>
      </p:sp>
      <p:pic>
        <p:nvPicPr>
          <p:cNvPr id="5" name="Picture 2" descr="Image result for edunet foundation logo">
            <a:extLst>
              <a:ext uri="{FF2B5EF4-FFF2-40B4-BE49-F238E27FC236}">
                <a16:creationId xmlns:a16="http://schemas.microsoft.com/office/drawing/2014/main" id="{A991EF8A-80CF-474B-DBA1-602C75932A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7411" y="6475444"/>
            <a:ext cx="1144589" cy="382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0951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97979C6-0F2A-0C47-ED4A-E4430F7E409C}"/>
              </a:ext>
            </a:extLst>
          </p:cNvPr>
          <p:cNvSpPr>
            <a:spLocks noGrp="1"/>
          </p:cNvSpPr>
          <p:nvPr>
            <p:ph type="title"/>
          </p:nvPr>
        </p:nvSpPr>
        <p:spPr>
          <a:xfrm>
            <a:off x="314325" y="104173"/>
            <a:ext cx="10434639" cy="833376"/>
          </a:xfrm>
        </p:spPr>
        <p:txBody>
          <a:bodyPr>
            <a:normAutofit/>
          </a:bodyPr>
          <a:lstStyle/>
          <a:p>
            <a:r>
              <a:rPr lang="en-IN" sz="4000" dirty="0">
                <a:solidFill>
                  <a:schemeClr val="bg1">
                    <a:lumMod val="85000"/>
                    <a:lumOff val="15000"/>
                  </a:schemeClr>
                </a:solidFill>
              </a:rPr>
              <a:t>Exploratory </a:t>
            </a:r>
            <a:r>
              <a:rPr lang="en-IN" sz="4000" dirty="0" err="1">
                <a:solidFill>
                  <a:schemeClr val="bg1">
                    <a:lumMod val="85000"/>
                    <a:lumOff val="15000"/>
                  </a:schemeClr>
                </a:solidFill>
              </a:rPr>
              <a:t>DataAnalysis</a:t>
            </a:r>
            <a:endParaRPr lang="en-IN" sz="4000" dirty="0">
              <a:solidFill>
                <a:schemeClr val="bg1">
                  <a:lumMod val="85000"/>
                  <a:lumOff val="15000"/>
                </a:schemeClr>
              </a:solidFill>
            </a:endParaRPr>
          </a:p>
        </p:txBody>
      </p:sp>
      <p:sp>
        <p:nvSpPr>
          <p:cNvPr id="6" name="Text Placeholder 5">
            <a:extLst>
              <a:ext uri="{FF2B5EF4-FFF2-40B4-BE49-F238E27FC236}">
                <a16:creationId xmlns:a16="http://schemas.microsoft.com/office/drawing/2014/main" id="{EE781D24-CCBE-990C-317E-A6F034A6762E}"/>
              </a:ext>
            </a:extLst>
          </p:cNvPr>
          <p:cNvSpPr>
            <a:spLocks noGrp="1"/>
          </p:cNvSpPr>
          <p:nvPr>
            <p:ph type="body" sz="half" idx="13"/>
          </p:nvPr>
        </p:nvSpPr>
        <p:spPr/>
        <p:txBody>
          <a:bodyPr/>
          <a:lstStyle/>
          <a:p>
            <a:endParaRPr lang="en-IN" dirty="0"/>
          </a:p>
        </p:txBody>
      </p:sp>
      <p:pic>
        <p:nvPicPr>
          <p:cNvPr id="8" name="Picture 7">
            <a:extLst>
              <a:ext uri="{FF2B5EF4-FFF2-40B4-BE49-F238E27FC236}">
                <a16:creationId xmlns:a16="http://schemas.microsoft.com/office/drawing/2014/main" id="{BE8654A0-A465-FD51-5AE3-FC34F6639FA2}"/>
              </a:ext>
            </a:extLst>
          </p:cNvPr>
          <p:cNvPicPr>
            <a:picLocks noChangeAspect="1"/>
          </p:cNvPicPr>
          <p:nvPr/>
        </p:nvPicPr>
        <p:blipFill>
          <a:blip r:embed="rId2"/>
          <a:stretch>
            <a:fillRect/>
          </a:stretch>
        </p:blipFill>
        <p:spPr>
          <a:xfrm>
            <a:off x="694481" y="1215342"/>
            <a:ext cx="10521387" cy="5324354"/>
          </a:xfrm>
          <a:prstGeom prst="rect">
            <a:avLst/>
          </a:prstGeom>
        </p:spPr>
      </p:pic>
      <p:pic>
        <p:nvPicPr>
          <p:cNvPr id="2" name="Picture 2" descr="Image result for edunet foundation logo">
            <a:extLst>
              <a:ext uri="{FF2B5EF4-FFF2-40B4-BE49-F238E27FC236}">
                <a16:creationId xmlns:a16="http://schemas.microsoft.com/office/drawing/2014/main" id="{0F897354-B884-F0F2-99B0-A518C2B3EC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26245" y="6624735"/>
            <a:ext cx="1265755" cy="215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7516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B1CD6A8-97B1-1D6D-D5DF-863DF2FE701B}"/>
              </a:ext>
            </a:extLst>
          </p:cNvPr>
          <p:cNvSpPr>
            <a:spLocks noGrp="1"/>
          </p:cNvSpPr>
          <p:nvPr>
            <p:ph type="title"/>
          </p:nvPr>
        </p:nvSpPr>
        <p:spPr>
          <a:xfrm>
            <a:off x="428263" y="185196"/>
            <a:ext cx="10619148" cy="1597306"/>
          </a:xfrm>
        </p:spPr>
        <p:txBody>
          <a:bodyPr>
            <a:normAutofit fontScale="90000"/>
          </a:bodyPr>
          <a:lstStyle/>
          <a:p>
            <a:r>
              <a:rPr lang="en-IN" sz="4000" dirty="0">
                <a:solidFill>
                  <a:schemeClr val="bg1">
                    <a:lumMod val="85000"/>
                    <a:lumOff val="15000"/>
                  </a:schemeClr>
                </a:solidFill>
              </a:rPr>
              <a:t>EDA Continued… </a:t>
            </a:r>
            <a:br>
              <a:rPr lang="en-IN" sz="4000" dirty="0">
                <a:solidFill>
                  <a:schemeClr val="bg1">
                    <a:lumMod val="85000"/>
                    <a:lumOff val="15000"/>
                  </a:schemeClr>
                </a:solidFill>
              </a:rPr>
            </a:br>
            <a:br>
              <a:rPr lang="en-IN" sz="4000" dirty="0">
                <a:solidFill>
                  <a:schemeClr val="bg1">
                    <a:lumMod val="85000"/>
                    <a:lumOff val="15000"/>
                  </a:schemeClr>
                </a:solidFill>
              </a:rPr>
            </a:br>
            <a:r>
              <a:rPr lang="en-IN" sz="3200" dirty="0">
                <a:solidFill>
                  <a:schemeClr val="accent3"/>
                </a:solidFill>
              </a:rPr>
              <a:t>New Sentiments</a:t>
            </a:r>
          </a:p>
        </p:txBody>
      </p:sp>
      <p:sp>
        <p:nvSpPr>
          <p:cNvPr id="9" name="Content Placeholder 8">
            <a:extLst>
              <a:ext uri="{FF2B5EF4-FFF2-40B4-BE49-F238E27FC236}">
                <a16:creationId xmlns:a16="http://schemas.microsoft.com/office/drawing/2014/main" id="{A591514C-9EE4-F5B1-C2B3-37349A4FF7D6}"/>
              </a:ext>
            </a:extLst>
          </p:cNvPr>
          <p:cNvSpPr>
            <a:spLocks noGrp="1"/>
          </p:cNvSpPr>
          <p:nvPr>
            <p:ph sz="half" idx="1"/>
          </p:nvPr>
        </p:nvSpPr>
        <p:spPr>
          <a:xfrm>
            <a:off x="246928" y="1782502"/>
            <a:ext cx="12126410" cy="4008698"/>
          </a:xfrm>
        </p:spPr>
        <p:txBody>
          <a:bodyPr>
            <a:noAutofit/>
          </a:bodyPr>
          <a:lstStyle/>
          <a:p>
            <a:r>
              <a:rPr lang="en-US" dirty="0"/>
              <a:t>Sentiment, Extremely Negative Sentiment and Neutral Sentiment. So, we have replaced Extremely Positive Sentiment by Positive Sentiment and Extremely Negative Sentiment by Negative Sentiment. Now we have three types of sentiments – Positive Sentiment, Negative Sentiment and Neutral Sentiment.</a:t>
            </a:r>
          </a:p>
          <a:p>
            <a:r>
              <a:rPr lang="en-US" dirty="0"/>
              <a:t> The Pi Chart shows the proportion of each sentiment. </a:t>
            </a:r>
          </a:p>
          <a:p>
            <a:r>
              <a:rPr lang="en-US" dirty="0"/>
              <a:t>There are 43.85% Positive Sentiments,37.41% </a:t>
            </a:r>
          </a:p>
          <a:p>
            <a:pPr marL="0" indent="0">
              <a:buNone/>
            </a:pPr>
            <a:r>
              <a:rPr lang="en-US" dirty="0"/>
              <a:t>   Negative Sentiments and 18.74% Neutral Sentiments. </a:t>
            </a:r>
          </a:p>
          <a:p>
            <a:r>
              <a:rPr lang="en-US" dirty="0"/>
              <a:t> Positive Sentiments are having higher proportion</a:t>
            </a:r>
          </a:p>
          <a:p>
            <a:pPr marL="0" indent="0">
              <a:buNone/>
            </a:pPr>
            <a:r>
              <a:rPr lang="en-US" dirty="0"/>
              <a:t>   among all.</a:t>
            </a:r>
            <a:endParaRPr lang="en-IN" dirty="0"/>
          </a:p>
        </p:txBody>
      </p:sp>
      <p:pic>
        <p:nvPicPr>
          <p:cNvPr id="12" name="Content Placeholder 11">
            <a:extLst>
              <a:ext uri="{FF2B5EF4-FFF2-40B4-BE49-F238E27FC236}">
                <a16:creationId xmlns:a16="http://schemas.microsoft.com/office/drawing/2014/main" id="{1B876116-E5B5-0413-E5E7-556643D42CF3}"/>
              </a:ext>
            </a:extLst>
          </p:cNvPr>
          <p:cNvPicPr>
            <a:picLocks noGrp="1" noChangeAspect="1"/>
          </p:cNvPicPr>
          <p:nvPr>
            <p:ph sz="half" idx="2"/>
          </p:nvPr>
        </p:nvPicPr>
        <p:blipFill>
          <a:blip r:embed="rId2"/>
          <a:stretch>
            <a:fillRect/>
          </a:stretch>
        </p:blipFill>
        <p:spPr>
          <a:xfrm>
            <a:off x="7465671" y="3298784"/>
            <a:ext cx="3961810" cy="3167330"/>
          </a:xfrm>
        </p:spPr>
      </p:pic>
      <p:pic>
        <p:nvPicPr>
          <p:cNvPr id="2" name="Picture 2" descr="Image result for edunet foundation logo">
            <a:extLst>
              <a:ext uri="{FF2B5EF4-FFF2-40B4-BE49-F238E27FC236}">
                <a16:creationId xmlns:a16="http://schemas.microsoft.com/office/drawing/2014/main" id="{30D1E85F-56CB-82F6-3527-7D83831B5A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96262" y="6645334"/>
            <a:ext cx="895738" cy="212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2470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0678F4B-02D2-7CEA-B4B9-D2186CAF9B2C}"/>
              </a:ext>
            </a:extLst>
          </p:cNvPr>
          <p:cNvSpPr>
            <a:spLocks noGrp="1"/>
          </p:cNvSpPr>
          <p:nvPr>
            <p:ph type="title"/>
          </p:nvPr>
        </p:nvSpPr>
        <p:spPr>
          <a:xfrm>
            <a:off x="902825" y="83665"/>
            <a:ext cx="10144586" cy="2265996"/>
          </a:xfrm>
        </p:spPr>
        <p:txBody>
          <a:bodyPr>
            <a:normAutofit fontScale="90000"/>
          </a:bodyPr>
          <a:lstStyle/>
          <a:p>
            <a:r>
              <a:rPr lang="en-US" sz="4400" dirty="0">
                <a:solidFill>
                  <a:schemeClr val="bg1">
                    <a:lumMod val="65000"/>
                    <a:lumOff val="35000"/>
                  </a:schemeClr>
                </a:solidFill>
              </a:rPr>
              <a:t>EDA Continued… </a:t>
            </a:r>
            <a:br>
              <a:rPr lang="en-US" sz="4400" dirty="0">
                <a:solidFill>
                  <a:schemeClr val="bg1">
                    <a:lumMod val="65000"/>
                    <a:lumOff val="35000"/>
                  </a:schemeClr>
                </a:solidFill>
              </a:rPr>
            </a:br>
            <a:br>
              <a:rPr lang="en-US" sz="4400" dirty="0">
                <a:solidFill>
                  <a:schemeClr val="bg1">
                    <a:lumMod val="65000"/>
                    <a:lumOff val="35000"/>
                  </a:schemeClr>
                </a:solidFill>
              </a:rPr>
            </a:br>
            <a:r>
              <a:rPr lang="en-US" dirty="0">
                <a:solidFill>
                  <a:schemeClr val="accent2">
                    <a:lumMod val="75000"/>
                  </a:schemeClr>
                </a:solidFill>
              </a:rPr>
              <a:t>Word cloud </a:t>
            </a:r>
            <a:br>
              <a:rPr lang="en-US" dirty="0"/>
            </a:br>
            <a:r>
              <a:rPr lang="en-US" sz="2000" dirty="0"/>
              <a:t>Word Clouds are visual displays of text data – simple text analysis. Word Clouds display the most prominent or frequent words in a body of text.</a:t>
            </a:r>
            <a:endParaRPr lang="en-IN" sz="2000" dirty="0"/>
          </a:p>
        </p:txBody>
      </p:sp>
      <p:sp>
        <p:nvSpPr>
          <p:cNvPr id="6" name="Text Placeholder 5">
            <a:extLst>
              <a:ext uri="{FF2B5EF4-FFF2-40B4-BE49-F238E27FC236}">
                <a16:creationId xmlns:a16="http://schemas.microsoft.com/office/drawing/2014/main" id="{A03C01ED-963B-FF89-DB8B-46CC4A07A99A}"/>
              </a:ext>
            </a:extLst>
          </p:cNvPr>
          <p:cNvSpPr>
            <a:spLocks noGrp="1"/>
          </p:cNvSpPr>
          <p:nvPr>
            <p:ph type="body" idx="1"/>
          </p:nvPr>
        </p:nvSpPr>
        <p:spPr>
          <a:xfrm>
            <a:off x="763930" y="2199191"/>
            <a:ext cx="3574380" cy="685800"/>
          </a:xfrm>
        </p:spPr>
        <p:txBody>
          <a:bodyPr/>
          <a:lstStyle/>
          <a:p>
            <a:r>
              <a:rPr lang="en-IN" dirty="0">
                <a:solidFill>
                  <a:schemeClr val="accent1">
                    <a:lumMod val="75000"/>
                  </a:schemeClr>
                </a:solidFill>
              </a:rPr>
              <a:t>1. Positive Words</a:t>
            </a:r>
          </a:p>
        </p:txBody>
      </p:sp>
      <p:sp>
        <p:nvSpPr>
          <p:cNvPr id="9" name="Text Placeholder 8">
            <a:extLst>
              <a:ext uri="{FF2B5EF4-FFF2-40B4-BE49-F238E27FC236}">
                <a16:creationId xmlns:a16="http://schemas.microsoft.com/office/drawing/2014/main" id="{77E13354-3154-6488-08A8-0CBA38690A67}"/>
              </a:ext>
            </a:extLst>
          </p:cNvPr>
          <p:cNvSpPr>
            <a:spLocks noGrp="1"/>
          </p:cNvSpPr>
          <p:nvPr>
            <p:ph type="body" sz="half" idx="15"/>
          </p:nvPr>
        </p:nvSpPr>
        <p:spPr>
          <a:xfrm>
            <a:off x="841452" y="3151919"/>
            <a:ext cx="2928041" cy="2430936"/>
          </a:xfrm>
        </p:spPr>
        <p:txBody>
          <a:bodyPr/>
          <a:lstStyle/>
          <a:p>
            <a:endParaRPr lang="en-IN" dirty="0"/>
          </a:p>
        </p:txBody>
      </p:sp>
      <p:sp>
        <p:nvSpPr>
          <p:cNvPr id="7" name="Text Placeholder 6">
            <a:extLst>
              <a:ext uri="{FF2B5EF4-FFF2-40B4-BE49-F238E27FC236}">
                <a16:creationId xmlns:a16="http://schemas.microsoft.com/office/drawing/2014/main" id="{533D9759-7630-1CEC-6A72-BA6CCA4C1981}"/>
              </a:ext>
            </a:extLst>
          </p:cNvPr>
          <p:cNvSpPr>
            <a:spLocks noGrp="1"/>
          </p:cNvSpPr>
          <p:nvPr>
            <p:ph type="body" sz="quarter" idx="3"/>
          </p:nvPr>
        </p:nvSpPr>
        <p:spPr>
          <a:xfrm>
            <a:off x="4124772" y="2199191"/>
            <a:ext cx="3574380" cy="685800"/>
          </a:xfrm>
        </p:spPr>
        <p:txBody>
          <a:bodyPr/>
          <a:lstStyle/>
          <a:p>
            <a:r>
              <a:rPr lang="en-IN" dirty="0">
                <a:solidFill>
                  <a:schemeClr val="bg1">
                    <a:lumMod val="75000"/>
                    <a:lumOff val="25000"/>
                  </a:schemeClr>
                </a:solidFill>
              </a:rPr>
              <a:t>2. Neutral Word</a:t>
            </a:r>
          </a:p>
        </p:txBody>
      </p:sp>
      <p:sp>
        <p:nvSpPr>
          <p:cNvPr id="10" name="Text Placeholder 9">
            <a:extLst>
              <a:ext uri="{FF2B5EF4-FFF2-40B4-BE49-F238E27FC236}">
                <a16:creationId xmlns:a16="http://schemas.microsoft.com/office/drawing/2014/main" id="{A1E98829-7160-4B41-D744-D9C1BEF2CB63}"/>
              </a:ext>
            </a:extLst>
          </p:cNvPr>
          <p:cNvSpPr>
            <a:spLocks noGrp="1"/>
          </p:cNvSpPr>
          <p:nvPr>
            <p:ph type="body" sz="half" idx="16"/>
          </p:nvPr>
        </p:nvSpPr>
        <p:spPr/>
        <p:txBody>
          <a:bodyPr/>
          <a:lstStyle/>
          <a:p>
            <a:endParaRPr lang="en-IN" dirty="0"/>
          </a:p>
        </p:txBody>
      </p:sp>
      <p:sp>
        <p:nvSpPr>
          <p:cNvPr id="8" name="Text Placeholder 7">
            <a:extLst>
              <a:ext uri="{FF2B5EF4-FFF2-40B4-BE49-F238E27FC236}">
                <a16:creationId xmlns:a16="http://schemas.microsoft.com/office/drawing/2014/main" id="{86BF0867-2713-6689-2FA9-679FA8AA7682}"/>
              </a:ext>
            </a:extLst>
          </p:cNvPr>
          <p:cNvSpPr>
            <a:spLocks noGrp="1"/>
          </p:cNvSpPr>
          <p:nvPr>
            <p:ph type="body" sz="quarter" idx="13"/>
          </p:nvPr>
        </p:nvSpPr>
        <p:spPr>
          <a:xfrm>
            <a:off x="7940232" y="2349661"/>
            <a:ext cx="3348943" cy="535330"/>
          </a:xfrm>
        </p:spPr>
        <p:txBody>
          <a:bodyPr/>
          <a:lstStyle/>
          <a:p>
            <a:r>
              <a:rPr lang="en-IN" dirty="0">
                <a:solidFill>
                  <a:schemeClr val="accent3">
                    <a:lumMod val="75000"/>
                  </a:schemeClr>
                </a:solidFill>
              </a:rPr>
              <a:t>3.Negative Word</a:t>
            </a:r>
          </a:p>
        </p:txBody>
      </p:sp>
      <p:sp>
        <p:nvSpPr>
          <p:cNvPr id="11" name="Text Placeholder 10">
            <a:extLst>
              <a:ext uri="{FF2B5EF4-FFF2-40B4-BE49-F238E27FC236}">
                <a16:creationId xmlns:a16="http://schemas.microsoft.com/office/drawing/2014/main" id="{146E2563-8095-379B-6ADA-014CE17A019C}"/>
              </a:ext>
            </a:extLst>
          </p:cNvPr>
          <p:cNvSpPr>
            <a:spLocks noGrp="1"/>
          </p:cNvSpPr>
          <p:nvPr>
            <p:ph type="body" sz="half" idx="17"/>
          </p:nvPr>
        </p:nvSpPr>
        <p:spPr>
          <a:xfrm>
            <a:off x="8155580" y="3270085"/>
            <a:ext cx="3194968" cy="2665562"/>
          </a:xfrm>
        </p:spPr>
        <p:txBody>
          <a:bodyPr/>
          <a:lstStyle/>
          <a:p>
            <a:endParaRPr lang="en-IN" dirty="0"/>
          </a:p>
        </p:txBody>
      </p:sp>
      <p:pic>
        <p:nvPicPr>
          <p:cNvPr id="13" name="Picture 12">
            <a:extLst>
              <a:ext uri="{FF2B5EF4-FFF2-40B4-BE49-F238E27FC236}">
                <a16:creationId xmlns:a16="http://schemas.microsoft.com/office/drawing/2014/main" id="{BD2CF63F-E910-17ED-2989-327BCA1241EB}"/>
              </a:ext>
            </a:extLst>
          </p:cNvPr>
          <p:cNvPicPr>
            <a:picLocks noChangeAspect="1"/>
          </p:cNvPicPr>
          <p:nvPr/>
        </p:nvPicPr>
        <p:blipFill>
          <a:blip r:embed="rId2"/>
          <a:stretch>
            <a:fillRect/>
          </a:stretch>
        </p:blipFill>
        <p:spPr>
          <a:xfrm>
            <a:off x="684202" y="3043906"/>
            <a:ext cx="3085292" cy="2891741"/>
          </a:xfrm>
          <a:prstGeom prst="rect">
            <a:avLst/>
          </a:prstGeom>
        </p:spPr>
      </p:pic>
      <p:pic>
        <p:nvPicPr>
          <p:cNvPr id="15" name="Picture 14">
            <a:extLst>
              <a:ext uri="{FF2B5EF4-FFF2-40B4-BE49-F238E27FC236}">
                <a16:creationId xmlns:a16="http://schemas.microsoft.com/office/drawing/2014/main" id="{484F6249-81DD-6A0B-ABB5-D5480B03F6B2}"/>
              </a:ext>
            </a:extLst>
          </p:cNvPr>
          <p:cNvPicPr>
            <a:picLocks noChangeAspect="1"/>
          </p:cNvPicPr>
          <p:nvPr/>
        </p:nvPicPr>
        <p:blipFill>
          <a:blip r:embed="rId3"/>
          <a:stretch>
            <a:fillRect/>
          </a:stretch>
        </p:blipFill>
        <p:spPr>
          <a:xfrm>
            <a:off x="4124773" y="3035463"/>
            <a:ext cx="3563942" cy="2891740"/>
          </a:xfrm>
          <a:prstGeom prst="rect">
            <a:avLst/>
          </a:prstGeom>
        </p:spPr>
      </p:pic>
      <p:pic>
        <p:nvPicPr>
          <p:cNvPr id="17" name="Picture 16">
            <a:extLst>
              <a:ext uri="{FF2B5EF4-FFF2-40B4-BE49-F238E27FC236}">
                <a16:creationId xmlns:a16="http://schemas.microsoft.com/office/drawing/2014/main" id="{019854E4-607C-0528-74B8-EC1F2F792DB7}"/>
              </a:ext>
            </a:extLst>
          </p:cNvPr>
          <p:cNvPicPr>
            <a:picLocks noChangeAspect="1"/>
          </p:cNvPicPr>
          <p:nvPr/>
        </p:nvPicPr>
        <p:blipFill>
          <a:blip r:embed="rId4"/>
          <a:stretch>
            <a:fillRect/>
          </a:stretch>
        </p:blipFill>
        <p:spPr>
          <a:xfrm>
            <a:off x="8154718" y="3035463"/>
            <a:ext cx="3195830" cy="2891740"/>
          </a:xfrm>
          <a:prstGeom prst="rect">
            <a:avLst/>
          </a:prstGeom>
        </p:spPr>
      </p:pic>
      <p:pic>
        <p:nvPicPr>
          <p:cNvPr id="3" name="Picture 2" descr="Image result for edunet foundation logo">
            <a:extLst>
              <a:ext uri="{FF2B5EF4-FFF2-40B4-BE49-F238E27FC236}">
                <a16:creationId xmlns:a16="http://schemas.microsoft.com/office/drawing/2014/main" id="{BE55EF68-38A6-967F-7940-2AD44EB06C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47411" y="6475444"/>
            <a:ext cx="1144589" cy="382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0727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7FA4C6C-8C8E-E02F-DB56-6148EE1E7913}"/>
              </a:ext>
            </a:extLst>
          </p:cNvPr>
          <p:cNvSpPr>
            <a:spLocks noGrp="1"/>
          </p:cNvSpPr>
          <p:nvPr>
            <p:ph type="title"/>
          </p:nvPr>
        </p:nvSpPr>
        <p:spPr>
          <a:xfrm>
            <a:off x="104173" y="416689"/>
            <a:ext cx="7060556" cy="1994843"/>
          </a:xfrm>
        </p:spPr>
        <p:txBody>
          <a:bodyPr>
            <a:normAutofit fontScale="90000"/>
          </a:bodyPr>
          <a:lstStyle/>
          <a:p>
            <a:r>
              <a:rPr lang="en-US" sz="4000" b="1" dirty="0">
                <a:latin typeface="Arial"/>
                <a:ea typeface="+mn-lt"/>
                <a:cs typeface="+mn-lt"/>
              </a:rPr>
              <a:t>Algorithm &amp;Deployment</a:t>
            </a:r>
            <a:br>
              <a:rPr lang="en-US" sz="4000" b="1" dirty="0">
                <a:latin typeface="Arial"/>
                <a:ea typeface="+mn-lt"/>
                <a:cs typeface="+mn-lt"/>
              </a:rPr>
            </a:br>
            <a:r>
              <a:rPr lang="en-IN" sz="4000" dirty="0">
                <a:solidFill>
                  <a:schemeClr val="bg2">
                    <a:lumMod val="50000"/>
                  </a:schemeClr>
                </a:solidFill>
              </a:rPr>
              <a:t>Model </a:t>
            </a:r>
            <a:r>
              <a:rPr lang="en-IN" sz="4000" dirty="0" err="1">
                <a:solidFill>
                  <a:schemeClr val="bg2">
                    <a:lumMod val="50000"/>
                  </a:schemeClr>
                </a:solidFill>
              </a:rPr>
              <a:t>Traininning</a:t>
            </a:r>
            <a:r>
              <a:rPr lang="en-IN" sz="4000" dirty="0">
                <a:solidFill>
                  <a:schemeClr val="bg2">
                    <a:lumMod val="50000"/>
                  </a:schemeClr>
                </a:solidFill>
              </a:rPr>
              <a:t> </a:t>
            </a:r>
            <a:r>
              <a:rPr lang="en-US" sz="4000" b="1" dirty="0">
                <a:latin typeface="Arial"/>
                <a:ea typeface="+mn-lt"/>
                <a:cs typeface="+mn-lt"/>
              </a:rPr>
              <a:t> </a:t>
            </a:r>
            <a:br>
              <a:rPr lang="en-IN" sz="4000" dirty="0">
                <a:solidFill>
                  <a:schemeClr val="bg2">
                    <a:lumMod val="50000"/>
                  </a:schemeClr>
                </a:solidFill>
              </a:rPr>
            </a:br>
            <a:br>
              <a:rPr lang="en-IN" dirty="0"/>
            </a:br>
            <a:r>
              <a:rPr lang="en-IN" sz="3600" dirty="0">
                <a:solidFill>
                  <a:schemeClr val="accent2">
                    <a:lumMod val="60000"/>
                    <a:lumOff val="40000"/>
                  </a:schemeClr>
                </a:solidFill>
              </a:rPr>
              <a:t>Model Used</a:t>
            </a:r>
          </a:p>
        </p:txBody>
      </p:sp>
      <p:sp>
        <p:nvSpPr>
          <p:cNvPr id="11" name="Text Placeholder 10">
            <a:extLst>
              <a:ext uri="{FF2B5EF4-FFF2-40B4-BE49-F238E27FC236}">
                <a16:creationId xmlns:a16="http://schemas.microsoft.com/office/drawing/2014/main" id="{7BD3587F-A4ED-CBDE-5DBE-8D3F5BBDF90E}"/>
              </a:ext>
            </a:extLst>
          </p:cNvPr>
          <p:cNvSpPr>
            <a:spLocks noGrp="1"/>
          </p:cNvSpPr>
          <p:nvPr>
            <p:ph type="body" sz="half" idx="2"/>
          </p:nvPr>
        </p:nvSpPr>
        <p:spPr>
          <a:xfrm>
            <a:off x="1141410" y="2712474"/>
            <a:ext cx="5934511" cy="3541714"/>
          </a:xfrm>
        </p:spPr>
        <p:txBody>
          <a:bodyPr>
            <a:noAutofit/>
          </a:bodyPr>
          <a:lstStyle/>
          <a:p>
            <a:r>
              <a:rPr lang="en-US" sz="2400" dirty="0"/>
              <a:t>• Logistic Regression with Grid Search CV </a:t>
            </a:r>
          </a:p>
          <a:p>
            <a:r>
              <a:rPr lang="en-US" sz="2400" dirty="0"/>
              <a:t>• Decision Tree Classifier </a:t>
            </a:r>
          </a:p>
          <a:p>
            <a:r>
              <a:rPr lang="en-US" sz="2400" dirty="0"/>
              <a:t>• XG Boost Classifier </a:t>
            </a:r>
          </a:p>
          <a:p>
            <a:r>
              <a:rPr lang="en-US" sz="2400" dirty="0"/>
              <a:t>• KNN Classifier </a:t>
            </a:r>
          </a:p>
          <a:p>
            <a:r>
              <a:rPr lang="en-US" sz="2400" dirty="0"/>
              <a:t>• SVM Classifier </a:t>
            </a:r>
            <a:endParaRPr lang="en-IN" sz="2400" dirty="0"/>
          </a:p>
        </p:txBody>
      </p:sp>
      <p:pic>
        <p:nvPicPr>
          <p:cNvPr id="13" name="Picture 12">
            <a:extLst>
              <a:ext uri="{FF2B5EF4-FFF2-40B4-BE49-F238E27FC236}">
                <a16:creationId xmlns:a16="http://schemas.microsoft.com/office/drawing/2014/main" id="{484FE19D-FBCF-B728-6F8D-33186F22E47A}"/>
              </a:ext>
            </a:extLst>
          </p:cNvPr>
          <p:cNvPicPr>
            <a:picLocks noChangeAspect="1"/>
          </p:cNvPicPr>
          <p:nvPr/>
        </p:nvPicPr>
        <p:blipFill>
          <a:blip r:embed="rId2"/>
          <a:stretch>
            <a:fillRect/>
          </a:stretch>
        </p:blipFill>
        <p:spPr>
          <a:xfrm>
            <a:off x="7505149" y="821803"/>
            <a:ext cx="4003733" cy="4109012"/>
          </a:xfrm>
          <a:prstGeom prst="rect">
            <a:avLst/>
          </a:prstGeom>
        </p:spPr>
      </p:pic>
      <p:pic>
        <p:nvPicPr>
          <p:cNvPr id="2" name="Picture 2" descr="Image result for edunet foundation logo">
            <a:extLst>
              <a:ext uri="{FF2B5EF4-FFF2-40B4-BE49-F238E27FC236}">
                <a16:creationId xmlns:a16="http://schemas.microsoft.com/office/drawing/2014/main" id="{847ED9E4-BD73-7F19-2EA4-CB1C40806F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7411" y="6475444"/>
            <a:ext cx="1144589" cy="382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90514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221</TotalTime>
  <Words>924</Words>
  <Application>Microsoft Office PowerPoint</Application>
  <PresentationFormat>Widescreen</PresentationFormat>
  <Paragraphs>94</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-apple-system</vt:lpstr>
      <vt:lpstr>Arial</vt:lpstr>
      <vt:lpstr>Calibri</vt:lpstr>
      <vt:lpstr>inherit</vt:lpstr>
      <vt:lpstr>Tw Cen MT</vt:lpstr>
      <vt:lpstr>Circuit</vt:lpstr>
      <vt:lpstr>    CAPSTONE PROJECT </vt:lpstr>
      <vt:lpstr>OUTLINE</vt:lpstr>
      <vt:lpstr>   Problem Statement</vt:lpstr>
      <vt:lpstr> Proposed SOLUTION</vt:lpstr>
      <vt:lpstr>System Development Approach  </vt:lpstr>
      <vt:lpstr>Exploratory DataAnalysis</vt:lpstr>
      <vt:lpstr>EDA Continued…   New Sentiments</vt:lpstr>
      <vt:lpstr>EDA Continued…   Word cloud  Word Clouds are visual displays of text data – simple text analysis. Word Clouds display the most prominent or frequent words in a body of text.</vt:lpstr>
      <vt:lpstr>Algorithm &amp;Deployment Model Traininning    Model Used</vt:lpstr>
      <vt:lpstr>Performance metrics of classification models</vt:lpstr>
      <vt:lpstr>Result </vt:lpstr>
      <vt:lpstr>Conclusion</vt:lpstr>
      <vt:lpstr>Future Scope </vt:lpstr>
      <vt:lpstr>References </vt:lpstr>
      <vt:lpstr>COURSE CERTIFICATE 1</vt:lpstr>
      <vt:lpstr>COURSE CERTIFICATE 2</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Ede poojitha</dc:creator>
  <cp:lastModifiedBy>Ede poojitha</cp:lastModifiedBy>
  <cp:revision>3</cp:revision>
  <dcterms:created xsi:type="dcterms:W3CDTF">2024-03-22T08:47:02Z</dcterms:created>
  <dcterms:modified xsi:type="dcterms:W3CDTF">2024-03-24T17:17:57Z</dcterms:modified>
</cp:coreProperties>
</file>